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A7A8AA"/>
                </a:solidFill>
                <a:latin typeface="Open Sans"/>
                <a:cs typeface="Ope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2E75B5"/>
                </a:solidFill>
                <a:latin typeface="Open Sans"/>
                <a:cs typeface="Open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A7A8AA"/>
                </a:solidFill>
                <a:latin typeface="Open Sans"/>
                <a:cs typeface="Ope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2E75B5"/>
                </a:solidFill>
                <a:latin typeface="Open Sans"/>
                <a:cs typeface="Open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A7A8AA"/>
                </a:solidFill>
                <a:latin typeface="Open Sans"/>
                <a:cs typeface="Ope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2E75B5"/>
                </a:solidFill>
                <a:latin typeface="Open Sans"/>
                <a:cs typeface="Open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A7A8AA"/>
                </a:solidFill>
                <a:latin typeface="Open Sans"/>
                <a:cs typeface="Ope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A7A8AA"/>
                </a:solidFill>
                <a:latin typeface="Open Sans"/>
                <a:cs typeface="Ope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33130" y="879502"/>
            <a:ext cx="18066385" cy="635"/>
          </a:xfrm>
          <a:custGeom>
            <a:avLst/>
            <a:gdLst/>
            <a:ahLst/>
            <a:cxnLst/>
            <a:rect l="l" t="t" r="r" b="b"/>
            <a:pathLst>
              <a:path w="18066385" h="634">
                <a:moveTo>
                  <a:pt x="18065764" y="0"/>
                </a:moveTo>
                <a:lnTo>
                  <a:pt x="0" y="104"/>
                </a:lnTo>
                <a:lnTo>
                  <a:pt x="18065764" y="0"/>
                </a:lnTo>
                <a:close/>
              </a:path>
            </a:pathLst>
          </a:custGeom>
          <a:solidFill>
            <a:srgbClr val="D8DA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2505" y="1919015"/>
            <a:ext cx="18119089" cy="427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2E75B5"/>
                </a:solidFill>
                <a:latin typeface="Open Sans"/>
                <a:cs typeface="Open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6146" y="3764283"/>
            <a:ext cx="16956405" cy="5386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992505" y="10636568"/>
            <a:ext cx="2942590" cy="225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rgbClr val="A7A8AA"/>
                </a:solidFill>
                <a:latin typeface="Open Sans"/>
                <a:cs typeface="Ope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jpg"/><Relationship Id="rId3" Type="http://schemas.openxmlformats.org/officeDocument/2006/relationships/image" Target="../media/image116.jp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jpg"/><Relationship Id="rId3" Type="http://schemas.openxmlformats.org/officeDocument/2006/relationships/image" Target="../media/image118.jpg"/><Relationship Id="rId4" Type="http://schemas.openxmlformats.org/officeDocument/2006/relationships/image" Target="../media/image119.jpg"/><Relationship Id="rId5" Type="http://schemas.openxmlformats.org/officeDocument/2006/relationships/image" Target="../media/image120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3" Type="http://schemas.openxmlformats.org/officeDocument/2006/relationships/image" Target="../media/image122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mashed.by/perf-checklist" TargetMode="Externa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xample.com/" TargetMode="External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example.com/" TargetMode="External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24.png"/><Relationship Id="rId4" Type="http://schemas.openxmlformats.org/officeDocument/2006/relationships/image" Target="../media/image5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24.png"/><Relationship Id="rId4" Type="http://schemas.openxmlformats.org/officeDocument/2006/relationships/image" Target="../media/image62.png"/><Relationship Id="rId5" Type="http://schemas.openxmlformats.org/officeDocument/2006/relationships/image" Target="../media/image27.png"/><Relationship Id="rId6" Type="http://schemas.openxmlformats.org/officeDocument/2006/relationships/image" Target="../media/image6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25.png"/><Relationship Id="rId4" Type="http://schemas.openxmlformats.org/officeDocument/2006/relationships/image" Target="../media/image63.png"/><Relationship Id="rId5" Type="http://schemas.openxmlformats.org/officeDocument/2006/relationships/image" Target="../media/image27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Relationship Id="rId3" Type="http://schemas.openxmlformats.org/officeDocument/2006/relationships/image" Target="../media/image97.jpg"/><Relationship Id="rId4" Type="http://schemas.openxmlformats.org/officeDocument/2006/relationships/image" Target="../media/image98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jpg"/><Relationship Id="rId3" Type="http://schemas.openxmlformats.org/officeDocument/2006/relationships/image" Target="../media/image100.jpg"/><Relationship Id="rId4" Type="http://schemas.openxmlformats.org/officeDocument/2006/relationships/image" Target="../media/image101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Relationship Id="rId3" Type="http://schemas.openxmlformats.org/officeDocument/2006/relationships/image" Target="../media/image104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jp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jpg"/><Relationship Id="rId13" Type="http://schemas.openxmlformats.org/officeDocument/2006/relationships/image" Target="../media/image41.jpg"/><Relationship Id="rId14" Type="http://schemas.openxmlformats.org/officeDocument/2006/relationships/image" Target="../media/image42.jpg"/><Relationship Id="rId15" Type="http://schemas.openxmlformats.org/officeDocument/2006/relationships/image" Target="../media/image43.png"/><Relationship Id="rId16" Type="http://schemas.openxmlformats.org/officeDocument/2006/relationships/image" Target="../media/image44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jpg"/><Relationship Id="rId3" Type="http://schemas.openxmlformats.org/officeDocument/2006/relationships/image" Target="../media/image111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jpg"/><Relationship Id="rId3" Type="http://schemas.openxmlformats.org/officeDocument/2006/relationships/image" Target="../media/image114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2304" y="1123858"/>
            <a:ext cx="9074770" cy="9067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3446" y="3359616"/>
            <a:ext cx="5872480" cy="1508125"/>
          </a:xfrm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0"/>
              </a:spcBef>
            </a:pPr>
            <a:r>
              <a:rPr dirty="0" sz="4750" spc="-80">
                <a:solidFill>
                  <a:srgbClr val="000000"/>
                </a:solidFill>
              </a:rPr>
              <a:t>Adobe</a:t>
            </a:r>
            <a:r>
              <a:rPr dirty="0" sz="4750" spc="-10">
                <a:solidFill>
                  <a:srgbClr val="000000"/>
                </a:solidFill>
              </a:rPr>
              <a:t> </a:t>
            </a:r>
            <a:r>
              <a:rPr dirty="0" sz="4750" spc="-85">
                <a:solidFill>
                  <a:srgbClr val="000000"/>
                </a:solidFill>
              </a:rPr>
              <a:t>Commerce </a:t>
            </a:r>
            <a:r>
              <a:rPr dirty="0" sz="4750" spc="-80">
                <a:solidFill>
                  <a:srgbClr val="000000"/>
                </a:solidFill>
              </a:rPr>
              <a:t> </a:t>
            </a:r>
            <a:r>
              <a:rPr dirty="0" sz="4750" spc="-90">
                <a:solidFill>
                  <a:srgbClr val="000000"/>
                </a:solidFill>
              </a:rPr>
              <a:t>Operational</a:t>
            </a:r>
            <a:r>
              <a:rPr dirty="0" sz="4750" spc="-65">
                <a:solidFill>
                  <a:srgbClr val="000000"/>
                </a:solidFill>
              </a:rPr>
              <a:t> </a:t>
            </a:r>
            <a:r>
              <a:rPr dirty="0" sz="4750" spc="-110">
                <a:solidFill>
                  <a:srgbClr val="000000"/>
                </a:solidFill>
              </a:rPr>
              <a:t>Playbook</a:t>
            </a:r>
            <a:endParaRPr sz="47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146" y="9326900"/>
            <a:ext cx="1664935" cy="4183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6740" y="9062707"/>
            <a:ext cx="3724872" cy="97108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71172" y="5214606"/>
            <a:ext cx="294449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5">
                <a:latin typeface="Open Sans"/>
                <a:cs typeface="Open Sans"/>
              </a:rPr>
              <a:t>Created</a:t>
            </a:r>
            <a:r>
              <a:rPr dirty="0" sz="2150" spc="-25">
                <a:latin typeface="Open Sans"/>
                <a:cs typeface="Open Sans"/>
              </a:rPr>
              <a:t> </a:t>
            </a:r>
            <a:r>
              <a:rPr dirty="0" sz="2150" spc="-5">
                <a:latin typeface="Open Sans"/>
                <a:cs typeface="Open Sans"/>
              </a:rPr>
              <a:t>by:</a:t>
            </a:r>
            <a:r>
              <a:rPr dirty="0" sz="2150" spc="-25">
                <a:latin typeface="Open Sans"/>
                <a:cs typeface="Open Sans"/>
              </a:rPr>
              <a:t> </a:t>
            </a:r>
            <a:r>
              <a:rPr dirty="0" sz="2150" spc="-5">
                <a:latin typeface="Open Sans"/>
                <a:cs typeface="Open Sans"/>
              </a:rPr>
              <a:t>Scott</a:t>
            </a:r>
            <a:r>
              <a:rPr dirty="0" sz="2150" spc="-25">
                <a:latin typeface="Open Sans"/>
                <a:cs typeface="Open Sans"/>
              </a:rPr>
              <a:t> </a:t>
            </a:r>
            <a:r>
              <a:rPr dirty="0" sz="2150" spc="-10">
                <a:latin typeface="Open Sans"/>
                <a:cs typeface="Open Sans"/>
              </a:rPr>
              <a:t>Rigby</a:t>
            </a:r>
            <a:endParaRPr sz="21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4649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Introduction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575373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10">
                <a:latin typeface="Open Sans"/>
                <a:cs typeface="Open Sans"/>
              </a:rPr>
              <a:t>What</a:t>
            </a:r>
            <a:r>
              <a:rPr dirty="0" sz="4750" spc="-10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is</a:t>
            </a:r>
            <a:r>
              <a:rPr dirty="0" sz="4750" spc="-5">
                <a:latin typeface="Open Sans"/>
                <a:cs typeface="Open Sans"/>
              </a:rPr>
              <a:t> </a:t>
            </a:r>
            <a:r>
              <a:rPr dirty="0" sz="4750" spc="-35">
                <a:latin typeface="Open Sans"/>
                <a:cs typeface="Open Sans"/>
              </a:rPr>
              <a:t>B2C</a:t>
            </a:r>
            <a:r>
              <a:rPr dirty="0" sz="4750" spc="-10">
                <a:latin typeface="Open Sans"/>
                <a:cs typeface="Open Sans"/>
              </a:rPr>
              <a:t> </a:t>
            </a:r>
            <a:r>
              <a:rPr dirty="0" sz="4750" spc="-90">
                <a:latin typeface="Open Sans"/>
                <a:cs typeface="Open Sans"/>
              </a:rPr>
              <a:t>and</a:t>
            </a:r>
            <a:r>
              <a:rPr dirty="0" sz="4750">
                <a:latin typeface="Open Sans"/>
                <a:cs typeface="Open Sans"/>
              </a:rPr>
              <a:t> </a:t>
            </a:r>
            <a:r>
              <a:rPr dirty="0" sz="4750" spc="-35">
                <a:latin typeface="Open Sans"/>
                <a:cs typeface="Open Sans"/>
              </a:rPr>
              <a:t>B2C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543275"/>
            <a:ext cx="573405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Simply, “B2B” stands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business,” while “B2C”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means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“business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consumer.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general, B2B businesses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 and services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directly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other businesses.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specifically,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decision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business. This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include everything from manufacturing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consumer.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5050895"/>
            <a:ext cx="579691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contrasts with business-to-consumer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(B2C) models, 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directly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individual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generally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travel,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clothing,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much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more.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6311714"/>
            <a:ext cx="34010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B2B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businesses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need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to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focus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40" b="1">
                <a:latin typeface="Open Sans Extrabold"/>
                <a:cs typeface="Open Sans Extrabold"/>
              </a:rPr>
              <a:t>on: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6835258"/>
            <a:ext cx="169798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Guides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7337924"/>
            <a:ext cx="40900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details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including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 and videos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7840589"/>
            <a:ext cx="25787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blog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8343255"/>
            <a:ext cx="29705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24/7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05" y="8845920"/>
            <a:ext cx="32245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studies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reference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2505" y="9327329"/>
            <a:ext cx="33953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B2C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businesses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need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to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focus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40" b="1">
                <a:latin typeface="Open Sans Extrabold"/>
                <a:cs typeface="Open Sans Extrabold"/>
              </a:rPr>
              <a:t>on: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8673" y="1524801"/>
            <a:ext cx="36195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1.6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05205" y="1497336"/>
            <a:ext cx="628650" cy="272415"/>
            <a:chOff x="1005205" y="1497336"/>
            <a:chExt cx="628650" cy="272415"/>
          </a:xfrm>
        </p:grpSpPr>
        <p:sp>
          <p:nvSpPr>
            <p:cNvPr id="16" name="object 16"/>
            <p:cNvSpPr/>
            <p:nvPr/>
          </p:nvSpPr>
          <p:spPr>
            <a:xfrm>
              <a:off x="1010440" y="1535293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w="0" h="212725">
                  <a:moveTo>
                    <a:pt x="0" y="0"/>
                  </a:moveTo>
                  <a:lnTo>
                    <a:pt x="0" y="212684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41329" y="1764344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 h="0">
                  <a:moveTo>
                    <a:pt x="0" y="0"/>
                  </a:moveTo>
                  <a:lnTo>
                    <a:pt x="571448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28222" y="1518938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w="0" h="212725">
                  <a:moveTo>
                    <a:pt x="0" y="212684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25885" y="1502572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 h="0">
                  <a:moveTo>
                    <a:pt x="57144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05192" y="1497348"/>
              <a:ext cx="628650" cy="272415"/>
            </a:xfrm>
            <a:custGeom>
              <a:avLst/>
              <a:gdLst/>
              <a:ahLst/>
              <a:cxnLst/>
              <a:rect l="l" t="t" r="r" b="b"/>
              <a:pathLst>
                <a:path w="628650" h="272414">
                  <a:moveTo>
                    <a:pt x="10477" y="267004"/>
                  </a:moveTo>
                  <a:lnTo>
                    <a:pt x="8940" y="263296"/>
                  </a:lnTo>
                  <a:lnTo>
                    <a:pt x="5245" y="261759"/>
                  </a:lnTo>
                  <a:lnTo>
                    <a:pt x="1536" y="263296"/>
                  </a:lnTo>
                  <a:lnTo>
                    <a:pt x="0" y="267004"/>
                  </a:lnTo>
                  <a:lnTo>
                    <a:pt x="1536" y="270700"/>
                  </a:lnTo>
                  <a:lnTo>
                    <a:pt x="5245" y="272237"/>
                  </a:lnTo>
                  <a:lnTo>
                    <a:pt x="8940" y="270700"/>
                  </a:lnTo>
                  <a:lnTo>
                    <a:pt x="10477" y="267004"/>
                  </a:lnTo>
                  <a:close/>
                </a:path>
                <a:path w="628650" h="272414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628650" h="272414">
                  <a:moveTo>
                    <a:pt x="628256" y="267004"/>
                  </a:moveTo>
                  <a:lnTo>
                    <a:pt x="626732" y="263296"/>
                  </a:lnTo>
                  <a:lnTo>
                    <a:pt x="623023" y="261759"/>
                  </a:lnTo>
                  <a:lnTo>
                    <a:pt x="619328" y="263296"/>
                  </a:lnTo>
                  <a:lnTo>
                    <a:pt x="617791" y="267004"/>
                  </a:lnTo>
                  <a:lnTo>
                    <a:pt x="619328" y="270700"/>
                  </a:lnTo>
                  <a:lnTo>
                    <a:pt x="623023" y="272237"/>
                  </a:lnTo>
                  <a:lnTo>
                    <a:pt x="626732" y="270700"/>
                  </a:lnTo>
                  <a:lnTo>
                    <a:pt x="628256" y="267004"/>
                  </a:lnTo>
                  <a:close/>
                </a:path>
                <a:path w="628650" h="272414">
                  <a:moveTo>
                    <a:pt x="628256" y="5232"/>
                  </a:moveTo>
                  <a:lnTo>
                    <a:pt x="626732" y="1524"/>
                  </a:lnTo>
                  <a:lnTo>
                    <a:pt x="623023" y="0"/>
                  </a:lnTo>
                  <a:lnTo>
                    <a:pt x="619328" y="1524"/>
                  </a:lnTo>
                  <a:lnTo>
                    <a:pt x="617791" y="5232"/>
                  </a:lnTo>
                  <a:lnTo>
                    <a:pt x="619328" y="8928"/>
                  </a:lnTo>
                  <a:lnTo>
                    <a:pt x="623023" y="10464"/>
                  </a:lnTo>
                  <a:lnTo>
                    <a:pt x="626732" y="8928"/>
                  </a:lnTo>
                  <a:lnTo>
                    <a:pt x="628256" y="5232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121463" y="3568342"/>
            <a:ext cx="26555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ratings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121463" y="4071008"/>
            <a:ext cx="40259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High-resolution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videos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21463" y="4573673"/>
            <a:ext cx="18478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Featured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21463" y="5055208"/>
            <a:ext cx="3444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Homepage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25" b="1">
                <a:latin typeface="Open Sans Extrabold"/>
                <a:cs typeface="Open Sans Extrabold"/>
              </a:rPr>
              <a:t>B2B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should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include: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21463" y="5578752"/>
            <a:ext cx="22790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demonstration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21463" y="6081417"/>
            <a:ext cx="17113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carousel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21463" y="6584083"/>
            <a:ext cx="26638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target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21463" y="7065618"/>
            <a:ext cx="3530600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Homepage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for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25" b="1">
                <a:latin typeface="Open Sans Extrabold"/>
                <a:cs typeface="Open Sans Extrabold"/>
              </a:rPr>
              <a:t>B2C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should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include: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Displaying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21463" y="8091827"/>
            <a:ext cx="17113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carousel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21463" y="8594493"/>
            <a:ext cx="166623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21463" y="9076028"/>
            <a:ext cx="2668905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Customer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Service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for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20" b="1">
                <a:latin typeface="Open Sans Extrabold"/>
                <a:cs typeface="Open Sans Extrabold"/>
              </a:rPr>
              <a:t>B2B: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24/7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278408" y="3568342"/>
            <a:ext cx="10826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278408" y="4071008"/>
            <a:ext cx="6705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FAQs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78408" y="4573673"/>
            <a:ext cx="17354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After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278408" y="5076338"/>
            <a:ext cx="9302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Reorder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278344" y="5557810"/>
            <a:ext cx="2663825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Customer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Service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for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20" b="1">
                <a:latin typeface="Open Sans Extrabold"/>
                <a:cs typeface="Open Sans Extrabold"/>
              </a:rPr>
              <a:t>B2C: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24/7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278344" y="6584020"/>
            <a:ext cx="17157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Post-sale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278344" y="7086686"/>
            <a:ext cx="19081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Post-sale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exchange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278344" y="7589351"/>
            <a:ext cx="16065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Post-sale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278344" y="8092016"/>
            <a:ext cx="11620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Availability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100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543275"/>
            <a:ext cx="579564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 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messages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leads and current customers through emails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order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attract,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email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 team has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control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retrieving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information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send controlled and personalised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via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email. Email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 helps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build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relationship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between the customer and the brand.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5578438"/>
            <a:ext cx="5322570" cy="30162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considered: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200660" marR="387985" indent="-188595">
              <a:lnSpc>
                <a:spcPct val="1137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Let’s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build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relationship with current and further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increasing conversion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multiply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growth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2275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not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3rd party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Instagram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Facebook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email marketing: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7501" y="3547400"/>
            <a:ext cx="5862955" cy="17805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Welcome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Email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making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impression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email sent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last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memory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customer.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Try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design simple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original.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example,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brands provide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discounts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email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signs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up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64382" y="3421750"/>
            <a:ext cx="5731510" cy="1277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Curated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Email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best forms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email sent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allows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subscribers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learn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about the product and you can also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 curated emails based on customer segmentation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1855074"/>
            <a:ext cx="438086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10">
                <a:latin typeface="Open Sans"/>
                <a:cs typeface="Open Sans"/>
              </a:rPr>
              <a:t>Email</a:t>
            </a:r>
            <a:r>
              <a:rPr dirty="0" sz="4750" spc="-55">
                <a:latin typeface="Open Sans"/>
                <a:cs typeface="Open Sans"/>
              </a:rPr>
              <a:t> </a:t>
            </a:r>
            <a:r>
              <a:rPr dirty="0" sz="4750" spc="-110">
                <a:latin typeface="Open Sans"/>
                <a:cs typeface="Open Sans"/>
              </a:rPr>
              <a:t>Marketing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5751" y="5776655"/>
            <a:ext cx="5605640" cy="342744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74760" y="5154471"/>
            <a:ext cx="5609014" cy="4520702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101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793497"/>
            <a:ext cx="19094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Engagement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Email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291975"/>
            <a:ext cx="4184650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emails 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overlooked by customers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emails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engagement emails,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possibility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email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looked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without deleting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higher. Engagement emails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campaign where the users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being provided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 such 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77329" y="2793497"/>
            <a:ext cx="1457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Referral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Email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7616" y="3291975"/>
            <a:ext cx="419417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Word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mouth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best marketing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strategies.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 example,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sending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such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‘Refer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Friend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Receive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$10!!’.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motivate the 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spread the word around which would help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gain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06883" y="2793497"/>
            <a:ext cx="1541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Discount</a:t>
            </a:r>
            <a:r>
              <a:rPr dirty="0" sz="1650" spc="-4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Email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06883" y="3291975"/>
            <a:ext cx="423291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Offering discount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emails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discounts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subscribers 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retain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loyalty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652" y="6617130"/>
            <a:ext cx="3595307" cy="292855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6355" y="5779928"/>
            <a:ext cx="4258160" cy="441160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4814074" y="2793497"/>
            <a:ext cx="20999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Abandonment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Email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14074" y="3291975"/>
            <a:ext cx="4278630" cy="25380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953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 times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abandoned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cart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various reasons such as high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policy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try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convert those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successful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shoppers.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send the user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reminder email about the product they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left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cart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by providing them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such</a:t>
            </a:r>
            <a:endParaRPr sz="1450">
              <a:latin typeface="Open Sans"/>
              <a:cs typeface="Open Sans"/>
            </a:endParaRPr>
          </a:p>
          <a:p>
            <a:pPr marL="12700" marR="8064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free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shipping, discount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voucher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next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increase the conversion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9583" y="5779928"/>
            <a:ext cx="3434449" cy="217543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22064" y="6073113"/>
            <a:ext cx="4272121" cy="3397802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102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2218" y="2793497"/>
            <a:ext cx="26479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Order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Confirmation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Email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291975"/>
            <a:ext cx="869632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confirmation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confidence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been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06883" y="2793497"/>
            <a:ext cx="132905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Surve</a:t>
            </a:r>
            <a:r>
              <a:rPr dirty="0" sz="1650" spc="-85" b="1">
                <a:latin typeface="Open Sans Extrabold"/>
                <a:cs typeface="Open Sans Extrabold"/>
              </a:rPr>
              <a:t>y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Email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06883" y="3291975"/>
            <a:ext cx="886777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receives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follow-up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survey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improvement.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gift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voucher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completes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survey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surveys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completed since 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 motivation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 so.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88111" y="4912433"/>
            <a:ext cx="4229754" cy="25009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6574" y="4533097"/>
            <a:ext cx="4178113" cy="535149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103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543275"/>
            <a:ext cx="562102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5875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baseline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growth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loyalty.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Keeping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happy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combination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products, content,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checkout, 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experience. Personalisation depends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AI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tracks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information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real-time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unique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experience. Personalisation might not work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types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but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additional feature which helped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drive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5809112"/>
            <a:ext cx="2406015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Personalisation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should: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6810254"/>
            <a:ext cx="572897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appropriate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history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7589225"/>
            <a:ext cx="366902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Segment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products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8091890"/>
            <a:ext cx="48234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several personalisation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examples such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8569489"/>
            <a:ext cx="575373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homepage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navigation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profile,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example,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visited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previously and explored the women’s section then next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enter the URL, they would be navigated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women’s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homepage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7418" y="3543213"/>
            <a:ext cx="57207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Recommended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Recommend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based on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browsing behaviour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7418" y="4297116"/>
            <a:ext cx="495808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Display personalised search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based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previous search behaviour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7418" y="5051020"/>
            <a:ext cx="578866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Send personalised emails about products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has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left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item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was out of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notification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back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stock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07418" y="6056162"/>
            <a:ext cx="577278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Geo-location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Displaying multiple geo-location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AU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but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displayed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choice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7418" y="7061304"/>
            <a:ext cx="543496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Discount Code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Display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category discount codes to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promote 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particular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category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07418" y="7815208"/>
            <a:ext cx="584898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Complementary 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complementary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e.g.,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dress,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they can view complimentary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shoes, bags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accessories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would go with the dress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07418" y="9071588"/>
            <a:ext cx="58210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Homepage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homepage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registered user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special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85282" y="6684164"/>
            <a:ext cx="571055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examples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personalisation. There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countless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explored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per the requirement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business. Keeping up with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constantly changing market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trends can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difficult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but does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improve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experience.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7.15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2034" y="1855074"/>
            <a:ext cx="420433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latin typeface="Open Sans"/>
                <a:cs typeface="Open Sans"/>
              </a:rPr>
              <a:t>Personalisation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8476" y="3935895"/>
            <a:ext cx="5525297" cy="2338994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104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543275"/>
            <a:ext cx="570611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become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integral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omni-channel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company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promotes increase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footfall,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ROI.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big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supermarkets,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in-fact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become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 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organisations.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1153" y="2861394"/>
            <a:ext cx="9544685" cy="84645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60"/>
              </a:spcBef>
            </a:pP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10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tips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that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businesses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should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5">
                <a:solidFill>
                  <a:srgbClr val="1E2325"/>
                </a:solidFill>
                <a:latin typeface="Open Sans"/>
                <a:cs typeface="Open Sans"/>
              </a:rPr>
              <a:t>follow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to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deliver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a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good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click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and </a:t>
            </a:r>
            <a:r>
              <a:rPr dirty="0" sz="2600" spc="-66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collect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service:</a:t>
            </a:r>
            <a:endParaRPr sz="260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7.15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1855074"/>
            <a:ext cx="444944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95">
                <a:latin typeface="Open Sans"/>
                <a:cs typeface="Open Sans"/>
              </a:rPr>
              <a:t>Click</a:t>
            </a:r>
            <a:r>
              <a:rPr dirty="0" sz="4750" spc="-25">
                <a:latin typeface="Open Sans"/>
                <a:cs typeface="Open Sans"/>
              </a:rPr>
              <a:t> </a:t>
            </a:r>
            <a:r>
              <a:rPr dirty="0" sz="4750" spc="-90">
                <a:latin typeface="Open Sans"/>
                <a:cs typeface="Open Sans"/>
              </a:rPr>
              <a:t>and</a:t>
            </a:r>
            <a:r>
              <a:rPr dirty="0" sz="4750" spc="-20">
                <a:latin typeface="Open Sans"/>
                <a:cs typeface="Open Sans"/>
              </a:rPr>
              <a:t> </a:t>
            </a:r>
            <a:r>
              <a:rPr dirty="0" sz="4750" spc="-70">
                <a:latin typeface="Open Sans"/>
                <a:cs typeface="Open Sans"/>
              </a:rPr>
              <a:t>Collect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5115" y="4432027"/>
            <a:ext cx="9883140" cy="11474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1.</a:t>
            </a:r>
            <a:r>
              <a:rPr dirty="0" sz="2600" spc="1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Deliver</a:t>
            </a:r>
            <a:endParaRPr sz="2600">
              <a:latin typeface="Open Sans"/>
              <a:cs typeface="Open Sans"/>
            </a:endParaRPr>
          </a:p>
          <a:p>
            <a:pPr marL="12700" marR="5080" indent="49530">
              <a:lnSpc>
                <a:spcPct val="113700"/>
              </a:lnSpc>
              <a:spcBef>
                <a:spcPts val="171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such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85115" y="5809112"/>
            <a:ext cx="10222230" cy="4293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Services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types:</a:t>
            </a:r>
            <a:endParaRPr sz="1650">
              <a:latin typeface="Open Sans Extrabold"/>
              <a:cs typeface="Open Sans Extrabold"/>
            </a:endParaRPr>
          </a:p>
          <a:p>
            <a:pPr marL="200660" marR="5080" indent="-188595">
              <a:lnSpc>
                <a:spcPct val="113700"/>
              </a:lnSpc>
              <a:spcBef>
                <a:spcPts val="1939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in-store: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confirmed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notifies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ready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collected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 selection.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Collecting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helps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reserve the product.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133350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Reserve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store: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booking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service,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product.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13271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Integration: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Once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decided,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decide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structure.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fulfilled.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fulfilled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central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directly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from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individual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stores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5270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Returns: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complex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delivered,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 the 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have orders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end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4399" y="5758986"/>
            <a:ext cx="3853285" cy="402081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105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7.15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295967"/>
            <a:ext cx="5760720" cy="190118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2.</a:t>
            </a:r>
            <a:r>
              <a:rPr dirty="0" sz="2600" spc="12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Promotion:</a:t>
            </a:r>
            <a:endParaRPr sz="2600">
              <a:latin typeface="Open Sans"/>
              <a:cs typeface="Open Sans"/>
            </a:endParaRPr>
          </a:p>
          <a:p>
            <a:pPr marL="12700" marR="5080" indent="49530">
              <a:lnSpc>
                <a:spcPct val="113700"/>
              </a:lnSpc>
              <a:spcBef>
                <a:spcPts val="171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necessary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service.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aware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service,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 generate the required return on investment. Even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though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services are usually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explain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the steps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4468838"/>
            <a:ext cx="5581015" cy="23666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3.</a:t>
            </a:r>
            <a:r>
              <a:rPr dirty="0" sz="2600" spc="12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Stock</a:t>
            </a: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65">
                <a:solidFill>
                  <a:srgbClr val="2E75B5"/>
                </a:solidFill>
                <a:latin typeface="Open Sans"/>
                <a:cs typeface="Open Sans"/>
              </a:rPr>
              <a:t>Availability: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stock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while checking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display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stock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preferred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store.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function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 as per requirement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necessary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integrated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keep the inventory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check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avoid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complaints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7107501"/>
            <a:ext cx="5702935" cy="18643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4.</a:t>
            </a:r>
            <a:r>
              <a:rPr dirty="0" sz="2600" spc="13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0">
                <a:solidFill>
                  <a:srgbClr val="2E75B5"/>
                </a:solidFill>
                <a:latin typeface="Open Sans"/>
                <a:cs typeface="Open Sans"/>
              </a:rPr>
              <a:t>Store</a:t>
            </a:r>
            <a:r>
              <a:rPr dirty="0" sz="2600" spc="-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Locator: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ensure they display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store information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store should provide information such as store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address, store timing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–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including public holidays and contact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number.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9243562"/>
            <a:ext cx="277558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5.</a:t>
            </a:r>
            <a:r>
              <a:rPr dirty="0" sz="2600" spc="13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Mobile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Friendly:</a:t>
            </a:r>
            <a:endParaRPr sz="260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9385" y="2412419"/>
            <a:ext cx="565975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 growth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mobile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user,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 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 into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consideration by designing the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responsive. Businesses should provide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devices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49385" y="3714934"/>
            <a:ext cx="5821045" cy="13614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6.</a:t>
            </a:r>
            <a:r>
              <a:rPr dirty="0" sz="2600" spc="12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0">
                <a:solidFill>
                  <a:srgbClr val="2E75B5"/>
                </a:solidFill>
                <a:latin typeface="Open Sans"/>
                <a:cs typeface="Open Sans"/>
              </a:rPr>
              <a:t>Store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Options: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businesses might not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assessable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hence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good option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other locations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office,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convenience store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9385" y="5348393"/>
            <a:ext cx="5727700" cy="18643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7.</a:t>
            </a:r>
            <a:r>
              <a:rPr dirty="0" sz="2600" spc="14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2E75B5"/>
                </a:solidFill>
                <a:latin typeface="Open Sans"/>
                <a:cs typeface="Open Sans"/>
              </a:rPr>
              <a:t>Fulfilment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Options:</a:t>
            </a:r>
            <a:endParaRPr sz="2600">
              <a:latin typeface="Open Sans"/>
              <a:cs typeface="Open Sans"/>
            </a:endParaRPr>
          </a:p>
          <a:p>
            <a:pPr marL="12700" marR="5080" indent="49530">
              <a:lnSpc>
                <a:spcPct val="113700"/>
              </a:lnSpc>
              <a:spcBef>
                <a:spcPts val="142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products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sold on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aren’t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available 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display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product.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could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inconvenient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hence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better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maximum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49385" y="7484454"/>
            <a:ext cx="5797550" cy="23666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8.</a:t>
            </a:r>
            <a:r>
              <a:rPr dirty="0" sz="2600" spc="13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Order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Status:</a:t>
            </a:r>
            <a:endParaRPr sz="2600">
              <a:latin typeface="Open Sans"/>
              <a:cs typeface="Open Sans"/>
            </a:endParaRPr>
          </a:p>
          <a:p>
            <a:pPr marL="12700" marR="5080" indent="4953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even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comes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Communicating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status after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whether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require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personal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identification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status 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only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communicated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email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06266" y="2295967"/>
            <a:ext cx="5734685" cy="47904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35"/>
              </a:spcBef>
              <a:buAutoNum type="arabicPeriod" startAt="9"/>
              <a:tabLst>
                <a:tab pos="389890" algn="l"/>
              </a:tabLst>
            </a:pP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Additional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Cost:</a:t>
            </a:r>
            <a:endParaRPr sz="2600">
              <a:latin typeface="Open Sans"/>
              <a:cs typeface="Open Sans"/>
            </a:endParaRPr>
          </a:p>
          <a:p>
            <a:pPr marL="12700" marR="125095" indent="49530">
              <a:lnSpc>
                <a:spcPct val="113700"/>
              </a:lnSpc>
              <a:spcBef>
                <a:spcPts val="171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brands charge additional service cost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order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value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but research has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shown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footfall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increases conversion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turn increases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ROI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Open Sans"/>
              <a:cs typeface="Open Sans"/>
            </a:endParaRPr>
          </a:p>
          <a:p>
            <a:pPr marL="766445" indent="-754380">
              <a:lnSpc>
                <a:spcPct val="100000"/>
              </a:lnSpc>
              <a:buAutoNum type="arabicPeriod" startAt="10"/>
              <a:tabLst>
                <a:tab pos="766445" algn="l"/>
                <a:tab pos="767080" algn="l"/>
              </a:tabLst>
            </a:pP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Collection 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In-store:</a:t>
            </a:r>
            <a:endParaRPr sz="2600">
              <a:latin typeface="Open Sans"/>
              <a:cs typeface="Open Sans"/>
            </a:endParaRPr>
          </a:p>
          <a:p>
            <a:pPr marL="12700" marR="5080" indent="49530">
              <a:lnSpc>
                <a:spcPct val="113700"/>
              </a:lnSpc>
              <a:spcBef>
                <a:spcPts val="142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matter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B2B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B2C, they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best 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service.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 in-store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such as 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shop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point.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layed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section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store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order.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parking, where the user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enters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parking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order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bough 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the store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employees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06266" y="7312354"/>
            <a:ext cx="571055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examples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personalisation. There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countless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explored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per the requirement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business. Keeping up with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constantly changing market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trends can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difficult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but does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improve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experience.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106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543275"/>
            <a:ext cx="582993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future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 experiences, Progressive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Application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(PWA)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next-generation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technology standard 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app-like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 experiences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desktop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devices. Using PWA, merchants can build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PWAs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top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platform, which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 engagement,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diversify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revenue streams.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5115" y="2547268"/>
            <a:ext cx="8606790" cy="84645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60"/>
              </a:spcBef>
            </a:pP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PWAs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run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in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a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browser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but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give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users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the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experience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1E2325"/>
                </a:solidFill>
                <a:latin typeface="Open Sans"/>
                <a:cs typeface="Open Sans"/>
              </a:rPr>
              <a:t>of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a </a:t>
            </a:r>
            <a:r>
              <a:rPr dirty="0" sz="2600" spc="-66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native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app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through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70">
                <a:solidFill>
                  <a:srgbClr val="1E2325"/>
                </a:solidFill>
                <a:latin typeface="Open Sans"/>
                <a:cs typeface="Open Sans"/>
              </a:rPr>
              <a:t>key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features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5">
                <a:solidFill>
                  <a:srgbClr val="1E2325"/>
                </a:solidFill>
                <a:latin typeface="Open Sans"/>
                <a:cs typeface="Open Sans"/>
              </a:rPr>
              <a:t>like:</a:t>
            </a:r>
            <a:endParaRPr sz="260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7.15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1855074"/>
            <a:ext cx="128714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14">
                <a:latin typeface="Open Sans"/>
                <a:cs typeface="Open Sans"/>
              </a:rPr>
              <a:t>PWA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4148" y="5800870"/>
            <a:ext cx="3476333" cy="376951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71153" y="4196595"/>
            <a:ext cx="47263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app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 the mobile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home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screen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71153" y="4699261"/>
            <a:ext cx="18211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Offline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access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71153" y="5201926"/>
            <a:ext cx="17945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Push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notifications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71153" y="5679524"/>
            <a:ext cx="8877300" cy="3292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PWAs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large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enterprises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 revenues,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also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small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medium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take advantage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technologies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 an app-like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and expand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audience.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-75" b="1">
                <a:solidFill>
                  <a:srgbClr val="5D88C0"/>
                </a:solidFill>
                <a:latin typeface="Open Sans Extrabold"/>
                <a:cs typeface="Open Sans Extrabold"/>
              </a:rPr>
              <a:t>Why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are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PWAs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so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important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to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e-Commerce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platforms?</a:t>
            </a:r>
            <a:endParaRPr sz="14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Reach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wider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Reduce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costs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accessibility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Better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3130" y="879502"/>
            <a:ext cx="18066385" cy="635"/>
          </a:xfrm>
          <a:custGeom>
            <a:avLst/>
            <a:gdLst/>
            <a:ahLst/>
            <a:cxnLst/>
            <a:rect l="l" t="t" r="r" b="b"/>
            <a:pathLst>
              <a:path w="18066385" h="634">
                <a:moveTo>
                  <a:pt x="18065764" y="0"/>
                </a:moveTo>
                <a:lnTo>
                  <a:pt x="0" y="104"/>
                </a:lnTo>
                <a:lnTo>
                  <a:pt x="18065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107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74644" y="3189468"/>
            <a:ext cx="5506720" cy="2303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90"/>
              </a:spcBef>
            </a:pPr>
            <a:r>
              <a:rPr dirty="0" sz="9900" spc="-475" b="1">
                <a:solidFill>
                  <a:srgbClr val="FFFFFF"/>
                </a:solidFill>
                <a:latin typeface="Open Sans Extrabold"/>
                <a:cs typeface="Open Sans Extrabold"/>
              </a:rPr>
              <a:t>Checklist</a:t>
            </a:r>
            <a:endParaRPr sz="99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4079"/>
              </a:spcBef>
            </a:pP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Within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Open Sans Extrabold"/>
                <a:cs typeface="Open Sans Extrabold"/>
              </a:rPr>
              <a:t>thi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s</a:t>
            </a:r>
            <a:r>
              <a:rPr dirty="0" sz="1650" spc="-5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70" b="1">
                <a:solidFill>
                  <a:srgbClr val="FFFFFF"/>
                </a:solidFill>
                <a:latin typeface="Open Sans Extrabold"/>
                <a:cs typeface="Open Sans Extrabold"/>
              </a:rPr>
              <a:t>section: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4644" y="5801810"/>
            <a:ext cx="2522855" cy="136588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89255" algn="l"/>
              </a:tabLst>
            </a:pPr>
            <a:r>
              <a:rPr dirty="0" sz="1650" spc="-5">
                <a:solidFill>
                  <a:srgbClr val="FFFFFF"/>
                </a:solidFill>
                <a:latin typeface="Open Sans"/>
                <a:cs typeface="Open Sans"/>
              </a:rPr>
              <a:t>1.	Maturity</a:t>
            </a:r>
            <a:r>
              <a:rPr dirty="0" sz="16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Open Sans"/>
                <a:cs typeface="Open Sans"/>
              </a:rPr>
              <a:t>Checklist</a:t>
            </a:r>
            <a:endParaRPr sz="16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389255" algn="l"/>
              </a:tabLst>
            </a:pPr>
            <a:r>
              <a:rPr dirty="0" sz="1650" spc="-5">
                <a:solidFill>
                  <a:srgbClr val="FFFFFF"/>
                </a:solidFill>
                <a:latin typeface="Open Sans"/>
                <a:cs typeface="Open Sans"/>
              </a:rPr>
              <a:t>1.	Go</a:t>
            </a:r>
            <a:r>
              <a:rPr dirty="0" sz="16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Open Sans"/>
                <a:cs typeface="Open Sans"/>
              </a:rPr>
              <a:t>live</a:t>
            </a:r>
            <a:r>
              <a:rPr dirty="0" sz="16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Open Sans"/>
                <a:cs typeface="Open Sans"/>
              </a:rPr>
              <a:t>Checklist</a:t>
            </a:r>
            <a:endParaRPr sz="16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660"/>
              </a:spcBef>
              <a:buAutoNum type="arabicPeriod" startAt="3"/>
              <a:tabLst>
                <a:tab pos="389255" algn="l"/>
                <a:tab pos="389890" algn="l"/>
              </a:tabLst>
            </a:pPr>
            <a:r>
              <a:rPr dirty="0" sz="1650" spc="-5">
                <a:solidFill>
                  <a:srgbClr val="FFFFFF"/>
                </a:solidFill>
                <a:latin typeface="Open Sans"/>
                <a:cs typeface="Open Sans"/>
              </a:rPr>
              <a:t>SEO</a:t>
            </a:r>
            <a:r>
              <a:rPr dirty="0" sz="16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Open Sans"/>
                <a:cs typeface="Open Sans"/>
              </a:rPr>
              <a:t>Checklist</a:t>
            </a:r>
            <a:endParaRPr sz="16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655"/>
              </a:spcBef>
              <a:buAutoNum type="arabicPeriod" startAt="3"/>
              <a:tabLst>
                <a:tab pos="389255" algn="l"/>
                <a:tab pos="389890" algn="l"/>
              </a:tabLst>
            </a:pPr>
            <a:r>
              <a:rPr dirty="0" sz="1650" spc="-5">
                <a:solidFill>
                  <a:srgbClr val="FFFFFF"/>
                </a:solidFill>
                <a:latin typeface="Open Sans"/>
                <a:cs typeface="Open Sans"/>
              </a:rPr>
              <a:t>Deployment</a:t>
            </a:r>
            <a:r>
              <a:rPr dirty="0" sz="16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Open Sans"/>
                <a:cs typeface="Open Sans"/>
              </a:rPr>
              <a:t>Checklist</a:t>
            </a:r>
            <a:endParaRPr sz="16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352973" y="2254962"/>
            <a:ext cx="7250430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-25">
                <a:solidFill>
                  <a:srgbClr val="FFFFFF"/>
                </a:solidFill>
                <a:latin typeface="Open Sans"/>
                <a:cs typeface="Open Sans"/>
              </a:rPr>
              <a:t>0</a:t>
            </a:r>
            <a:r>
              <a:rPr dirty="0" sz="41200" spc="-590">
                <a:solidFill>
                  <a:srgbClr val="FFFFFF"/>
                </a:solidFill>
                <a:latin typeface="Open Sans"/>
                <a:cs typeface="Open Sans"/>
              </a:rPr>
              <a:t>8.</a:t>
            </a:r>
            <a:endParaRPr sz="412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7193" y="594611"/>
            <a:ext cx="118110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Part</a:t>
            </a:r>
            <a:r>
              <a:rPr dirty="0" sz="11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8 -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108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8.1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1855074"/>
            <a:ext cx="485965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14">
                <a:latin typeface="Open Sans"/>
                <a:cs typeface="Open Sans"/>
              </a:rPr>
              <a:t>Maturity</a:t>
            </a:r>
            <a:r>
              <a:rPr dirty="0" sz="4750" spc="-50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Checklist</a:t>
            </a:r>
            <a:endParaRPr sz="47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675128" y="3696222"/>
            <a:ext cx="10419080" cy="10795"/>
            <a:chOff x="8675128" y="3696222"/>
            <a:chExt cx="10419080" cy="10795"/>
          </a:xfrm>
        </p:grpSpPr>
        <p:sp>
          <p:nvSpPr>
            <p:cNvPr id="7" name="object 7"/>
            <p:cNvSpPr/>
            <p:nvPr/>
          </p:nvSpPr>
          <p:spPr>
            <a:xfrm>
              <a:off x="8675132" y="3701459"/>
              <a:ext cx="10419080" cy="0"/>
            </a:xfrm>
            <a:custGeom>
              <a:avLst/>
              <a:gdLst/>
              <a:ahLst/>
              <a:cxnLst/>
              <a:rect l="l" t="t" r="r" b="b"/>
              <a:pathLst>
                <a:path w="10419080" h="0">
                  <a:moveTo>
                    <a:pt x="10418530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75128" y="3701457"/>
              <a:ext cx="10419080" cy="0"/>
            </a:xfrm>
            <a:custGeom>
              <a:avLst/>
              <a:gdLst/>
              <a:ahLst/>
              <a:cxnLst/>
              <a:rect l="l" t="t" r="r" b="b"/>
              <a:pathLst>
                <a:path w="10419080" h="0">
                  <a:moveTo>
                    <a:pt x="0" y="0"/>
                  </a:moveTo>
                  <a:lnTo>
                    <a:pt x="10418530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657193" y="3296099"/>
            <a:ext cx="49593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Item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547" y="3296099"/>
            <a:ext cx="13220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Client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Rating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94126" y="3296099"/>
            <a:ext cx="6775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Adobe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34997" y="3296099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669893" y="4272121"/>
            <a:ext cx="10429240" cy="10795"/>
            <a:chOff x="8669893" y="4272121"/>
            <a:chExt cx="10429240" cy="10795"/>
          </a:xfrm>
        </p:grpSpPr>
        <p:sp>
          <p:nvSpPr>
            <p:cNvPr id="14" name="object 14"/>
            <p:cNvSpPr/>
            <p:nvPr/>
          </p:nvSpPr>
          <p:spPr>
            <a:xfrm>
              <a:off x="8696070" y="4277356"/>
              <a:ext cx="10387330" cy="0"/>
            </a:xfrm>
            <a:custGeom>
              <a:avLst/>
              <a:gdLst/>
              <a:ahLst/>
              <a:cxnLst/>
              <a:rect l="l" t="t" r="r" b="b"/>
              <a:pathLst>
                <a:path w="10387330" h="0">
                  <a:moveTo>
                    <a:pt x="0" y="0"/>
                  </a:moveTo>
                  <a:lnTo>
                    <a:pt x="10387118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669884" y="4272121"/>
              <a:ext cx="10429240" cy="10795"/>
            </a:xfrm>
            <a:custGeom>
              <a:avLst/>
              <a:gdLst/>
              <a:ahLst/>
              <a:cxnLst/>
              <a:rect l="l" t="t" r="r" b="b"/>
              <a:pathLst>
                <a:path w="10429240" h="10795">
                  <a:moveTo>
                    <a:pt x="10477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0429240" h="10795">
                  <a:moveTo>
                    <a:pt x="10429011" y="5245"/>
                  </a:moveTo>
                  <a:lnTo>
                    <a:pt x="10427475" y="1536"/>
                  </a:lnTo>
                  <a:lnTo>
                    <a:pt x="10423766" y="0"/>
                  </a:lnTo>
                  <a:lnTo>
                    <a:pt x="10420071" y="1536"/>
                  </a:lnTo>
                  <a:lnTo>
                    <a:pt x="10418534" y="5245"/>
                  </a:lnTo>
                  <a:lnTo>
                    <a:pt x="10420071" y="8940"/>
                  </a:lnTo>
                  <a:lnTo>
                    <a:pt x="10423766" y="10477"/>
                  </a:lnTo>
                  <a:lnTo>
                    <a:pt x="10427475" y="8940"/>
                  </a:lnTo>
                  <a:lnTo>
                    <a:pt x="10429011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657193" y="3945294"/>
            <a:ext cx="10083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Leadership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57193" y="4447959"/>
            <a:ext cx="7543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57193" y="4950625"/>
            <a:ext cx="7562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Solution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57193" y="5453290"/>
            <a:ext cx="6318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57193" y="5955955"/>
            <a:ext cx="7105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57193" y="6458621"/>
            <a:ext cx="7226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669893" y="4774723"/>
            <a:ext cx="10429240" cy="10795"/>
            <a:chOff x="8669893" y="4774723"/>
            <a:chExt cx="10429240" cy="10795"/>
          </a:xfrm>
        </p:grpSpPr>
        <p:sp>
          <p:nvSpPr>
            <p:cNvPr id="23" name="object 23"/>
            <p:cNvSpPr/>
            <p:nvPr/>
          </p:nvSpPr>
          <p:spPr>
            <a:xfrm>
              <a:off x="8696070" y="4779959"/>
              <a:ext cx="10387330" cy="0"/>
            </a:xfrm>
            <a:custGeom>
              <a:avLst/>
              <a:gdLst/>
              <a:ahLst/>
              <a:cxnLst/>
              <a:rect l="l" t="t" r="r" b="b"/>
              <a:pathLst>
                <a:path w="10387330" h="0">
                  <a:moveTo>
                    <a:pt x="0" y="0"/>
                  </a:moveTo>
                  <a:lnTo>
                    <a:pt x="10387118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669884" y="4774723"/>
              <a:ext cx="10429240" cy="10795"/>
            </a:xfrm>
            <a:custGeom>
              <a:avLst/>
              <a:gdLst/>
              <a:ahLst/>
              <a:cxnLst/>
              <a:rect l="l" t="t" r="r" b="b"/>
              <a:pathLst>
                <a:path w="10429240" h="10795">
                  <a:moveTo>
                    <a:pt x="10477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0429240" h="10795">
                  <a:moveTo>
                    <a:pt x="10429011" y="5245"/>
                  </a:moveTo>
                  <a:lnTo>
                    <a:pt x="10427475" y="1536"/>
                  </a:lnTo>
                  <a:lnTo>
                    <a:pt x="10423766" y="0"/>
                  </a:lnTo>
                  <a:lnTo>
                    <a:pt x="10420071" y="1536"/>
                  </a:lnTo>
                  <a:lnTo>
                    <a:pt x="10418534" y="5245"/>
                  </a:lnTo>
                  <a:lnTo>
                    <a:pt x="10420071" y="8940"/>
                  </a:lnTo>
                  <a:lnTo>
                    <a:pt x="10423766" y="10477"/>
                  </a:lnTo>
                  <a:lnTo>
                    <a:pt x="10427475" y="8940"/>
                  </a:lnTo>
                  <a:lnTo>
                    <a:pt x="10429011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8669893" y="5277326"/>
            <a:ext cx="10429240" cy="10795"/>
            <a:chOff x="8669893" y="5277326"/>
            <a:chExt cx="10429240" cy="10795"/>
          </a:xfrm>
        </p:grpSpPr>
        <p:sp>
          <p:nvSpPr>
            <p:cNvPr id="26" name="object 26"/>
            <p:cNvSpPr/>
            <p:nvPr/>
          </p:nvSpPr>
          <p:spPr>
            <a:xfrm>
              <a:off x="8696070" y="5282561"/>
              <a:ext cx="10387330" cy="0"/>
            </a:xfrm>
            <a:custGeom>
              <a:avLst/>
              <a:gdLst/>
              <a:ahLst/>
              <a:cxnLst/>
              <a:rect l="l" t="t" r="r" b="b"/>
              <a:pathLst>
                <a:path w="10387330" h="0">
                  <a:moveTo>
                    <a:pt x="0" y="0"/>
                  </a:moveTo>
                  <a:lnTo>
                    <a:pt x="10387118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669884" y="5277326"/>
              <a:ext cx="10429240" cy="10795"/>
            </a:xfrm>
            <a:custGeom>
              <a:avLst/>
              <a:gdLst/>
              <a:ahLst/>
              <a:cxnLst/>
              <a:rect l="l" t="t" r="r" b="b"/>
              <a:pathLst>
                <a:path w="10429240" h="10795">
                  <a:moveTo>
                    <a:pt x="10477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0429240" h="10795">
                  <a:moveTo>
                    <a:pt x="10429011" y="5245"/>
                  </a:moveTo>
                  <a:lnTo>
                    <a:pt x="10427475" y="1536"/>
                  </a:lnTo>
                  <a:lnTo>
                    <a:pt x="10423766" y="0"/>
                  </a:lnTo>
                  <a:lnTo>
                    <a:pt x="10420071" y="1536"/>
                  </a:lnTo>
                  <a:lnTo>
                    <a:pt x="10418534" y="5245"/>
                  </a:lnTo>
                  <a:lnTo>
                    <a:pt x="10420071" y="8940"/>
                  </a:lnTo>
                  <a:lnTo>
                    <a:pt x="10423766" y="10477"/>
                  </a:lnTo>
                  <a:lnTo>
                    <a:pt x="10427475" y="8940"/>
                  </a:lnTo>
                  <a:lnTo>
                    <a:pt x="10429011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8669893" y="5779928"/>
            <a:ext cx="10429240" cy="10795"/>
            <a:chOff x="8669893" y="5779928"/>
            <a:chExt cx="10429240" cy="10795"/>
          </a:xfrm>
        </p:grpSpPr>
        <p:sp>
          <p:nvSpPr>
            <p:cNvPr id="29" name="object 29"/>
            <p:cNvSpPr/>
            <p:nvPr/>
          </p:nvSpPr>
          <p:spPr>
            <a:xfrm>
              <a:off x="8696070" y="5785164"/>
              <a:ext cx="10387330" cy="0"/>
            </a:xfrm>
            <a:custGeom>
              <a:avLst/>
              <a:gdLst/>
              <a:ahLst/>
              <a:cxnLst/>
              <a:rect l="l" t="t" r="r" b="b"/>
              <a:pathLst>
                <a:path w="10387330" h="0">
                  <a:moveTo>
                    <a:pt x="0" y="0"/>
                  </a:moveTo>
                  <a:lnTo>
                    <a:pt x="10387118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669884" y="5779928"/>
              <a:ext cx="10429240" cy="10795"/>
            </a:xfrm>
            <a:custGeom>
              <a:avLst/>
              <a:gdLst/>
              <a:ahLst/>
              <a:cxnLst/>
              <a:rect l="l" t="t" r="r" b="b"/>
              <a:pathLst>
                <a:path w="10429240" h="10795">
                  <a:moveTo>
                    <a:pt x="10477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0429240" h="10795">
                  <a:moveTo>
                    <a:pt x="10429011" y="5245"/>
                  </a:moveTo>
                  <a:lnTo>
                    <a:pt x="10427475" y="1536"/>
                  </a:lnTo>
                  <a:lnTo>
                    <a:pt x="10423766" y="0"/>
                  </a:lnTo>
                  <a:lnTo>
                    <a:pt x="10420071" y="1536"/>
                  </a:lnTo>
                  <a:lnTo>
                    <a:pt x="10418534" y="5245"/>
                  </a:lnTo>
                  <a:lnTo>
                    <a:pt x="10420071" y="8940"/>
                  </a:lnTo>
                  <a:lnTo>
                    <a:pt x="10423766" y="10477"/>
                  </a:lnTo>
                  <a:lnTo>
                    <a:pt x="10427475" y="8940"/>
                  </a:lnTo>
                  <a:lnTo>
                    <a:pt x="10429011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8669893" y="6282531"/>
            <a:ext cx="10429240" cy="10795"/>
            <a:chOff x="8669893" y="6282531"/>
            <a:chExt cx="10429240" cy="10795"/>
          </a:xfrm>
        </p:grpSpPr>
        <p:sp>
          <p:nvSpPr>
            <p:cNvPr id="32" name="object 32"/>
            <p:cNvSpPr/>
            <p:nvPr/>
          </p:nvSpPr>
          <p:spPr>
            <a:xfrm>
              <a:off x="8696070" y="6287766"/>
              <a:ext cx="10387330" cy="0"/>
            </a:xfrm>
            <a:custGeom>
              <a:avLst/>
              <a:gdLst/>
              <a:ahLst/>
              <a:cxnLst/>
              <a:rect l="l" t="t" r="r" b="b"/>
              <a:pathLst>
                <a:path w="10387330" h="0">
                  <a:moveTo>
                    <a:pt x="0" y="0"/>
                  </a:moveTo>
                  <a:lnTo>
                    <a:pt x="10387118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669884" y="6282531"/>
              <a:ext cx="10429240" cy="10795"/>
            </a:xfrm>
            <a:custGeom>
              <a:avLst/>
              <a:gdLst/>
              <a:ahLst/>
              <a:cxnLst/>
              <a:rect l="l" t="t" r="r" b="b"/>
              <a:pathLst>
                <a:path w="10429240" h="10795">
                  <a:moveTo>
                    <a:pt x="10477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0429240" h="10795">
                  <a:moveTo>
                    <a:pt x="10429011" y="5245"/>
                  </a:moveTo>
                  <a:lnTo>
                    <a:pt x="10427475" y="1536"/>
                  </a:lnTo>
                  <a:lnTo>
                    <a:pt x="10423766" y="0"/>
                  </a:lnTo>
                  <a:lnTo>
                    <a:pt x="10420071" y="1536"/>
                  </a:lnTo>
                  <a:lnTo>
                    <a:pt x="10418534" y="5245"/>
                  </a:lnTo>
                  <a:lnTo>
                    <a:pt x="10420071" y="8940"/>
                  </a:lnTo>
                  <a:lnTo>
                    <a:pt x="10423766" y="10477"/>
                  </a:lnTo>
                  <a:lnTo>
                    <a:pt x="10427475" y="8940"/>
                  </a:lnTo>
                  <a:lnTo>
                    <a:pt x="10429011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8669893" y="6785133"/>
            <a:ext cx="10429240" cy="10795"/>
            <a:chOff x="8669893" y="6785133"/>
            <a:chExt cx="10429240" cy="10795"/>
          </a:xfrm>
        </p:grpSpPr>
        <p:sp>
          <p:nvSpPr>
            <p:cNvPr id="35" name="object 35"/>
            <p:cNvSpPr/>
            <p:nvPr/>
          </p:nvSpPr>
          <p:spPr>
            <a:xfrm>
              <a:off x="8696070" y="6790369"/>
              <a:ext cx="10387330" cy="0"/>
            </a:xfrm>
            <a:custGeom>
              <a:avLst/>
              <a:gdLst/>
              <a:ahLst/>
              <a:cxnLst/>
              <a:rect l="l" t="t" r="r" b="b"/>
              <a:pathLst>
                <a:path w="10387330" h="0">
                  <a:moveTo>
                    <a:pt x="0" y="0"/>
                  </a:moveTo>
                  <a:lnTo>
                    <a:pt x="10387118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669884" y="6785133"/>
              <a:ext cx="10429240" cy="10795"/>
            </a:xfrm>
            <a:custGeom>
              <a:avLst/>
              <a:gdLst/>
              <a:ahLst/>
              <a:cxnLst/>
              <a:rect l="l" t="t" r="r" b="b"/>
              <a:pathLst>
                <a:path w="10429240" h="10795">
                  <a:moveTo>
                    <a:pt x="10477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0429240" h="10795">
                  <a:moveTo>
                    <a:pt x="10429011" y="5245"/>
                  </a:moveTo>
                  <a:lnTo>
                    <a:pt x="10427475" y="1536"/>
                  </a:lnTo>
                  <a:lnTo>
                    <a:pt x="10423766" y="0"/>
                  </a:lnTo>
                  <a:lnTo>
                    <a:pt x="10420071" y="1536"/>
                  </a:lnTo>
                  <a:lnTo>
                    <a:pt x="10418534" y="5245"/>
                  </a:lnTo>
                  <a:lnTo>
                    <a:pt x="10420071" y="8940"/>
                  </a:lnTo>
                  <a:lnTo>
                    <a:pt x="10423766" y="10477"/>
                  </a:lnTo>
                  <a:lnTo>
                    <a:pt x="10427475" y="8940"/>
                  </a:lnTo>
                  <a:lnTo>
                    <a:pt x="10429011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992505" y="3543275"/>
            <a:ext cx="726948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4160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following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highlight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high-level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points;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exhaustive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aim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pointers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basis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own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checklists.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checklist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qualify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our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been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92505" y="5050895"/>
            <a:ext cx="724852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0-5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please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maturity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topics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addressed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playbook: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2505" y="5804798"/>
            <a:ext cx="707199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Leadership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 buy-in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92505" y="6558701"/>
            <a:ext cx="7163434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55" b="1">
                <a:solidFill>
                  <a:srgbClr val="4B4F51"/>
                </a:solidFill>
                <a:latin typeface="Open Sans Extrabold"/>
                <a:cs typeface="Open Sans Extrabold"/>
              </a:rPr>
              <a:t>Strategy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Clarity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alignment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around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evaluating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operations.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2505" y="7312606"/>
            <a:ext cx="7216140" cy="25387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66675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Solution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Hosting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infrastructure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evaluation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varying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 Extrabold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-25" b="1">
                <a:solidFill>
                  <a:srgbClr val="4B4F51"/>
                </a:solidFill>
                <a:latin typeface="Open Sans Extrabold"/>
                <a:cs typeface="Open Sans Extrabold"/>
              </a:rPr>
              <a:t>People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Resources, expertise, and the appropriate team structure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run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effectively.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200660" marR="51879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Process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Procedures,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management,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workflows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 Extrabold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-30" b="1">
                <a:solidFill>
                  <a:srgbClr val="4B4F51"/>
                </a:solidFill>
                <a:latin typeface="Open Sans Extrabold"/>
                <a:cs typeface="Open Sans Extrabold"/>
              </a:rPr>
              <a:t>Product</a:t>
            </a:r>
            <a:r>
              <a:rPr dirty="0" sz="1450" spc="3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General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solutions,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integrations,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automations.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109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8.2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1855074"/>
            <a:ext cx="443357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40">
                <a:latin typeface="Open Sans"/>
                <a:cs typeface="Open Sans"/>
              </a:rPr>
              <a:t>Go</a:t>
            </a:r>
            <a:r>
              <a:rPr dirty="0" sz="4750" spc="-15">
                <a:latin typeface="Open Sans"/>
                <a:cs typeface="Open Sans"/>
              </a:rPr>
              <a:t> </a:t>
            </a:r>
            <a:r>
              <a:rPr dirty="0" sz="4750" spc="-125">
                <a:latin typeface="Open Sans"/>
                <a:cs typeface="Open Sans"/>
              </a:rPr>
              <a:t>live</a:t>
            </a:r>
            <a:r>
              <a:rPr dirty="0" sz="4750" spc="-15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Checklist</a:t>
            </a:r>
            <a:endParaRPr sz="47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0438" y="3696222"/>
            <a:ext cx="18083530" cy="10795"/>
            <a:chOff x="1010438" y="3696222"/>
            <a:chExt cx="18083530" cy="10795"/>
          </a:xfrm>
        </p:grpSpPr>
        <p:sp>
          <p:nvSpPr>
            <p:cNvPr id="7" name="object 7"/>
            <p:cNvSpPr/>
            <p:nvPr/>
          </p:nvSpPr>
          <p:spPr>
            <a:xfrm>
              <a:off x="1010438" y="3701459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1808321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10440" y="3701457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0" y="0"/>
                  </a:moveTo>
                  <a:lnTo>
                    <a:pt x="1808321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92505" y="3296099"/>
            <a:ext cx="635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Name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49733" y="3296099"/>
            <a:ext cx="523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Note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77951" y="3296099"/>
            <a:ext cx="26269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Recommendation/Setting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26941" y="3296099"/>
            <a:ext cx="6673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Status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11700" y="3296099"/>
            <a:ext cx="97281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Due</a:t>
            </a:r>
            <a:r>
              <a:rPr dirty="0" sz="1650" spc="-6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Date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74225" y="3296099"/>
            <a:ext cx="12198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Assignmnet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2505" y="3924353"/>
            <a:ext cx="2652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Application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Best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Practices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05205" y="4272121"/>
            <a:ext cx="18093690" cy="10795"/>
            <a:chOff x="1005205" y="4272121"/>
            <a:chExt cx="18093690" cy="10795"/>
          </a:xfrm>
        </p:grpSpPr>
        <p:sp>
          <p:nvSpPr>
            <p:cNvPr id="17" name="object 17"/>
            <p:cNvSpPr/>
            <p:nvPr/>
          </p:nvSpPr>
          <p:spPr>
            <a:xfrm>
              <a:off x="1031382" y="427735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05192" y="427212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92505" y="4447896"/>
            <a:ext cx="13785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2505" y="4950562"/>
            <a:ext cx="28454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2505" y="5453227"/>
            <a:ext cx="96329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JS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merging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2505" y="5955893"/>
            <a:ext cx="11366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merging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2505" y="6458558"/>
            <a:ext cx="19145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cleaning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2505" y="6961223"/>
            <a:ext cx="9290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Flat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tables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2505" y="7463889"/>
            <a:ext cx="5365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ETags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05205" y="4774723"/>
            <a:ext cx="18093690" cy="10795"/>
            <a:chOff x="1005205" y="4774723"/>
            <a:chExt cx="18093690" cy="10795"/>
          </a:xfrm>
        </p:grpSpPr>
        <p:sp>
          <p:nvSpPr>
            <p:cNvPr id="27" name="object 27"/>
            <p:cNvSpPr/>
            <p:nvPr/>
          </p:nvSpPr>
          <p:spPr>
            <a:xfrm>
              <a:off x="1031382" y="477995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5192" y="4774723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005205" y="5277326"/>
            <a:ext cx="18093690" cy="10795"/>
            <a:chOff x="1005205" y="5277326"/>
            <a:chExt cx="18093690" cy="10795"/>
          </a:xfrm>
        </p:grpSpPr>
        <p:sp>
          <p:nvSpPr>
            <p:cNvPr id="30" name="object 30"/>
            <p:cNvSpPr/>
            <p:nvPr/>
          </p:nvSpPr>
          <p:spPr>
            <a:xfrm>
              <a:off x="1031382" y="5282561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05192" y="5277326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005205" y="5779928"/>
            <a:ext cx="18093690" cy="10795"/>
            <a:chOff x="1005205" y="5779928"/>
            <a:chExt cx="18093690" cy="10795"/>
          </a:xfrm>
        </p:grpSpPr>
        <p:sp>
          <p:nvSpPr>
            <p:cNvPr id="33" name="object 33"/>
            <p:cNvSpPr/>
            <p:nvPr/>
          </p:nvSpPr>
          <p:spPr>
            <a:xfrm>
              <a:off x="1031382" y="578516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05192" y="5779928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005205" y="6282531"/>
            <a:ext cx="18093690" cy="10795"/>
            <a:chOff x="1005205" y="6282531"/>
            <a:chExt cx="18093690" cy="10795"/>
          </a:xfrm>
        </p:grpSpPr>
        <p:sp>
          <p:nvSpPr>
            <p:cNvPr id="36" name="object 36"/>
            <p:cNvSpPr/>
            <p:nvPr/>
          </p:nvSpPr>
          <p:spPr>
            <a:xfrm>
              <a:off x="1031382" y="628776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05192" y="628253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005205" y="6785133"/>
            <a:ext cx="18093690" cy="10795"/>
            <a:chOff x="1005205" y="6785133"/>
            <a:chExt cx="18093690" cy="10795"/>
          </a:xfrm>
        </p:grpSpPr>
        <p:sp>
          <p:nvSpPr>
            <p:cNvPr id="39" name="object 39"/>
            <p:cNvSpPr/>
            <p:nvPr/>
          </p:nvSpPr>
          <p:spPr>
            <a:xfrm>
              <a:off x="1031382" y="679036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05192" y="6785133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1005205" y="7287736"/>
            <a:ext cx="18093690" cy="10795"/>
            <a:chOff x="1005205" y="7287736"/>
            <a:chExt cx="18093690" cy="10795"/>
          </a:xfrm>
        </p:grpSpPr>
        <p:sp>
          <p:nvSpPr>
            <p:cNvPr id="42" name="object 42"/>
            <p:cNvSpPr/>
            <p:nvPr/>
          </p:nvSpPr>
          <p:spPr>
            <a:xfrm>
              <a:off x="1031382" y="729297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05192" y="7287736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1005205" y="8031169"/>
            <a:ext cx="18093690" cy="10795"/>
            <a:chOff x="1005205" y="8031169"/>
            <a:chExt cx="18093690" cy="10795"/>
          </a:xfrm>
        </p:grpSpPr>
        <p:sp>
          <p:nvSpPr>
            <p:cNvPr id="45" name="object 45"/>
            <p:cNvSpPr/>
            <p:nvPr/>
          </p:nvSpPr>
          <p:spPr>
            <a:xfrm>
              <a:off x="1031382" y="803640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05192" y="803118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378090" y="4447896"/>
            <a:ext cx="7416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378090" y="4950562"/>
            <a:ext cx="7416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78090" y="5453227"/>
            <a:ext cx="7416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78090" y="5955893"/>
            <a:ext cx="7416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78090" y="6458558"/>
            <a:ext cx="27813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clean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logs &gt;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30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78090" y="6961223"/>
            <a:ext cx="7416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378090" y="7438821"/>
            <a:ext cx="26987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commented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htaccess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prevent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FPC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92497" y="8217792"/>
            <a:ext cx="23850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Session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Validation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Settings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85064" y="8192725"/>
            <a:ext cx="2981325" cy="103060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lifetime: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2592000,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cookie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path: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/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cookie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domain: .domainname.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</a:t>
            </a:r>
            <a:r>
              <a:rPr dirty="0" sz="1450" spc="40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 HTTP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only: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Yes,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Cookie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Restriction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Mode: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4649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Introduction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8673" y="1524801"/>
            <a:ext cx="36195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1.6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05205" y="1497336"/>
            <a:ext cx="628650" cy="272415"/>
            <a:chOff x="1005205" y="1497336"/>
            <a:chExt cx="628650" cy="272415"/>
          </a:xfrm>
        </p:grpSpPr>
        <p:sp>
          <p:nvSpPr>
            <p:cNvPr id="6" name="object 6"/>
            <p:cNvSpPr/>
            <p:nvPr/>
          </p:nvSpPr>
          <p:spPr>
            <a:xfrm>
              <a:off x="1010440" y="1535293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w="0" h="212725">
                  <a:moveTo>
                    <a:pt x="0" y="0"/>
                  </a:moveTo>
                  <a:lnTo>
                    <a:pt x="0" y="212684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41329" y="1764344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 h="0">
                  <a:moveTo>
                    <a:pt x="0" y="0"/>
                  </a:moveTo>
                  <a:lnTo>
                    <a:pt x="571448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28222" y="1518938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w="0" h="212725">
                  <a:moveTo>
                    <a:pt x="0" y="212684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25885" y="1502572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 h="0">
                  <a:moveTo>
                    <a:pt x="57144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5192" y="1497348"/>
              <a:ext cx="628650" cy="272415"/>
            </a:xfrm>
            <a:custGeom>
              <a:avLst/>
              <a:gdLst/>
              <a:ahLst/>
              <a:cxnLst/>
              <a:rect l="l" t="t" r="r" b="b"/>
              <a:pathLst>
                <a:path w="628650" h="272414">
                  <a:moveTo>
                    <a:pt x="10477" y="267004"/>
                  </a:moveTo>
                  <a:lnTo>
                    <a:pt x="8940" y="263296"/>
                  </a:lnTo>
                  <a:lnTo>
                    <a:pt x="5245" y="261759"/>
                  </a:lnTo>
                  <a:lnTo>
                    <a:pt x="1536" y="263296"/>
                  </a:lnTo>
                  <a:lnTo>
                    <a:pt x="0" y="267004"/>
                  </a:lnTo>
                  <a:lnTo>
                    <a:pt x="1536" y="270700"/>
                  </a:lnTo>
                  <a:lnTo>
                    <a:pt x="5245" y="272237"/>
                  </a:lnTo>
                  <a:lnTo>
                    <a:pt x="8940" y="270700"/>
                  </a:lnTo>
                  <a:lnTo>
                    <a:pt x="10477" y="267004"/>
                  </a:lnTo>
                  <a:close/>
                </a:path>
                <a:path w="628650" h="272414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628650" h="272414">
                  <a:moveTo>
                    <a:pt x="628256" y="267004"/>
                  </a:moveTo>
                  <a:lnTo>
                    <a:pt x="626732" y="263296"/>
                  </a:lnTo>
                  <a:lnTo>
                    <a:pt x="623023" y="261759"/>
                  </a:lnTo>
                  <a:lnTo>
                    <a:pt x="619328" y="263296"/>
                  </a:lnTo>
                  <a:lnTo>
                    <a:pt x="617791" y="267004"/>
                  </a:lnTo>
                  <a:lnTo>
                    <a:pt x="619328" y="270700"/>
                  </a:lnTo>
                  <a:lnTo>
                    <a:pt x="623023" y="272237"/>
                  </a:lnTo>
                  <a:lnTo>
                    <a:pt x="626732" y="270700"/>
                  </a:lnTo>
                  <a:lnTo>
                    <a:pt x="628256" y="267004"/>
                  </a:lnTo>
                  <a:close/>
                </a:path>
                <a:path w="628650" h="272414">
                  <a:moveTo>
                    <a:pt x="628256" y="5232"/>
                  </a:moveTo>
                  <a:lnTo>
                    <a:pt x="626732" y="1524"/>
                  </a:lnTo>
                  <a:lnTo>
                    <a:pt x="623023" y="0"/>
                  </a:lnTo>
                  <a:lnTo>
                    <a:pt x="619328" y="1524"/>
                  </a:lnTo>
                  <a:lnTo>
                    <a:pt x="617791" y="5232"/>
                  </a:lnTo>
                  <a:lnTo>
                    <a:pt x="619328" y="8928"/>
                  </a:lnTo>
                  <a:lnTo>
                    <a:pt x="623023" y="10464"/>
                  </a:lnTo>
                  <a:lnTo>
                    <a:pt x="626732" y="8928"/>
                  </a:lnTo>
                  <a:lnTo>
                    <a:pt x="628256" y="5232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92505" y="2798569"/>
            <a:ext cx="909129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Here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is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a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2E75B5"/>
                </a:solidFill>
                <a:latin typeface="Open Sans"/>
                <a:cs typeface="Open Sans"/>
              </a:rPr>
              <a:t>summary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2E75B5"/>
                </a:solidFill>
                <a:latin typeface="Open Sans"/>
                <a:cs typeface="Open Sans"/>
              </a:rPr>
              <a:t>of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the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differences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between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B2B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and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0">
                <a:solidFill>
                  <a:srgbClr val="2E75B5"/>
                </a:solidFill>
                <a:latin typeface="Open Sans"/>
                <a:cs typeface="Open Sans"/>
              </a:rPr>
              <a:t>B2C:</a:t>
            </a:r>
            <a:endParaRPr sz="260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010353" y="3671333"/>
          <a:ext cx="18088610" cy="417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090"/>
                <a:gridCol w="6740525"/>
                <a:gridCol w="6944359"/>
              </a:tblGrid>
              <a:tr h="386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Variable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B2B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13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B2C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Audience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635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057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Businesses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381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01370">
                        <a:lnSpc>
                          <a:spcPct val="1000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Individual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consumers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4445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23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Stakeholders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involved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in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decision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making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8288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1639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representative,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managers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08279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1370">
                        <a:lnSpc>
                          <a:spcPct val="100000"/>
                        </a:lnSpc>
                        <a:spcBef>
                          <a:spcPts val="164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Individual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end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consumer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0891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Purchase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Volume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Bulk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137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Small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volume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96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8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Price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740" marR="793750">
                        <a:lnSpc>
                          <a:spcPct val="113700"/>
                        </a:lnSpc>
                        <a:spcBef>
                          <a:spcPts val="12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Dynamic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changes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client,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quantity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and/or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payment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timelines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256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137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Consistent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pricing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304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12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Customer</a:t>
                      </a: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Service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7272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24/7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support throughout 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purchase process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137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24/7 support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before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after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purchase. Usually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required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sometimes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22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Product</a:t>
                      </a:r>
                      <a:r>
                        <a:rPr dirty="0" sz="1650" spc="-3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Detail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 images, videos,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guide, case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studies,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demonstration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137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videos,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images,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features,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promotions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CTA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Business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oriented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96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137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oriented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110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8.2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0438" y="3403037"/>
            <a:ext cx="18083530" cy="10795"/>
            <a:chOff x="1010438" y="3403037"/>
            <a:chExt cx="18083530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3408276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1808321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3408273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0" y="0"/>
                  </a:moveTo>
                  <a:lnTo>
                    <a:pt x="1808321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3044798"/>
            <a:ext cx="635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Name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49733" y="3044798"/>
            <a:ext cx="523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Note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77951" y="3044798"/>
            <a:ext cx="26269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Recommendation/Setting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26941" y="3044798"/>
            <a:ext cx="6673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Status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06674" y="3044798"/>
            <a:ext cx="97281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Due</a:t>
            </a:r>
            <a:r>
              <a:rPr dirty="0" sz="1650" spc="-6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Date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4016" y="3044798"/>
            <a:ext cx="12198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Assignmnet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295" y="3547400"/>
            <a:ext cx="2652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Application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Best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Practices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05205" y="3978936"/>
            <a:ext cx="18093690" cy="10795"/>
            <a:chOff x="1005205" y="3978936"/>
            <a:chExt cx="18093690" cy="10795"/>
          </a:xfrm>
        </p:grpSpPr>
        <p:sp>
          <p:nvSpPr>
            <p:cNvPr id="16" name="object 16"/>
            <p:cNvSpPr/>
            <p:nvPr/>
          </p:nvSpPr>
          <p:spPr>
            <a:xfrm>
              <a:off x="1031382" y="398417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05192" y="397894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92505" y="4070945"/>
            <a:ext cx="18611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Parralel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Connections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05205" y="4649073"/>
            <a:ext cx="18093690" cy="10795"/>
            <a:chOff x="1005205" y="4649073"/>
            <a:chExt cx="18093690" cy="10795"/>
          </a:xfrm>
        </p:grpSpPr>
        <p:sp>
          <p:nvSpPr>
            <p:cNvPr id="20" name="object 20"/>
            <p:cNvSpPr/>
            <p:nvPr/>
          </p:nvSpPr>
          <p:spPr>
            <a:xfrm>
              <a:off x="1031382" y="465430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05192" y="464908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005205" y="5402976"/>
            <a:ext cx="18093690" cy="10795"/>
            <a:chOff x="1005205" y="5402976"/>
            <a:chExt cx="18093690" cy="10795"/>
          </a:xfrm>
        </p:grpSpPr>
        <p:sp>
          <p:nvSpPr>
            <p:cNvPr id="23" name="object 23"/>
            <p:cNvSpPr/>
            <p:nvPr/>
          </p:nvSpPr>
          <p:spPr>
            <a:xfrm>
              <a:off x="1031382" y="540821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05192" y="540297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005205" y="7402916"/>
            <a:ext cx="18093690" cy="10795"/>
            <a:chOff x="1005205" y="7402916"/>
            <a:chExt cx="18093690" cy="10795"/>
          </a:xfrm>
        </p:grpSpPr>
        <p:sp>
          <p:nvSpPr>
            <p:cNvPr id="26" name="object 26"/>
            <p:cNvSpPr/>
            <p:nvPr/>
          </p:nvSpPr>
          <p:spPr>
            <a:xfrm>
              <a:off x="1031382" y="7408151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05192" y="740292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005205" y="5989346"/>
            <a:ext cx="18093690" cy="10795"/>
            <a:chOff x="1005205" y="5989346"/>
            <a:chExt cx="18093690" cy="10795"/>
          </a:xfrm>
        </p:grpSpPr>
        <p:sp>
          <p:nvSpPr>
            <p:cNvPr id="29" name="object 29"/>
            <p:cNvSpPr/>
            <p:nvPr/>
          </p:nvSpPr>
          <p:spPr>
            <a:xfrm>
              <a:off x="1031382" y="5994581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05192" y="598935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005205" y="6910784"/>
            <a:ext cx="18093690" cy="10795"/>
            <a:chOff x="1005205" y="6910784"/>
            <a:chExt cx="18093690" cy="10795"/>
          </a:xfrm>
        </p:grpSpPr>
        <p:sp>
          <p:nvSpPr>
            <p:cNvPr id="32" name="object 32"/>
            <p:cNvSpPr/>
            <p:nvPr/>
          </p:nvSpPr>
          <p:spPr>
            <a:xfrm>
              <a:off x="1031382" y="691601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05192" y="691078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1005205" y="7915989"/>
            <a:ext cx="18093690" cy="10795"/>
            <a:chOff x="1005205" y="7915989"/>
            <a:chExt cx="18093690" cy="10795"/>
          </a:xfrm>
        </p:grpSpPr>
        <p:sp>
          <p:nvSpPr>
            <p:cNvPr id="35" name="object 35"/>
            <p:cNvSpPr/>
            <p:nvPr/>
          </p:nvSpPr>
          <p:spPr>
            <a:xfrm>
              <a:off x="1031382" y="792122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05192" y="791599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1005205" y="8659422"/>
            <a:ext cx="18093690" cy="10795"/>
            <a:chOff x="1005205" y="8659422"/>
            <a:chExt cx="18093690" cy="10795"/>
          </a:xfrm>
        </p:grpSpPr>
        <p:sp>
          <p:nvSpPr>
            <p:cNvPr id="38" name="object 38"/>
            <p:cNvSpPr/>
            <p:nvPr/>
          </p:nvSpPr>
          <p:spPr>
            <a:xfrm>
              <a:off x="1031382" y="866465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05192" y="865942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378090" y="4045878"/>
            <a:ext cx="314325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domains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media,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skin,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loadingenabled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378090" y="4799781"/>
            <a:ext cx="332676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-type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f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-exec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chmod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644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{} 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;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.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-type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-exec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chmod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755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{}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78090" y="5578752"/>
            <a:ext cx="32486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Webserver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own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files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78090" y="6056350"/>
            <a:ext cx="299529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Webserver user should have cron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setup. Example: sudo crontab -u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www-data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-e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78090" y="7086560"/>
            <a:ext cx="18351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[devops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78090" y="7589225"/>
            <a:ext cx="189801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[devops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complete]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78090" y="8091890"/>
            <a:ext cx="189801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[devops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complete]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2497" y="4825037"/>
            <a:ext cx="26422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Correct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permissions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92497" y="5578941"/>
            <a:ext cx="24993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Correct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ownership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2497" y="6081606"/>
            <a:ext cx="1807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cron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setup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2497" y="7086748"/>
            <a:ext cx="7842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htaccess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92497" y="7589414"/>
            <a:ext cx="13944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SSH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group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92497" y="8067012"/>
            <a:ext cx="215011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rsync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(for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balanced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environment)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111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8.2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0438" y="3403037"/>
            <a:ext cx="18083530" cy="10795"/>
            <a:chOff x="1010438" y="3403037"/>
            <a:chExt cx="18083530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3408276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1808321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3408273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0" y="0"/>
                  </a:moveTo>
                  <a:lnTo>
                    <a:pt x="1808321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3044798"/>
            <a:ext cx="635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Name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49733" y="3044798"/>
            <a:ext cx="523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Note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7010" y="3044798"/>
            <a:ext cx="26269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Recommendation/Setting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26941" y="3044798"/>
            <a:ext cx="6673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Status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06674" y="3044798"/>
            <a:ext cx="97281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Due</a:t>
            </a:r>
            <a:r>
              <a:rPr dirty="0" sz="1650" spc="-6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Date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4016" y="3044798"/>
            <a:ext cx="12198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Assignmnet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295" y="3547400"/>
            <a:ext cx="29622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Application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Patches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Installed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05205" y="3978936"/>
            <a:ext cx="18093690" cy="10795"/>
            <a:chOff x="1005205" y="3978936"/>
            <a:chExt cx="18093690" cy="10795"/>
          </a:xfrm>
        </p:grpSpPr>
        <p:sp>
          <p:nvSpPr>
            <p:cNvPr id="16" name="object 16"/>
            <p:cNvSpPr/>
            <p:nvPr/>
          </p:nvSpPr>
          <p:spPr>
            <a:xfrm>
              <a:off x="1031382" y="398417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05192" y="397894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92505" y="4070945"/>
            <a:ext cx="8115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05205" y="4649073"/>
            <a:ext cx="18093690" cy="10795"/>
            <a:chOff x="1005205" y="4649073"/>
            <a:chExt cx="18093690" cy="10795"/>
          </a:xfrm>
        </p:grpSpPr>
        <p:sp>
          <p:nvSpPr>
            <p:cNvPr id="20" name="object 20"/>
            <p:cNvSpPr/>
            <p:nvPr/>
          </p:nvSpPr>
          <p:spPr>
            <a:xfrm>
              <a:off x="1031382" y="465430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05192" y="464908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005205" y="5402976"/>
            <a:ext cx="18093690" cy="10795"/>
            <a:chOff x="1005205" y="5402976"/>
            <a:chExt cx="18093690" cy="10795"/>
          </a:xfrm>
        </p:grpSpPr>
        <p:sp>
          <p:nvSpPr>
            <p:cNvPr id="23" name="object 23"/>
            <p:cNvSpPr/>
            <p:nvPr/>
          </p:nvSpPr>
          <p:spPr>
            <a:xfrm>
              <a:off x="1031382" y="540821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05192" y="540297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005205" y="6156880"/>
            <a:ext cx="18093690" cy="10795"/>
            <a:chOff x="1005205" y="6156880"/>
            <a:chExt cx="18093690" cy="10795"/>
          </a:xfrm>
        </p:grpSpPr>
        <p:sp>
          <p:nvSpPr>
            <p:cNvPr id="26" name="object 26"/>
            <p:cNvSpPr/>
            <p:nvPr/>
          </p:nvSpPr>
          <p:spPr>
            <a:xfrm>
              <a:off x="1031382" y="616211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05192" y="615689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005205" y="7151614"/>
            <a:ext cx="18093690" cy="10795"/>
            <a:chOff x="1005205" y="7151614"/>
            <a:chExt cx="18093690" cy="10795"/>
          </a:xfrm>
        </p:grpSpPr>
        <p:sp>
          <p:nvSpPr>
            <p:cNvPr id="29" name="object 29"/>
            <p:cNvSpPr/>
            <p:nvPr/>
          </p:nvSpPr>
          <p:spPr>
            <a:xfrm>
              <a:off x="1031382" y="7156850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05192" y="715161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005205" y="7915989"/>
            <a:ext cx="18093690" cy="10795"/>
            <a:chOff x="1005205" y="7915989"/>
            <a:chExt cx="18093690" cy="10795"/>
          </a:xfrm>
        </p:grpSpPr>
        <p:sp>
          <p:nvSpPr>
            <p:cNvPr id="32" name="object 32"/>
            <p:cNvSpPr/>
            <p:nvPr/>
          </p:nvSpPr>
          <p:spPr>
            <a:xfrm>
              <a:off x="1031382" y="792122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05192" y="791599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1005205" y="9162024"/>
            <a:ext cx="18093690" cy="10795"/>
            <a:chOff x="1005205" y="9162024"/>
            <a:chExt cx="18093690" cy="10795"/>
          </a:xfrm>
        </p:grpSpPr>
        <p:sp>
          <p:nvSpPr>
            <p:cNvPr id="35" name="object 35"/>
            <p:cNvSpPr/>
            <p:nvPr/>
          </p:nvSpPr>
          <p:spPr>
            <a:xfrm>
              <a:off x="1031382" y="916725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05192" y="916202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4378090" y="4045878"/>
            <a:ext cx="3376929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sessions messages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appearing 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pages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378090" y="4799781"/>
            <a:ext cx="316547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disappearing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sites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&gt; 1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2494" y="4823843"/>
            <a:ext cx="23806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multi-store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patch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92494" y="5552680"/>
            <a:ext cx="261937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admin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save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SQL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error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2497" y="6332656"/>
            <a:ext cx="20339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module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78090" y="6307589"/>
            <a:ext cx="306514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clearing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 from admin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 balanced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environments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92505" y="7316920"/>
            <a:ext cx="30765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General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Performance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Settings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78090" y="8066698"/>
            <a:ext cx="336359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text/plain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application/xml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text/css text/js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text/xml application/x-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text/javascript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application/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json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application/xml+rss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78090" y="9323078"/>
            <a:ext cx="329501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Setting an Expires header on assets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prevent the browser from having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revalidate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 request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92497" y="8091576"/>
            <a:ext cx="16090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Gzip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compression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2497" y="9348145"/>
            <a:ext cx="14395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Expires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headers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112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8.2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0438" y="3403037"/>
            <a:ext cx="18083530" cy="10795"/>
            <a:chOff x="1010438" y="3403037"/>
            <a:chExt cx="18083530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3408276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1808321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3408273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0" y="0"/>
                  </a:moveTo>
                  <a:lnTo>
                    <a:pt x="1808321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3044798"/>
            <a:ext cx="635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Name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49733" y="3044798"/>
            <a:ext cx="523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Note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7010" y="3044798"/>
            <a:ext cx="26269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Recommendation/Setting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26941" y="3044798"/>
            <a:ext cx="6673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Status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11700" y="3044798"/>
            <a:ext cx="97281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Due</a:t>
            </a:r>
            <a:r>
              <a:rPr dirty="0" sz="1650" spc="-6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Date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4225" y="3044798"/>
            <a:ext cx="12198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Assignmnet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505" y="3547400"/>
            <a:ext cx="30765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General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Performance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Settings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05205" y="3978936"/>
            <a:ext cx="18093690" cy="10795"/>
            <a:chOff x="1005205" y="3978936"/>
            <a:chExt cx="18093690" cy="10795"/>
          </a:xfrm>
        </p:grpSpPr>
        <p:sp>
          <p:nvSpPr>
            <p:cNvPr id="16" name="object 16"/>
            <p:cNvSpPr/>
            <p:nvPr/>
          </p:nvSpPr>
          <p:spPr>
            <a:xfrm>
              <a:off x="1031382" y="398417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05192" y="397894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92505" y="4070945"/>
            <a:ext cx="24377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Minimize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scaling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05205" y="4649073"/>
            <a:ext cx="18093690" cy="10795"/>
            <a:chOff x="1005205" y="4649073"/>
            <a:chExt cx="18093690" cy="10795"/>
          </a:xfrm>
        </p:grpSpPr>
        <p:sp>
          <p:nvSpPr>
            <p:cNvPr id="20" name="object 20"/>
            <p:cNvSpPr/>
            <p:nvPr/>
          </p:nvSpPr>
          <p:spPr>
            <a:xfrm>
              <a:off x="1031382" y="465430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05192" y="464908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005205" y="5649042"/>
            <a:ext cx="18093690" cy="10795"/>
            <a:chOff x="1005205" y="5649042"/>
            <a:chExt cx="18093690" cy="10795"/>
          </a:xfrm>
        </p:grpSpPr>
        <p:sp>
          <p:nvSpPr>
            <p:cNvPr id="23" name="object 23"/>
            <p:cNvSpPr/>
            <p:nvPr/>
          </p:nvSpPr>
          <p:spPr>
            <a:xfrm>
              <a:off x="1031382" y="565427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05192" y="564905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005205" y="6900313"/>
            <a:ext cx="18093690" cy="10795"/>
            <a:chOff x="1005205" y="6900313"/>
            <a:chExt cx="18093690" cy="10795"/>
          </a:xfrm>
        </p:grpSpPr>
        <p:sp>
          <p:nvSpPr>
            <p:cNvPr id="26" name="object 26"/>
            <p:cNvSpPr/>
            <p:nvPr/>
          </p:nvSpPr>
          <p:spPr>
            <a:xfrm>
              <a:off x="1031382" y="690554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05192" y="690032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005205" y="7915989"/>
            <a:ext cx="18093690" cy="10795"/>
            <a:chOff x="1005205" y="7915989"/>
            <a:chExt cx="18093690" cy="10795"/>
          </a:xfrm>
        </p:grpSpPr>
        <p:sp>
          <p:nvSpPr>
            <p:cNvPr id="29" name="object 29"/>
            <p:cNvSpPr/>
            <p:nvPr/>
          </p:nvSpPr>
          <p:spPr>
            <a:xfrm>
              <a:off x="1031382" y="792122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05192" y="791599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005205" y="9162024"/>
            <a:ext cx="18093690" cy="10795"/>
            <a:chOff x="1005205" y="9162024"/>
            <a:chExt cx="18093690" cy="10795"/>
          </a:xfrm>
        </p:grpSpPr>
        <p:sp>
          <p:nvSpPr>
            <p:cNvPr id="32" name="object 32"/>
            <p:cNvSpPr/>
            <p:nvPr/>
          </p:nvSpPr>
          <p:spPr>
            <a:xfrm>
              <a:off x="1031382" y="916725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05192" y="916202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378090" y="4045878"/>
            <a:ext cx="324421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Confirm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utilizing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HTML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down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378090" y="4799781"/>
            <a:ext cx="310007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properly compressed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launch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78090" y="5804923"/>
            <a:ext cx="301053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Sprites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should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utilized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order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minimize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HTTP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requests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displaying images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across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78090" y="7061304"/>
            <a:ext cx="329374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Stylesheets should be loaded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tag 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near the top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page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quickly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78090" y="8066447"/>
            <a:ext cx="299974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be loaded near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 as they can often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block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rest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page from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78090" y="9322827"/>
            <a:ext cx="315595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Minifying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reduce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total file size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files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92497" y="4824471"/>
            <a:ext cx="23653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Compress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directory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2497" y="5829614"/>
            <a:ext cx="100139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sprites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92497" y="7086183"/>
            <a:ext cx="19196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Stylesheet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92497" y="8091325"/>
            <a:ext cx="23653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92497" y="9347894"/>
            <a:ext cx="15411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Minify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113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8.2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0438" y="3403037"/>
            <a:ext cx="18083530" cy="10795"/>
            <a:chOff x="1010438" y="3403037"/>
            <a:chExt cx="18083530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3408276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1808321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3408273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0" y="0"/>
                  </a:moveTo>
                  <a:lnTo>
                    <a:pt x="1808321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3044798"/>
            <a:ext cx="635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Name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49733" y="3044798"/>
            <a:ext cx="523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Note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7010" y="3044798"/>
            <a:ext cx="26269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Recommendation/Setting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26941" y="3044798"/>
            <a:ext cx="6673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Status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11700" y="3044798"/>
            <a:ext cx="97281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Due</a:t>
            </a:r>
            <a:r>
              <a:rPr dirty="0" sz="1650" spc="-6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Date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4225" y="3044798"/>
            <a:ext cx="12198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Assignmnet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505" y="3547400"/>
            <a:ext cx="30765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General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Performance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Settings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05205" y="3978936"/>
            <a:ext cx="18093690" cy="10795"/>
            <a:chOff x="1005205" y="3978936"/>
            <a:chExt cx="18093690" cy="10795"/>
          </a:xfrm>
        </p:grpSpPr>
        <p:sp>
          <p:nvSpPr>
            <p:cNvPr id="16" name="object 16"/>
            <p:cNvSpPr/>
            <p:nvPr/>
          </p:nvSpPr>
          <p:spPr>
            <a:xfrm>
              <a:off x="1031382" y="398417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05192" y="397894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92505" y="4070945"/>
            <a:ext cx="15373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Redis/Memcache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05205" y="4889903"/>
            <a:ext cx="18093690" cy="10795"/>
            <a:chOff x="1005205" y="4889903"/>
            <a:chExt cx="18093690" cy="10795"/>
          </a:xfrm>
        </p:grpSpPr>
        <p:sp>
          <p:nvSpPr>
            <p:cNvPr id="20" name="object 20"/>
            <p:cNvSpPr/>
            <p:nvPr/>
          </p:nvSpPr>
          <p:spPr>
            <a:xfrm>
              <a:off x="1031382" y="489513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05192" y="488991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005205" y="5402976"/>
            <a:ext cx="18093690" cy="10795"/>
            <a:chOff x="1005205" y="5402976"/>
            <a:chExt cx="18093690" cy="10795"/>
          </a:xfrm>
        </p:grpSpPr>
        <p:sp>
          <p:nvSpPr>
            <p:cNvPr id="23" name="object 23"/>
            <p:cNvSpPr/>
            <p:nvPr/>
          </p:nvSpPr>
          <p:spPr>
            <a:xfrm>
              <a:off x="1031382" y="540821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05192" y="540297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005205" y="6156880"/>
            <a:ext cx="18093690" cy="10795"/>
            <a:chOff x="1005205" y="6156880"/>
            <a:chExt cx="18093690" cy="10795"/>
          </a:xfrm>
        </p:grpSpPr>
        <p:sp>
          <p:nvSpPr>
            <p:cNvPr id="26" name="object 26"/>
            <p:cNvSpPr/>
            <p:nvPr/>
          </p:nvSpPr>
          <p:spPr>
            <a:xfrm>
              <a:off x="1031382" y="616211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05192" y="615689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005205" y="7151614"/>
            <a:ext cx="18093690" cy="10795"/>
            <a:chOff x="1005205" y="7151614"/>
            <a:chExt cx="18093690" cy="10795"/>
          </a:xfrm>
        </p:grpSpPr>
        <p:sp>
          <p:nvSpPr>
            <p:cNvPr id="29" name="object 29"/>
            <p:cNvSpPr/>
            <p:nvPr/>
          </p:nvSpPr>
          <p:spPr>
            <a:xfrm>
              <a:off x="1031382" y="7156850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05192" y="715161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005205" y="7664687"/>
            <a:ext cx="18093690" cy="10795"/>
            <a:chOff x="1005205" y="7664687"/>
            <a:chExt cx="18093690" cy="10795"/>
          </a:xfrm>
        </p:grpSpPr>
        <p:sp>
          <p:nvSpPr>
            <p:cNvPr id="32" name="object 32"/>
            <p:cNvSpPr/>
            <p:nvPr/>
          </p:nvSpPr>
          <p:spPr>
            <a:xfrm>
              <a:off x="1031382" y="7669923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05192" y="766469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378090" y="4045878"/>
            <a:ext cx="324421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redis 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memcache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utilized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sessions,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 cache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78090" y="5076087"/>
            <a:ext cx="166623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[devops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complete]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78090" y="5553685"/>
            <a:ext cx="233870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balanced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environments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78090" y="6307589"/>
            <a:ext cx="3173095" cy="77914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report_event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quote_tables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configured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entries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&gt;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30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old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removed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2497" y="5076087"/>
            <a:ext cx="26771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redis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cleanup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2497" y="5578752"/>
            <a:ext cx="8318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logrotate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92497" y="6332656"/>
            <a:ext cx="164718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Database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cleaning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2497" y="8343129"/>
            <a:ext cx="6927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Version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92497" y="8820727"/>
            <a:ext cx="280543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all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tables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INNODB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92497" y="9599698"/>
            <a:ext cx="21837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innodb_buffer_pool_size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92505" y="7316920"/>
            <a:ext cx="181038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Softwar</a:t>
            </a:r>
            <a:r>
              <a:rPr dirty="0" sz="1650" spc="-85" b="1">
                <a:latin typeface="Open Sans Extrabold"/>
                <a:cs typeface="Open Sans Extrabold"/>
              </a:rPr>
              <a:t>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Settings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60" b="1">
                <a:latin typeface="Open Sans Extrabold"/>
                <a:cs typeface="Open Sans Extrabold"/>
              </a:rPr>
              <a:t>MySQL/Percona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05205" y="8167290"/>
            <a:ext cx="18093690" cy="10795"/>
            <a:chOff x="1005205" y="8167290"/>
            <a:chExt cx="18093690" cy="10795"/>
          </a:xfrm>
        </p:grpSpPr>
        <p:sp>
          <p:nvSpPr>
            <p:cNvPr id="46" name="object 46"/>
            <p:cNvSpPr/>
            <p:nvPr/>
          </p:nvSpPr>
          <p:spPr>
            <a:xfrm>
              <a:off x="1031382" y="817252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005192" y="816730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4378090" y="8343066"/>
            <a:ext cx="10687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Percona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5.5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78090" y="8845732"/>
            <a:ext cx="7734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INNODB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85064" y="9599635"/>
            <a:ext cx="24911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41%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Shared,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83%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Dedicated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05205" y="9423796"/>
            <a:ext cx="18093690" cy="10795"/>
            <a:chOff x="1005205" y="9423796"/>
            <a:chExt cx="18093690" cy="10795"/>
          </a:xfrm>
        </p:grpSpPr>
        <p:sp>
          <p:nvSpPr>
            <p:cNvPr id="52" name="object 52"/>
            <p:cNvSpPr/>
            <p:nvPr/>
          </p:nvSpPr>
          <p:spPr>
            <a:xfrm>
              <a:off x="1031382" y="942903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05192" y="942379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1005205" y="8669893"/>
            <a:ext cx="18093690" cy="10795"/>
            <a:chOff x="1005205" y="8669893"/>
            <a:chExt cx="18093690" cy="10795"/>
          </a:xfrm>
        </p:grpSpPr>
        <p:sp>
          <p:nvSpPr>
            <p:cNvPr id="55" name="object 55"/>
            <p:cNvSpPr/>
            <p:nvPr/>
          </p:nvSpPr>
          <p:spPr>
            <a:xfrm>
              <a:off x="1031382" y="867512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05192" y="866990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114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8.2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0438" y="3403037"/>
            <a:ext cx="18083530" cy="10795"/>
            <a:chOff x="1010438" y="3403037"/>
            <a:chExt cx="18083530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3408276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1808321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3408273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0" y="0"/>
                  </a:moveTo>
                  <a:lnTo>
                    <a:pt x="1808321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3044798"/>
            <a:ext cx="635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Name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49733" y="3044798"/>
            <a:ext cx="523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Note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7010" y="3044798"/>
            <a:ext cx="26269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Recommendation/Setting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26941" y="3044798"/>
            <a:ext cx="6673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Status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11700" y="3044798"/>
            <a:ext cx="97281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Due</a:t>
            </a:r>
            <a:r>
              <a:rPr dirty="0" sz="1650" spc="-6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Date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4225" y="3044798"/>
            <a:ext cx="12198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Assignmnet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05205" y="3879463"/>
            <a:ext cx="18093690" cy="10795"/>
            <a:chOff x="1005205" y="3879463"/>
            <a:chExt cx="18093690" cy="10795"/>
          </a:xfrm>
        </p:grpSpPr>
        <p:sp>
          <p:nvSpPr>
            <p:cNvPr id="15" name="object 15"/>
            <p:cNvSpPr/>
            <p:nvPr/>
          </p:nvSpPr>
          <p:spPr>
            <a:xfrm>
              <a:off x="1031382" y="388469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5192" y="387947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172739" y="5905579"/>
            <a:ext cx="18093690" cy="10795"/>
            <a:chOff x="1172739" y="5905579"/>
            <a:chExt cx="18093690" cy="10795"/>
          </a:xfrm>
        </p:grpSpPr>
        <p:sp>
          <p:nvSpPr>
            <p:cNvPr id="18" name="object 18"/>
            <p:cNvSpPr/>
            <p:nvPr/>
          </p:nvSpPr>
          <p:spPr>
            <a:xfrm>
              <a:off x="1198916" y="591081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72730" y="5905582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5">
                  <a:moveTo>
                    <a:pt x="10477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3690" h="10795">
                  <a:moveTo>
                    <a:pt x="18093690" y="5232"/>
                  </a:moveTo>
                  <a:lnTo>
                    <a:pt x="18092154" y="1536"/>
                  </a:lnTo>
                  <a:lnTo>
                    <a:pt x="18088458" y="0"/>
                  </a:lnTo>
                  <a:lnTo>
                    <a:pt x="18084750" y="1536"/>
                  </a:lnTo>
                  <a:lnTo>
                    <a:pt x="18083226" y="5232"/>
                  </a:lnTo>
                  <a:lnTo>
                    <a:pt x="18084750" y="8940"/>
                  </a:lnTo>
                  <a:lnTo>
                    <a:pt x="18088458" y="10477"/>
                  </a:lnTo>
                  <a:lnTo>
                    <a:pt x="18092154" y="8940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172739" y="6408181"/>
            <a:ext cx="18093690" cy="10795"/>
            <a:chOff x="1172739" y="6408181"/>
            <a:chExt cx="18093690" cy="10795"/>
          </a:xfrm>
        </p:grpSpPr>
        <p:sp>
          <p:nvSpPr>
            <p:cNvPr id="21" name="object 21"/>
            <p:cNvSpPr/>
            <p:nvPr/>
          </p:nvSpPr>
          <p:spPr>
            <a:xfrm>
              <a:off x="1198916" y="641341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72730" y="6408184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5">
                  <a:moveTo>
                    <a:pt x="10477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3690" h="10795">
                  <a:moveTo>
                    <a:pt x="18093690" y="5232"/>
                  </a:moveTo>
                  <a:lnTo>
                    <a:pt x="18092154" y="1536"/>
                  </a:lnTo>
                  <a:lnTo>
                    <a:pt x="18088458" y="0"/>
                  </a:lnTo>
                  <a:lnTo>
                    <a:pt x="18084750" y="1536"/>
                  </a:lnTo>
                  <a:lnTo>
                    <a:pt x="18083226" y="5232"/>
                  </a:lnTo>
                  <a:lnTo>
                    <a:pt x="18084750" y="8940"/>
                  </a:lnTo>
                  <a:lnTo>
                    <a:pt x="18088458" y="10477"/>
                  </a:lnTo>
                  <a:lnTo>
                    <a:pt x="18092154" y="8940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172739" y="6900313"/>
            <a:ext cx="18093690" cy="10795"/>
            <a:chOff x="1172739" y="6900313"/>
            <a:chExt cx="18093690" cy="10795"/>
          </a:xfrm>
        </p:grpSpPr>
        <p:sp>
          <p:nvSpPr>
            <p:cNvPr id="24" name="object 24"/>
            <p:cNvSpPr/>
            <p:nvPr/>
          </p:nvSpPr>
          <p:spPr>
            <a:xfrm>
              <a:off x="1198916" y="690554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72730" y="6900322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5">
                  <a:moveTo>
                    <a:pt x="10477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3690" h="10795">
                  <a:moveTo>
                    <a:pt x="18093690" y="5232"/>
                  </a:moveTo>
                  <a:lnTo>
                    <a:pt x="18092154" y="1536"/>
                  </a:lnTo>
                  <a:lnTo>
                    <a:pt x="18088458" y="0"/>
                  </a:lnTo>
                  <a:lnTo>
                    <a:pt x="18084750" y="1536"/>
                  </a:lnTo>
                  <a:lnTo>
                    <a:pt x="18083226" y="5232"/>
                  </a:lnTo>
                  <a:lnTo>
                    <a:pt x="18084750" y="8940"/>
                  </a:lnTo>
                  <a:lnTo>
                    <a:pt x="18088458" y="10464"/>
                  </a:lnTo>
                  <a:lnTo>
                    <a:pt x="18092154" y="8940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172739" y="7402916"/>
            <a:ext cx="18093690" cy="10795"/>
            <a:chOff x="1172739" y="7402916"/>
            <a:chExt cx="18093690" cy="10795"/>
          </a:xfrm>
        </p:grpSpPr>
        <p:sp>
          <p:nvSpPr>
            <p:cNvPr id="27" name="object 27"/>
            <p:cNvSpPr/>
            <p:nvPr/>
          </p:nvSpPr>
          <p:spPr>
            <a:xfrm>
              <a:off x="1198916" y="7408151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72730" y="7402925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5">
                  <a:moveTo>
                    <a:pt x="10477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3690" h="10795">
                  <a:moveTo>
                    <a:pt x="18093690" y="5232"/>
                  </a:moveTo>
                  <a:lnTo>
                    <a:pt x="18092154" y="1536"/>
                  </a:lnTo>
                  <a:lnTo>
                    <a:pt x="18088458" y="0"/>
                  </a:lnTo>
                  <a:lnTo>
                    <a:pt x="18084750" y="1536"/>
                  </a:lnTo>
                  <a:lnTo>
                    <a:pt x="18083226" y="5232"/>
                  </a:lnTo>
                  <a:lnTo>
                    <a:pt x="18084750" y="8940"/>
                  </a:lnTo>
                  <a:lnTo>
                    <a:pt x="18088458" y="10464"/>
                  </a:lnTo>
                  <a:lnTo>
                    <a:pt x="18092154" y="8940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172739" y="7915989"/>
            <a:ext cx="18093690" cy="10795"/>
            <a:chOff x="1172739" y="7915989"/>
            <a:chExt cx="18093690" cy="10795"/>
          </a:xfrm>
        </p:grpSpPr>
        <p:sp>
          <p:nvSpPr>
            <p:cNvPr id="30" name="object 30"/>
            <p:cNvSpPr/>
            <p:nvPr/>
          </p:nvSpPr>
          <p:spPr>
            <a:xfrm>
              <a:off x="1198916" y="792122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72730" y="7915992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5">
                  <a:moveTo>
                    <a:pt x="10477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3690" h="10795">
                  <a:moveTo>
                    <a:pt x="18093690" y="5232"/>
                  </a:moveTo>
                  <a:lnTo>
                    <a:pt x="18092154" y="1536"/>
                  </a:lnTo>
                  <a:lnTo>
                    <a:pt x="18088458" y="0"/>
                  </a:lnTo>
                  <a:lnTo>
                    <a:pt x="18084750" y="1536"/>
                  </a:lnTo>
                  <a:lnTo>
                    <a:pt x="18083226" y="5232"/>
                  </a:lnTo>
                  <a:lnTo>
                    <a:pt x="18084750" y="8940"/>
                  </a:lnTo>
                  <a:lnTo>
                    <a:pt x="18088458" y="10477"/>
                  </a:lnTo>
                  <a:lnTo>
                    <a:pt x="18092154" y="8940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172739" y="8418591"/>
            <a:ext cx="18093690" cy="10795"/>
            <a:chOff x="1172739" y="8418591"/>
            <a:chExt cx="18093690" cy="10795"/>
          </a:xfrm>
        </p:grpSpPr>
        <p:sp>
          <p:nvSpPr>
            <p:cNvPr id="33" name="object 33"/>
            <p:cNvSpPr/>
            <p:nvPr/>
          </p:nvSpPr>
          <p:spPr>
            <a:xfrm>
              <a:off x="1198916" y="842382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72730" y="8418594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5">
                  <a:moveTo>
                    <a:pt x="10477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3690" h="10795">
                  <a:moveTo>
                    <a:pt x="18093690" y="5232"/>
                  </a:moveTo>
                  <a:lnTo>
                    <a:pt x="18092154" y="1536"/>
                  </a:lnTo>
                  <a:lnTo>
                    <a:pt x="18088458" y="0"/>
                  </a:lnTo>
                  <a:lnTo>
                    <a:pt x="18084750" y="1536"/>
                  </a:lnTo>
                  <a:lnTo>
                    <a:pt x="18083226" y="5232"/>
                  </a:lnTo>
                  <a:lnTo>
                    <a:pt x="18084750" y="8940"/>
                  </a:lnTo>
                  <a:lnTo>
                    <a:pt x="18088458" y="10477"/>
                  </a:lnTo>
                  <a:lnTo>
                    <a:pt x="18092154" y="8940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992505" y="4573547"/>
            <a:ext cx="25076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innodb_thread_concurrency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92505" y="5076213"/>
            <a:ext cx="16300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thread_cache_size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2505" y="5578878"/>
            <a:ext cx="179323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thread_concurrency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2505" y="6081543"/>
            <a:ext cx="28111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table_cache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/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table_open_cache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2505" y="6584208"/>
            <a:ext cx="155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query_cache_size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92505" y="7086874"/>
            <a:ext cx="16078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query_cache_limit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2505" y="7589539"/>
            <a:ext cx="14039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join_buffer_size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92505" y="8092205"/>
            <a:ext cx="1426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sort_buffer_size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92505" y="8594870"/>
            <a:ext cx="13830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MySQL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Logging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92505" y="3547400"/>
            <a:ext cx="181038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Softwar</a:t>
            </a:r>
            <a:r>
              <a:rPr dirty="0" sz="1650" spc="-85" b="1">
                <a:latin typeface="Open Sans Extrabold"/>
                <a:cs typeface="Open Sans Extrabold"/>
              </a:rPr>
              <a:t>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Settings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60" b="1">
                <a:latin typeface="Open Sans Extrabold"/>
                <a:cs typeface="Open Sans Extrabold"/>
              </a:rPr>
              <a:t>MySQL/Percona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05205" y="4397771"/>
            <a:ext cx="18093690" cy="10795"/>
            <a:chOff x="1005205" y="4397771"/>
            <a:chExt cx="18093690" cy="10795"/>
          </a:xfrm>
        </p:grpSpPr>
        <p:sp>
          <p:nvSpPr>
            <p:cNvPr id="46" name="object 46"/>
            <p:cNvSpPr/>
            <p:nvPr/>
          </p:nvSpPr>
          <p:spPr>
            <a:xfrm>
              <a:off x="1031382" y="440300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005192" y="4397774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4385071" y="4573547"/>
            <a:ext cx="22574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2 *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[Number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CPUs]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+ 2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85071" y="5076213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8-16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85071" y="5578878"/>
            <a:ext cx="52133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16-32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85071" y="6081543"/>
            <a:ext cx="4597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1024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85071" y="6584208"/>
            <a:ext cx="4140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64M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385071" y="7086874"/>
            <a:ext cx="3054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2M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85071" y="7589539"/>
            <a:ext cx="3054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8M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85071" y="8092205"/>
            <a:ext cx="3054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8M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85071" y="8594870"/>
            <a:ext cx="7956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Disabled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005205" y="5402976"/>
            <a:ext cx="18093690" cy="10795"/>
            <a:chOff x="1005205" y="5402976"/>
            <a:chExt cx="18093690" cy="10795"/>
          </a:xfrm>
        </p:grpSpPr>
        <p:sp>
          <p:nvSpPr>
            <p:cNvPr id="58" name="object 58"/>
            <p:cNvSpPr/>
            <p:nvPr/>
          </p:nvSpPr>
          <p:spPr>
            <a:xfrm>
              <a:off x="1031382" y="540821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05192" y="540297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1005205" y="4900374"/>
            <a:ext cx="18093690" cy="10795"/>
            <a:chOff x="1005205" y="4900374"/>
            <a:chExt cx="18093690" cy="10795"/>
          </a:xfrm>
        </p:grpSpPr>
        <p:sp>
          <p:nvSpPr>
            <p:cNvPr id="61" name="object 61"/>
            <p:cNvSpPr/>
            <p:nvPr/>
          </p:nvSpPr>
          <p:spPr>
            <a:xfrm>
              <a:off x="1031382" y="490560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005192" y="490037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115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8.2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0438" y="3403037"/>
            <a:ext cx="18083530" cy="10795"/>
            <a:chOff x="1010438" y="3403037"/>
            <a:chExt cx="18083530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3408276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1808321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3408273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0" y="0"/>
                  </a:moveTo>
                  <a:lnTo>
                    <a:pt x="1808321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3044798"/>
            <a:ext cx="635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Name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49733" y="3044798"/>
            <a:ext cx="523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Note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7010" y="3044798"/>
            <a:ext cx="26269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Recommendation/Setting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26941" y="3044798"/>
            <a:ext cx="6673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Status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11700" y="3044798"/>
            <a:ext cx="97281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Due</a:t>
            </a:r>
            <a:r>
              <a:rPr dirty="0" sz="1650" spc="-6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Date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4225" y="3044798"/>
            <a:ext cx="12198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Assignmnet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05205" y="3879463"/>
            <a:ext cx="18093690" cy="10795"/>
            <a:chOff x="1005205" y="3879463"/>
            <a:chExt cx="18093690" cy="10795"/>
          </a:xfrm>
        </p:grpSpPr>
        <p:sp>
          <p:nvSpPr>
            <p:cNvPr id="15" name="object 15"/>
            <p:cNvSpPr/>
            <p:nvPr/>
          </p:nvSpPr>
          <p:spPr>
            <a:xfrm>
              <a:off x="1031382" y="388469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5192" y="387947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005205" y="5402976"/>
            <a:ext cx="18093690" cy="10795"/>
            <a:chOff x="1005205" y="5402976"/>
            <a:chExt cx="18093690" cy="10795"/>
          </a:xfrm>
        </p:grpSpPr>
        <p:sp>
          <p:nvSpPr>
            <p:cNvPr id="18" name="object 18"/>
            <p:cNvSpPr/>
            <p:nvPr/>
          </p:nvSpPr>
          <p:spPr>
            <a:xfrm>
              <a:off x="1031382" y="540821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5192" y="540297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005205" y="5905579"/>
            <a:ext cx="18093690" cy="10795"/>
            <a:chOff x="1005205" y="5905579"/>
            <a:chExt cx="18093690" cy="10795"/>
          </a:xfrm>
        </p:grpSpPr>
        <p:sp>
          <p:nvSpPr>
            <p:cNvPr id="21" name="object 21"/>
            <p:cNvSpPr/>
            <p:nvPr/>
          </p:nvSpPr>
          <p:spPr>
            <a:xfrm>
              <a:off x="1031382" y="591081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5192" y="590558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005205" y="6397711"/>
            <a:ext cx="18093690" cy="10795"/>
            <a:chOff x="1005205" y="6397711"/>
            <a:chExt cx="18093690" cy="10795"/>
          </a:xfrm>
        </p:grpSpPr>
        <p:sp>
          <p:nvSpPr>
            <p:cNvPr id="24" name="object 24"/>
            <p:cNvSpPr/>
            <p:nvPr/>
          </p:nvSpPr>
          <p:spPr>
            <a:xfrm>
              <a:off x="1031382" y="640294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5192" y="639772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005205" y="6900313"/>
            <a:ext cx="18093690" cy="10795"/>
            <a:chOff x="1005205" y="6900313"/>
            <a:chExt cx="18093690" cy="10795"/>
          </a:xfrm>
        </p:grpSpPr>
        <p:sp>
          <p:nvSpPr>
            <p:cNvPr id="27" name="object 27"/>
            <p:cNvSpPr/>
            <p:nvPr/>
          </p:nvSpPr>
          <p:spPr>
            <a:xfrm>
              <a:off x="1031382" y="690554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5192" y="690032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005205" y="7915989"/>
            <a:ext cx="18093690" cy="10795"/>
            <a:chOff x="1005205" y="7915989"/>
            <a:chExt cx="18093690" cy="10795"/>
          </a:xfrm>
        </p:grpSpPr>
        <p:sp>
          <p:nvSpPr>
            <p:cNvPr id="30" name="object 30"/>
            <p:cNvSpPr/>
            <p:nvPr/>
          </p:nvSpPr>
          <p:spPr>
            <a:xfrm>
              <a:off x="1031382" y="792122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05192" y="791599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992505" y="4070945"/>
            <a:ext cx="6750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version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2505" y="4573610"/>
            <a:ext cx="6851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maxvar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92505" y="5076275"/>
            <a:ext cx="12458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memory_limit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92505" y="5578941"/>
            <a:ext cx="184086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max_execution_time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92505" y="6081606"/>
            <a:ext cx="17830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realpath_cache_size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2505" y="6584271"/>
            <a:ext cx="16319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realpath_cache_ttl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2505" y="7086937"/>
            <a:ext cx="16998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Extensions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needed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2505" y="3547400"/>
            <a:ext cx="44323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PHP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85071" y="4070945"/>
            <a:ext cx="4025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5.3+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85071" y="4573610"/>
            <a:ext cx="12865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[need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devops]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85071" y="5076275"/>
            <a:ext cx="5226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256M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85071" y="5578941"/>
            <a:ext cx="4597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1800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85071" y="6081606"/>
            <a:ext cx="4679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256K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85071" y="6584271"/>
            <a:ext cx="5683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86400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85071" y="7061870"/>
            <a:ext cx="318135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SOAP,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PDO_MySQL,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simplexml,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mcrypt, hash,GD,DOM,iconv2 [need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devops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consult]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05205" y="4900374"/>
            <a:ext cx="18093690" cy="10795"/>
            <a:chOff x="1005205" y="4900374"/>
            <a:chExt cx="18093690" cy="10795"/>
          </a:xfrm>
        </p:grpSpPr>
        <p:sp>
          <p:nvSpPr>
            <p:cNvPr id="48" name="object 48"/>
            <p:cNvSpPr/>
            <p:nvPr/>
          </p:nvSpPr>
          <p:spPr>
            <a:xfrm>
              <a:off x="1031382" y="490560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05192" y="490037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1005205" y="4397771"/>
            <a:ext cx="18093690" cy="10795"/>
            <a:chOff x="1005205" y="4397771"/>
            <a:chExt cx="18093690" cy="10795"/>
          </a:xfrm>
        </p:grpSpPr>
        <p:sp>
          <p:nvSpPr>
            <p:cNvPr id="51" name="object 51"/>
            <p:cNvSpPr/>
            <p:nvPr/>
          </p:nvSpPr>
          <p:spPr>
            <a:xfrm>
              <a:off x="1031382" y="440300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05192" y="4397774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992505" y="8070823"/>
            <a:ext cx="7785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Apache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116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8.2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0438" y="3403037"/>
            <a:ext cx="18083530" cy="10795"/>
            <a:chOff x="1010438" y="3403037"/>
            <a:chExt cx="18083530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3408276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1808321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3408273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0" y="0"/>
                  </a:moveTo>
                  <a:lnTo>
                    <a:pt x="1808321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3044798"/>
            <a:ext cx="635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Name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49733" y="3044798"/>
            <a:ext cx="523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Note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7010" y="3044798"/>
            <a:ext cx="26269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Recommendation/Setting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26941" y="3044798"/>
            <a:ext cx="6673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Status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11700" y="3044798"/>
            <a:ext cx="97281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Due</a:t>
            </a:r>
            <a:r>
              <a:rPr dirty="0" sz="1650" spc="-6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Date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4225" y="3044798"/>
            <a:ext cx="12198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Assignmnet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05205" y="3879463"/>
            <a:ext cx="18093690" cy="10795"/>
            <a:chOff x="1005205" y="3879463"/>
            <a:chExt cx="18093690" cy="10795"/>
          </a:xfrm>
        </p:grpSpPr>
        <p:sp>
          <p:nvSpPr>
            <p:cNvPr id="15" name="object 15"/>
            <p:cNvSpPr/>
            <p:nvPr/>
          </p:nvSpPr>
          <p:spPr>
            <a:xfrm>
              <a:off x="1031382" y="388469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5192" y="387947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005205" y="5402976"/>
            <a:ext cx="18093690" cy="10795"/>
            <a:chOff x="1005205" y="5402976"/>
            <a:chExt cx="18093690" cy="10795"/>
          </a:xfrm>
        </p:grpSpPr>
        <p:sp>
          <p:nvSpPr>
            <p:cNvPr id="18" name="object 18"/>
            <p:cNvSpPr/>
            <p:nvPr/>
          </p:nvSpPr>
          <p:spPr>
            <a:xfrm>
              <a:off x="1031382" y="540821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5192" y="540297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005205" y="5905579"/>
            <a:ext cx="18093690" cy="10795"/>
            <a:chOff x="1005205" y="5905579"/>
            <a:chExt cx="18093690" cy="10795"/>
          </a:xfrm>
        </p:grpSpPr>
        <p:sp>
          <p:nvSpPr>
            <p:cNvPr id="21" name="object 21"/>
            <p:cNvSpPr/>
            <p:nvPr/>
          </p:nvSpPr>
          <p:spPr>
            <a:xfrm>
              <a:off x="1031382" y="591081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5192" y="590558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005205" y="6397711"/>
            <a:ext cx="18093690" cy="10795"/>
            <a:chOff x="1005205" y="6397711"/>
            <a:chExt cx="18093690" cy="10795"/>
          </a:xfrm>
        </p:grpSpPr>
        <p:sp>
          <p:nvSpPr>
            <p:cNvPr id="24" name="object 24"/>
            <p:cNvSpPr/>
            <p:nvPr/>
          </p:nvSpPr>
          <p:spPr>
            <a:xfrm>
              <a:off x="1031382" y="640294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5192" y="639772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005205" y="6900313"/>
            <a:ext cx="18093690" cy="10795"/>
            <a:chOff x="1005205" y="6900313"/>
            <a:chExt cx="18093690" cy="10795"/>
          </a:xfrm>
        </p:grpSpPr>
        <p:sp>
          <p:nvSpPr>
            <p:cNvPr id="27" name="object 27"/>
            <p:cNvSpPr/>
            <p:nvPr/>
          </p:nvSpPr>
          <p:spPr>
            <a:xfrm>
              <a:off x="1031382" y="690554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5192" y="690032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005205" y="7413387"/>
            <a:ext cx="18093690" cy="10795"/>
            <a:chOff x="1005205" y="7413387"/>
            <a:chExt cx="18093690" cy="10795"/>
          </a:xfrm>
        </p:grpSpPr>
        <p:sp>
          <p:nvSpPr>
            <p:cNvPr id="30" name="object 30"/>
            <p:cNvSpPr/>
            <p:nvPr/>
          </p:nvSpPr>
          <p:spPr>
            <a:xfrm>
              <a:off x="1031382" y="741862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05192" y="741339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005205" y="7915989"/>
            <a:ext cx="18093690" cy="10795"/>
            <a:chOff x="1005205" y="7915989"/>
            <a:chExt cx="18093690" cy="10795"/>
          </a:xfrm>
        </p:grpSpPr>
        <p:sp>
          <p:nvSpPr>
            <p:cNvPr id="33" name="object 33"/>
            <p:cNvSpPr/>
            <p:nvPr/>
          </p:nvSpPr>
          <p:spPr>
            <a:xfrm>
              <a:off x="1031382" y="792122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05192" y="791599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005205" y="8408120"/>
            <a:ext cx="18093690" cy="10795"/>
            <a:chOff x="1005205" y="8408120"/>
            <a:chExt cx="18093690" cy="10795"/>
          </a:xfrm>
        </p:grpSpPr>
        <p:sp>
          <p:nvSpPr>
            <p:cNvPr id="36" name="object 36"/>
            <p:cNvSpPr/>
            <p:nvPr/>
          </p:nvSpPr>
          <p:spPr>
            <a:xfrm>
              <a:off x="1031382" y="841335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05192" y="840813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005205" y="8910723"/>
            <a:ext cx="18093690" cy="10795"/>
            <a:chOff x="1005205" y="8910723"/>
            <a:chExt cx="18093690" cy="10795"/>
          </a:xfrm>
        </p:grpSpPr>
        <p:sp>
          <p:nvSpPr>
            <p:cNvPr id="39" name="object 39"/>
            <p:cNvSpPr/>
            <p:nvPr/>
          </p:nvSpPr>
          <p:spPr>
            <a:xfrm>
              <a:off x="1031382" y="891595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05192" y="891073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1005205" y="9413326"/>
            <a:ext cx="18093690" cy="10795"/>
            <a:chOff x="1005205" y="9413326"/>
            <a:chExt cx="18093690" cy="10795"/>
          </a:xfrm>
        </p:grpSpPr>
        <p:sp>
          <p:nvSpPr>
            <p:cNvPr id="42" name="object 42"/>
            <p:cNvSpPr/>
            <p:nvPr/>
          </p:nvSpPr>
          <p:spPr>
            <a:xfrm>
              <a:off x="1031382" y="9418561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05192" y="941333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992505" y="4070945"/>
            <a:ext cx="6927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Version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92505" y="4573610"/>
            <a:ext cx="10052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daemonize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92505" y="5076275"/>
            <a:ext cx="7219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timeout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2505" y="5578941"/>
            <a:ext cx="6978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loglevel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92505" y="6081606"/>
            <a:ext cx="14776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rdbcompression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2505" y="6584271"/>
            <a:ext cx="11531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maxmemory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2505" y="7086937"/>
            <a:ext cx="17284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maxmemory-policy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92505" y="7589602"/>
            <a:ext cx="25266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auto-aof-rewrite-percentage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92505" y="8092268"/>
            <a:ext cx="22663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auto-aof-rewrite-min-size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92505" y="8594933"/>
            <a:ext cx="21355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slowlog-log-slower-than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92505" y="9097598"/>
            <a:ext cx="14687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slowlog-max-len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92505" y="9600263"/>
            <a:ext cx="196786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list-max-ziplist-entries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92505" y="3547400"/>
            <a:ext cx="5753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Redis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85071" y="4070945"/>
            <a:ext cx="12865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[need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devops]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385071" y="4573610"/>
            <a:ext cx="3187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85071" y="5076275"/>
            <a:ext cx="1333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0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85071" y="5578941"/>
            <a:ext cx="5695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notice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85071" y="6081606"/>
            <a:ext cx="2565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85071" y="6584271"/>
            <a:ext cx="164401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8000000000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(8GB)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385071" y="7086937"/>
            <a:ext cx="9639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volatile-lru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385071" y="7589602"/>
            <a:ext cx="3511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100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385071" y="8092268"/>
            <a:ext cx="5353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64mb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385071" y="8594933"/>
            <a:ext cx="5683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10000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385071" y="9097598"/>
            <a:ext cx="4597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1024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385071" y="9600263"/>
            <a:ext cx="3511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512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005205" y="4900374"/>
            <a:ext cx="18093690" cy="10795"/>
            <a:chOff x="1005205" y="4900374"/>
            <a:chExt cx="18093690" cy="10795"/>
          </a:xfrm>
        </p:grpSpPr>
        <p:sp>
          <p:nvSpPr>
            <p:cNvPr id="70" name="object 70"/>
            <p:cNvSpPr/>
            <p:nvPr/>
          </p:nvSpPr>
          <p:spPr>
            <a:xfrm>
              <a:off x="1031382" y="490560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005192" y="490037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1005205" y="4397771"/>
            <a:ext cx="18093690" cy="10795"/>
            <a:chOff x="1005205" y="4397771"/>
            <a:chExt cx="18093690" cy="10795"/>
          </a:xfrm>
        </p:grpSpPr>
        <p:sp>
          <p:nvSpPr>
            <p:cNvPr id="73" name="object 73"/>
            <p:cNvSpPr/>
            <p:nvPr/>
          </p:nvSpPr>
          <p:spPr>
            <a:xfrm>
              <a:off x="1031382" y="440300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005192" y="4397774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117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8.2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0438" y="3403037"/>
            <a:ext cx="18083530" cy="10795"/>
            <a:chOff x="1010438" y="3403037"/>
            <a:chExt cx="18083530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3408276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1808321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3408273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 h="0">
                  <a:moveTo>
                    <a:pt x="0" y="0"/>
                  </a:moveTo>
                  <a:lnTo>
                    <a:pt x="1808321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3044798"/>
            <a:ext cx="635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Name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49733" y="3044798"/>
            <a:ext cx="523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Note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7010" y="3044798"/>
            <a:ext cx="26269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Recommendation/Setting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26941" y="3044798"/>
            <a:ext cx="6673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Status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11700" y="3044798"/>
            <a:ext cx="97281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Due</a:t>
            </a:r>
            <a:r>
              <a:rPr dirty="0" sz="1650" spc="-6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Date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4225" y="3044798"/>
            <a:ext cx="12198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Assignmnet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05205" y="3879463"/>
            <a:ext cx="18093690" cy="10795"/>
            <a:chOff x="1005205" y="3879463"/>
            <a:chExt cx="18093690" cy="10795"/>
          </a:xfrm>
        </p:grpSpPr>
        <p:sp>
          <p:nvSpPr>
            <p:cNvPr id="15" name="object 15"/>
            <p:cNvSpPr/>
            <p:nvPr/>
          </p:nvSpPr>
          <p:spPr>
            <a:xfrm>
              <a:off x="1031382" y="388469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5192" y="387947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005205" y="5402976"/>
            <a:ext cx="18093690" cy="10795"/>
            <a:chOff x="1005205" y="5402976"/>
            <a:chExt cx="18093690" cy="10795"/>
          </a:xfrm>
        </p:grpSpPr>
        <p:sp>
          <p:nvSpPr>
            <p:cNvPr id="18" name="object 18"/>
            <p:cNvSpPr/>
            <p:nvPr/>
          </p:nvSpPr>
          <p:spPr>
            <a:xfrm>
              <a:off x="1031382" y="540821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5192" y="540297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005205" y="6146409"/>
            <a:ext cx="18093690" cy="10795"/>
            <a:chOff x="1005205" y="6146409"/>
            <a:chExt cx="18093690" cy="10795"/>
          </a:xfrm>
        </p:grpSpPr>
        <p:sp>
          <p:nvSpPr>
            <p:cNvPr id="21" name="object 21"/>
            <p:cNvSpPr/>
            <p:nvPr/>
          </p:nvSpPr>
          <p:spPr>
            <a:xfrm>
              <a:off x="1031382" y="615164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5192" y="614641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005205" y="6649011"/>
            <a:ext cx="18093690" cy="10795"/>
            <a:chOff x="1005205" y="6649011"/>
            <a:chExt cx="18093690" cy="10795"/>
          </a:xfrm>
        </p:grpSpPr>
        <p:sp>
          <p:nvSpPr>
            <p:cNvPr id="24" name="object 24"/>
            <p:cNvSpPr/>
            <p:nvPr/>
          </p:nvSpPr>
          <p:spPr>
            <a:xfrm>
              <a:off x="1031382" y="665424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5192" y="6649014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992505" y="4070945"/>
            <a:ext cx="20675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zset-max-ziplist-entries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2505" y="4573610"/>
            <a:ext cx="19259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zset-max-ziplist-value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92505" y="5076275"/>
            <a:ext cx="14211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activerehashing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2505" y="5553874"/>
            <a:ext cx="284226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nodes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DB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port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redis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2505" y="3547400"/>
            <a:ext cx="5753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Redis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85071" y="4070945"/>
            <a:ext cx="3511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128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85071" y="4573610"/>
            <a:ext cx="2425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64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85071" y="5076275"/>
            <a:ext cx="3187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yes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05205" y="4900374"/>
            <a:ext cx="18093690" cy="10795"/>
            <a:chOff x="1005205" y="4900374"/>
            <a:chExt cx="18093690" cy="10795"/>
          </a:xfrm>
        </p:grpSpPr>
        <p:sp>
          <p:nvSpPr>
            <p:cNvPr id="35" name="object 35"/>
            <p:cNvSpPr/>
            <p:nvPr/>
          </p:nvSpPr>
          <p:spPr>
            <a:xfrm>
              <a:off x="1031382" y="490560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05192" y="490037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1005205" y="4397771"/>
            <a:ext cx="18093690" cy="10795"/>
            <a:chOff x="1005205" y="4397771"/>
            <a:chExt cx="18093690" cy="10795"/>
          </a:xfrm>
        </p:grpSpPr>
        <p:sp>
          <p:nvSpPr>
            <p:cNvPr id="38" name="object 38"/>
            <p:cNvSpPr/>
            <p:nvPr/>
          </p:nvSpPr>
          <p:spPr>
            <a:xfrm>
              <a:off x="1031382" y="440300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05192" y="4397774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118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1855074"/>
            <a:ext cx="613219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latin typeface="Open Sans"/>
                <a:cs typeface="Open Sans"/>
              </a:rPr>
              <a:t>Performance</a:t>
            </a:r>
            <a:r>
              <a:rPr dirty="0" sz="4750" spc="-50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Checklist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924353"/>
            <a:ext cx="40328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Front-End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Performance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Checklist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25" b="1">
                <a:latin typeface="Open Sans Extrabold"/>
                <a:cs typeface="Open Sans Extrabold"/>
              </a:rPr>
              <a:t>20191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4422829"/>
            <a:ext cx="424878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Below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you’ll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overview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front-end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issues you might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consider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response times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smooth.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5725345"/>
            <a:ext cx="4179570" cy="37484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98475">
              <a:lnSpc>
                <a:spcPts val="3300"/>
              </a:lnSpc>
              <a:spcBef>
                <a:spcPts val="95"/>
              </a:spcBef>
            </a:pP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Get </a:t>
            </a:r>
            <a:r>
              <a:rPr dirty="0" sz="2600" spc="-55">
                <a:solidFill>
                  <a:srgbClr val="2E75B5"/>
                </a:solidFill>
                <a:latin typeface="Open Sans"/>
                <a:cs typeface="Open Sans"/>
              </a:rPr>
              <a:t>Ready:</a:t>
            </a: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Planning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and </a:t>
            </a:r>
            <a:r>
              <a:rPr dirty="0" sz="2600" spc="-66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Metrics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Establish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a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performance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culture.</a:t>
            </a:r>
            <a:endParaRPr sz="1650">
              <a:latin typeface="Open Sans Extrabold"/>
              <a:cs typeface="Open Sans Extrabold"/>
            </a:endParaRPr>
          </a:p>
          <a:p>
            <a:pPr marL="12700" marR="172720">
              <a:lnSpc>
                <a:spcPct val="113700"/>
              </a:lnSpc>
              <a:spcBef>
                <a:spcPts val="19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long as 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 business buy-in,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isn’t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going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sustain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term. Study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complaints coming into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service and see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 can help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relieve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problems.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company-tailored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study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and business metrics. Plan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loading sequence and trade-offs during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 process.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3656" y="3924353"/>
            <a:ext cx="321564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45" b="1">
                <a:latin typeface="Open Sans Extrabold"/>
                <a:cs typeface="Open Sans Extrabold"/>
              </a:rPr>
              <a:t>Be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20%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faster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than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fastest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competitor.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13656" y="4674131"/>
            <a:ext cx="422211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7556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Gather data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device representative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Prefer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real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devices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simulations.</a:t>
            </a:r>
            <a:endParaRPr sz="1450">
              <a:latin typeface="Open Sans"/>
              <a:cs typeface="Open Sans"/>
            </a:endParaRPr>
          </a:p>
          <a:p>
            <a:pPr marL="12700" marR="24130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Choose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Moto G4,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mid-range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Samsung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device,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good middle-of-the-road device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Nexus 5X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slow device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Alcatel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1X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Nexus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2.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Alternatively,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emulate mobile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desktop by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throttled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network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(e.g.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150ms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RTT,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1.5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Mbps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down,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0.7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3656" y="6935465"/>
            <a:ext cx="407352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Mbps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up)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throttled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CPU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(5×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slowdown).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switch over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regular 3G, 4G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Wi-Fi.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13656" y="7689369"/>
            <a:ext cx="39192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data,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spreadsheet,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20%,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 your goals (performance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budgets).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13656" y="8699076"/>
            <a:ext cx="25857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Choose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right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metrics.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13656" y="9197554"/>
            <a:ext cx="391414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every metric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equally important. Study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metrics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matter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most: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usually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92923" y="3920228"/>
            <a:ext cx="422973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render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most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pixels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quickly you 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input responsiveness.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Prioritize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page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loading as perceived by your customers. Time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Interactive,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Input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Delay,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Hero Rendering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Meaningful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Paint,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Speed Index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usually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matter.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92923" y="5934762"/>
            <a:ext cx="424180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Set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45" b="1">
                <a:latin typeface="Open Sans Extrabold"/>
                <a:cs typeface="Open Sans Extrabold"/>
              </a:rPr>
              <a:t>up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95" b="1">
                <a:latin typeface="Open Sans Extrabold"/>
                <a:cs typeface="Open Sans Extrabold"/>
              </a:rPr>
              <a:t>“clean”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“customer”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profiles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for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testing.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92923" y="6684540"/>
            <a:ext cx="427736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Turn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anti-virus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background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CPU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tasks,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remove background bandwidth transfers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clean user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profile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without browser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extensions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avoid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skewed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Study which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extensions your customers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dedicated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“customer”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profile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92923" y="8443398"/>
            <a:ext cx="3961129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Curated by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Vitaly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Friedman. Permanent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URL: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u="sng" sz="1450" spc="20">
                <a:solidFill>
                  <a:srgbClr val="5D88C0"/>
                </a:solidFill>
                <a:uFill>
                  <a:solidFill>
                    <a:srgbClr val="5D88C0"/>
                  </a:solidFill>
                </a:uFill>
                <a:latin typeface="Open Sans"/>
                <a:cs typeface="Open Sans"/>
                <a:hlinkClick r:id="rId2"/>
              </a:rPr>
              <a:t>www.smashed.by/perf-checklist.</a:t>
            </a:r>
            <a:r>
              <a:rPr dirty="0" sz="1450" spc="10">
                <a:solidFill>
                  <a:srgbClr val="5D88C0"/>
                </a:solidFill>
                <a:latin typeface="Open Sans"/>
                <a:cs typeface="Open Sans"/>
                <a:hlinkClick r:id="rId2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January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7,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2019.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92922" y="9452980"/>
            <a:ext cx="415797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Share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checklist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100" b="1">
                <a:latin typeface="Open Sans Extrabold"/>
                <a:cs typeface="Open Sans Extrabold"/>
              </a:rPr>
              <a:t>with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colleagues.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814074" y="3920228"/>
            <a:ext cx="428561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checklist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familiar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member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team. Every decision has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 implications, and your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hugely benefit from front-end developers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actively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Map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 decisions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against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performance budget.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14074" y="5725345"/>
            <a:ext cx="4299585" cy="11144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Setting</a:t>
            </a:r>
            <a:r>
              <a:rPr dirty="0" sz="2600" spc="-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Realistic</a:t>
            </a:r>
            <a:r>
              <a:rPr dirty="0" sz="2600" spc="-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Goals</a:t>
            </a:r>
            <a:endParaRPr sz="2600">
              <a:latin typeface="Open Sans"/>
              <a:cs typeface="Open Sans"/>
            </a:endParaRPr>
          </a:p>
          <a:p>
            <a:pPr marL="12700" marR="5080" indent="53975">
              <a:lnSpc>
                <a:spcPct val="100000"/>
              </a:lnSpc>
              <a:spcBef>
                <a:spcPts val="1460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100-millisecond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response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time,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25" b="1">
                <a:latin typeface="Open Sans Extrabold"/>
                <a:cs typeface="Open Sans Extrabold"/>
              </a:rPr>
              <a:t>60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frames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per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second.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814074" y="7061493"/>
            <a:ext cx="4215765" cy="25380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9149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 frame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animation should complete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less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than 16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milliseconds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—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ideally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10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milliseconds, thereby achieving 60 frames per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second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(1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second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÷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60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=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16.6 milliseconds).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optimistic and use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idle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wisely.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high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pressure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points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animation,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nothing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else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where you can and the absolute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minimum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can’t.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Estimated Input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Latency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be below 50ms. 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wisely,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Until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Urgent approach.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119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0427" y="2919147"/>
            <a:ext cx="51841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SpeedIndex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5" b="1">
                <a:latin typeface="Open Sans Extrabold"/>
                <a:cs typeface="Open Sans Extrabold"/>
              </a:rPr>
              <a:t>&lt;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35" b="1">
                <a:latin typeface="Open Sans Extrabold"/>
                <a:cs typeface="Open Sans Extrabold"/>
              </a:rPr>
              <a:t>1250,</a:t>
            </a:r>
            <a:r>
              <a:rPr dirty="0" sz="1650" spc="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Time-To-Interactive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5" b="1">
                <a:latin typeface="Open Sans Extrabold"/>
                <a:cs typeface="Open Sans Extrabold"/>
              </a:rPr>
              <a:t>&lt;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5s</a:t>
            </a:r>
            <a:r>
              <a:rPr dirty="0" sz="1650" spc="2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on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20" b="1">
                <a:latin typeface="Open Sans Extrabold"/>
                <a:cs typeface="Open Sans Extrabold"/>
              </a:rPr>
              <a:t>3G.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0427" y="3417625"/>
            <a:ext cx="571563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66929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goal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Meaningful Paint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 (on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connection)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SpeedIndex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under 1250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ms.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Considering the baseline being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$200 Android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phone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slow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3G, emulated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400ms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RTT and 400kbps transfer speed, aim for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Interactive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&lt;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5s,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repeat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under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2–3s.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effort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getting these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values as low as possible.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0427" y="5180858"/>
            <a:ext cx="5617845" cy="2282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81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Critical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payload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chunk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5" b="1">
                <a:latin typeface="Open Sans Extrabold"/>
                <a:cs typeface="Open Sans Extrabold"/>
              </a:rPr>
              <a:t>=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45" b="1">
                <a:latin typeface="Open Sans Extrabold"/>
                <a:cs typeface="Open Sans Extrabold"/>
              </a:rPr>
              <a:t>14KB,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critical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file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size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budget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5" b="1">
                <a:latin typeface="Open Sans Extrabold"/>
                <a:cs typeface="Open Sans Extrabold"/>
              </a:rPr>
              <a:t>&lt;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35" b="1">
                <a:latin typeface="Open Sans Extrabold"/>
                <a:cs typeface="Open Sans Extrabold"/>
              </a:rPr>
              <a:t>170KB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14KB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HTML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payload chunk</a:t>
            </a:r>
            <a:endParaRPr sz="1450">
              <a:latin typeface="Open Sans"/>
              <a:cs typeface="Open Sans"/>
            </a:endParaRPr>
          </a:p>
          <a:p>
            <a:pPr marL="12700" marR="123825">
              <a:lnSpc>
                <a:spcPct val="113700"/>
              </a:lnSpc>
            </a:pP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—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 only 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budget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be delivered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roundtrip.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above,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budget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max.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170KB gzipped (0.7-0.8MB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decompressed) which already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take 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1s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compile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400ms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RTT on an average phone.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0427" y="7689494"/>
            <a:ext cx="54800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sure your budgets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 based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network conditions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hardware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limitations.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0427" y="8489658"/>
            <a:ext cx="5582285" cy="1362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5">
                <a:solidFill>
                  <a:srgbClr val="2E75B5"/>
                </a:solidFill>
                <a:latin typeface="Open Sans"/>
                <a:cs typeface="Open Sans"/>
              </a:rPr>
              <a:t>Defining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the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Environment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Choose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set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45" b="1">
                <a:latin typeface="Open Sans Extrabold"/>
                <a:cs typeface="Open Sans Extrabold"/>
              </a:rPr>
              <a:t>up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build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tools.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5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Don’t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much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attention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what’s supposedly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cool.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long as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5341" y="2915085"/>
            <a:ext cx="578548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are getting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you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 issues maintaining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 process, you’re doing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 fine.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only exception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 be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Webpack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provides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useful optimization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techniques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code-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splitting.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yet,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sure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code-splitting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tree-shaking.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423" y="4426954"/>
            <a:ext cx="5420995" cy="1277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progressive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enhancement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as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a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default.</a:t>
            </a:r>
            <a:endParaRPr sz="1650">
              <a:latin typeface="Open Sans Extrabold"/>
              <a:cs typeface="Open Sans Extrabold"/>
            </a:endParaRPr>
          </a:p>
          <a:p>
            <a:pPr algn="just"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 and build the core experience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then enhance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experience with advanced features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capable browsers,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resilient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experiences.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website runs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423" y="5930575"/>
            <a:ext cx="578802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slow machine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poor screen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poor browser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suboptimal network,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machine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good browser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decent network.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423" y="6939967"/>
            <a:ext cx="5817235" cy="20313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Choose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a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strong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performance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baseline.</a:t>
            </a:r>
            <a:endParaRPr sz="1650">
              <a:latin typeface="Open Sans Extrabold"/>
              <a:cs typeface="Open Sans Extrabold"/>
            </a:endParaRPr>
          </a:p>
          <a:p>
            <a:pPr marL="12700" marR="177165">
              <a:lnSpc>
                <a:spcPct val="113700"/>
              </a:lnSpc>
              <a:spcBef>
                <a:spcPts val="1939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heaviest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experience.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170KB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already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contains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critical-path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HTML/CSS/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router,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management,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utilities,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framework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app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logic,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thoroughly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examine network transfer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parse/compile time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runtime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framework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our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choice.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90709" y="9201679"/>
            <a:ext cx="49536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Evaluate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each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framework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each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dependency.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78344" y="2915022"/>
            <a:ext cx="576135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6924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 project 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framework, not every page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SPA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load the framework. Be deliberate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choices.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Evaluate 3rd-party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exploring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accessibility,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stability,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performance, package ecosystem, community,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learning curve,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documentation,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tooling,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record, team,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compatibility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Gatsby.js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(React),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Preact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PWA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Starter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78344" y="4673879"/>
            <a:ext cx="575310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reasonable defaults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loading 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box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average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 hardware.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78344" y="5432160"/>
            <a:ext cx="5706745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Pick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battles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wisely: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React,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Vue,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Angular,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45" b="1">
                <a:latin typeface="Open Sans Extrabold"/>
                <a:cs typeface="Open Sans Extrabold"/>
              </a:rPr>
              <a:t>Ember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and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Co.</a:t>
            </a:r>
            <a:endParaRPr sz="1650">
              <a:latin typeface="Open Sans Extrabold"/>
              <a:cs typeface="Open Sans Extrabold"/>
            </a:endParaRPr>
          </a:p>
          <a:p>
            <a:pPr marL="12700" marR="59055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Favor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framework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enables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server-side rendering. Be sure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measure boot times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server- and client-rendered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modes 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 devices before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settling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framework.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78344" y="7187081"/>
            <a:ext cx="576834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nuts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bolts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framework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you’ll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relying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PRPL pattern and application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shell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architecture.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8344" y="7945173"/>
            <a:ext cx="5744845" cy="17805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Optimize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performance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APIs.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resources require data from 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API,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API might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become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performance bottleneck. Consider using GraphQL,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query language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server-side runtime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executing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queries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using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 system you define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data. Unlike REST,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GraphQL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retrieve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single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request,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4649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Introduction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623252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latin typeface="Open Sans"/>
                <a:cs typeface="Open Sans"/>
              </a:rPr>
              <a:t>Commerce</a:t>
            </a:r>
            <a:r>
              <a:rPr dirty="0" sz="4750" spc="-60">
                <a:latin typeface="Open Sans"/>
                <a:cs typeface="Open Sans"/>
              </a:rPr>
              <a:t> </a:t>
            </a:r>
            <a:r>
              <a:rPr dirty="0" sz="4750" spc="-80">
                <a:latin typeface="Open Sans"/>
                <a:cs typeface="Open Sans"/>
              </a:rPr>
              <a:t>Operations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3446" y="3543275"/>
            <a:ext cx="724344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15595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centralising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back-end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smarter,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faster,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successful operational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strong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infrastructure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capable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end-to-end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displaying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built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several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things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user-friendly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storefront,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variety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products, proper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inventory, promotions, easy checkout and convenient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 methods.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1153" y="3547400"/>
            <a:ext cx="10280650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10" b="1">
                <a:latin typeface="Open Sans Extrabold"/>
                <a:cs typeface="Open Sans Extrabold"/>
              </a:rPr>
              <a:t>Why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e-commerce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operation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strategy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important?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direct-to-consumer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strategy;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hence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essential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receive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keep coming back. To do so: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1153" y="4799781"/>
            <a:ext cx="1018032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owner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hosting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target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would be catering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 would lead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higher conversion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71153" y="5553685"/>
            <a:ext cx="10417175" cy="40462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owner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scalable,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functionality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complicated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achieve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 vision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Plan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covers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timelines,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deliverables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etc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mentions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singed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off/agreed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in-scope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items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avoid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creep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delay 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deliverables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200660" marR="5080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incurred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algn="just" marL="12700" marR="26733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importance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laying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an e-Commerce operations strategy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the best e-Commerce experience 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by keeping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 plan,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 and team aligned. Better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operations, better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 and speed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 online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revenue.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8673" y="1530247"/>
            <a:ext cx="36195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1.7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05205" y="1497336"/>
            <a:ext cx="638810" cy="272415"/>
            <a:chOff x="1005205" y="1497336"/>
            <a:chExt cx="638810" cy="272415"/>
          </a:xfrm>
        </p:grpSpPr>
        <p:sp>
          <p:nvSpPr>
            <p:cNvPr id="11" name="object 11"/>
            <p:cNvSpPr/>
            <p:nvPr/>
          </p:nvSpPr>
          <p:spPr>
            <a:xfrm>
              <a:off x="1010440" y="1535293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w="0" h="212725">
                  <a:moveTo>
                    <a:pt x="0" y="0"/>
                  </a:moveTo>
                  <a:lnTo>
                    <a:pt x="0" y="212684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41853" y="1764344"/>
              <a:ext cx="581660" cy="0"/>
            </a:xfrm>
            <a:custGeom>
              <a:avLst/>
              <a:gdLst/>
              <a:ahLst/>
              <a:cxnLst/>
              <a:rect l="l" t="t" r="r" b="b"/>
              <a:pathLst>
                <a:path w="581660" h="0">
                  <a:moveTo>
                    <a:pt x="0" y="0"/>
                  </a:moveTo>
                  <a:lnTo>
                    <a:pt x="581134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38693" y="1518938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w="0" h="212725">
                  <a:moveTo>
                    <a:pt x="0" y="212684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26146" y="1502572"/>
              <a:ext cx="581660" cy="0"/>
            </a:xfrm>
            <a:custGeom>
              <a:avLst/>
              <a:gdLst/>
              <a:ahLst/>
              <a:cxnLst/>
              <a:rect l="l" t="t" r="r" b="b"/>
              <a:pathLst>
                <a:path w="581660" h="0">
                  <a:moveTo>
                    <a:pt x="581134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05192" y="1497348"/>
              <a:ext cx="638810" cy="272415"/>
            </a:xfrm>
            <a:custGeom>
              <a:avLst/>
              <a:gdLst/>
              <a:ahLst/>
              <a:cxnLst/>
              <a:rect l="l" t="t" r="r" b="b"/>
              <a:pathLst>
                <a:path w="638810" h="272414">
                  <a:moveTo>
                    <a:pt x="10477" y="267004"/>
                  </a:moveTo>
                  <a:lnTo>
                    <a:pt x="8940" y="263296"/>
                  </a:lnTo>
                  <a:lnTo>
                    <a:pt x="5245" y="261759"/>
                  </a:lnTo>
                  <a:lnTo>
                    <a:pt x="1536" y="263296"/>
                  </a:lnTo>
                  <a:lnTo>
                    <a:pt x="0" y="267004"/>
                  </a:lnTo>
                  <a:lnTo>
                    <a:pt x="1536" y="270700"/>
                  </a:lnTo>
                  <a:lnTo>
                    <a:pt x="5245" y="272237"/>
                  </a:lnTo>
                  <a:lnTo>
                    <a:pt x="8940" y="270700"/>
                  </a:lnTo>
                  <a:lnTo>
                    <a:pt x="10477" y="267004"/>
                  </a:lnTo>
                  <a:close/>
                </a:path>
                <a:path w="638810" h="272414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638810" h="272414">
                  <a:moveTo>
                    <a:pt x="638733" y="267004"/>
                  </a:moveTo>
                  <a:lnTo>
                    <a:pt x="637197" y="263296"/>
                  </a:lnTo>
                  <a:lnTo>
                    <a:pt x="633488" y="261759"/>
                  </a:lnTo>
                  <a:lnTo>
                    <a:pt x="629793" y="263296"/>
                  </a:lnTo>
                  <a:lnTo>
                    <a:pt x="628256" y="267004"/>
                  </a:lnTo>
                  <a:lnTo>
                    <a:pt x="629793" y="270700"/>
                  </a:lnTo>
                  <a:lnTo>
                    <a:pt x="633488" y="272237"/>
                  </a:lnTo>
                  <a:lnTo>
                    <a:pt x="637197" y="270700"/>
                  </a:lnTo>
                  <a:lnTo>
                    <a:pt x="638733" y="267004"/>
                  </a:lnTo>
                  <a:close/>
                </a:path>
                <a:path w="638810" h="272414">
                  <a:moveTo>
                    <a:pt x="638733" y="5232"/>
                  </a:moveTo>
                  <a:lnTo>
                    <a:pt x="637197" y="1524"/>
                  </a:lnTo>
                  <a:lnTo>
                    <a:pt x="633488" y="0"/>
                  </a:lnTo>
                  <a:lnTo>
                    <a:pt x="629793" y="1524"/>
                  </a:lnTo>
                  <a:lnTo>
                    <a:pt x="628256" y="5232"/>
                  </a:lnTo>
                  <a:lnTo>
                    <a:pt x="629793" y="8928"/>
                  </a:lnTo>
                  <a:lnTo>
                    <a:pt x="633488" y="10464"/>
                  </a:lnTo>
                  <a:lnTo>
                    <a:pt x="637197" y="8928"/>
                  </a:lnTo>
                  <a:lnTo>
                    <a:pt x="638733" y="5232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120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814439"/>
            <a:ext cx="47383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under-fetching data 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happens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REST.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296099"/>
            <a:ext cx="5803900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Will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you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be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using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AMP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or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Instant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Articles?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good performance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them, 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AMP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solid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 framework,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CDN,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Instant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Articles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boost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visibility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Facebook.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could build progressive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AMPs, too.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5055208"/>
            <a:ext cx="25476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Choose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35" b="1">
                <a:latin typeface="Open Sans Extrabold"/>
                <a:cs typeface="Open Sans Extrabold"/>
              </a:rPr>
              <a:t>CDN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wisely.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5553685"/>
            <a:ext cx="566356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6383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Depending 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much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dynamic data you have,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might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“outsource”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content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generator, push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CDN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serve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version from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thus avoiding database requests (JAMStack). Double-check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CDN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performs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compression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(e.g.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image optimization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terms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formats, compression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resizing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edge),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servers workers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edge-side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7861405"/>
            <a:ext cx="2955925" cy="8636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Build Optimizations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Set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priorities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right.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8946252"/>
            <a:ext cx="569087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 an inventory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assets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(JavaScript,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fonts,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third-party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“expensive” modules on the page), and break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down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groups. Define the basic core experience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(fully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500" y="2789309"/>
            <a:ext cx="552958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accessible core content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legacy browsers), the enhanced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(an enriched,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experience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capable browsers)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extras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(assets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aren’t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absolutely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lazy-loaded).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423" y="4050003"/>
            <a:ext cx="53530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Revisit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good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ol’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“cutting-the-mustard”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technique.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423" y="4548481"/>
            <a:ext cx="5795645" cy="2286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 the core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legacy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browsers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enhanced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modern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browsers. Use ES2015+ &lt;script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type=”module”&gt;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modern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browsers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interpret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module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expected,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legacy browsers wouldn’t recognize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hence ignore</a:t>
            </a:r>
            <a:endParaRPr sz="1450">
              <a:latin typeface="Open Sans"/>
              <a:cs typeface="Open Sans"/>
            </a:endParaRPr>
          </a:p>
          <a:p>
            <a:pPr marL="12700" marR="242570">
              <a:lnSpc>
                <a:spcPct val="113700"/>
              </a:lnSpc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But: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cheap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Android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phones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cut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mustard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despite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limited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memory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CPU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</a:t>
            </a:r>
            <a:endParaRPr sz="1450">
              <a:latin typeface="Open Sans"/>
              <a:cs typeface="Open Sans"/>
            </a:endParaRPr>
          </a:p>
          <a:p>
            <a:pPr marL="12700" marR="7937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detect Device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Memory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API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“cutting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mustard”.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423" y="7065618"/>
            <a:ext cx="5751195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Parsing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JavaScript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is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expensive,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so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keep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95" b="1">
                <a:latin typeface="Open Sans Extrabold"/>
                <a:cs typeface="Open Sans Extrabold"/>
              </a:rPr>
              <a:t>it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small.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SPAs, you might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initialize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 before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can render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page. Look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modules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techniques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 up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rendering time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(it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2–5x times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low-end mobile devices).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423" y="8824727"/>
            <a:ext cx="545973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tree-shaking,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scope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hoisting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code-splitting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to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reduce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payloads.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78344" y="2789372"/>
            <a:ext cx="568134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Tree-shaking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clean up your build process by only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including code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actually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production.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Code-splitting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splits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code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“chunks”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loaded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demand.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 hoisting detects where import chaining can be flattened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inlined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compromising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code.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WebPack.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ahead-of-time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compiler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offload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client-side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rendering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78344" y="5055208"/>
            <a:ext cx="491490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Can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you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offload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JavaScript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into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a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Web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Worker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or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WebAssembly?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78344" y="5804986"/>
            <a:ext cx="583501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the code base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evolves,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performance bottlenecks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showing up.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happens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because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DOM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operations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running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alongside 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the main thread. Consider moving these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expensive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background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that’s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running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web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workers.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case: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prefetching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PWAs.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 compiling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WebAssembly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works best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computationally intensive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apps, such 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games.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8344" y="8070823"/>
            <a:ext cx="5733415" cy="17805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08279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Serve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legacy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code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only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to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legacy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browsers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(differential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serving).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babel-preset-env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transpile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ES2015+ features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unsupported 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modern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browsers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targeting.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two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builds,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ES6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ES5. Old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legacy builds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nomodule.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lodash, use babel-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121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688788"/>
            <a:ext cx="28384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plugin-lodash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166385"/>
            <a:ext cx="574802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modules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source.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Transform generic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lodash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cherry- picked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avoid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code duplication.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3924353"/>
            <a:ext cx="507111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Identify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rewrite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legacy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code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100" b="1">
                <a:latin typeface="Open Sans Extrabold"/>
                <a:cs typeface="Open Sans Extrabold"/>
              </a:rPr>
              <a:t>with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incremental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decoupling.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4674131"/>
            <a:ext cx="581025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Revisit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dependencies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assess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much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 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refactor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rewrite legacy code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has been causing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trouble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lately.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metrics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tracks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ratio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legacy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code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calls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staying constant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going down, not up. Publicly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discourage the team from using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library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alerts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developers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pull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requests.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6437365"/>
            <a:ext cx="44646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Identify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2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remove</a:t>
            </a:r>
            <a:r>
              <a:rPr dirty="0" sz="1650" spc="2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unused</a:t>
            </a:r>
            <a:r>
              <a:rPr dirty="0" sz="1650" spc="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CSS/JavaScript.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6935842"/>
            <a:ext cx="567309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code coverage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Chrome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learn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code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 been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executed/applied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hasn’t.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Once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you’ve detected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code,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those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modules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lazy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load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import().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repeat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coverage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profile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validate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load.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Puppeteer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programmatically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collect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code coverage.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8699076"/>
            <a:ext cx="47028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Trim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size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JavaScript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dependencies.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05" y="9197554"/>
            <a:ext cx="56362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There’s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 chance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you’re 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libraries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only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fraction.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avoid the overhead,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500" y="2663658"/>
            <a:ext cx="573849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 webpack-libs-optimizations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removes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unused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polyfills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 the build process. Add bundle auditing into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regular workflow.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423" y="3673051"/>
            <a:ext cx="512508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Are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you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using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predictive</a:t>
            </a:r>
            <a:r>
              <a:rPr dirty="0" sz="1650" spc="2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prefetching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for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JavaScript </a:t>
            </a:r>
            <a:r>
              <a:rPr dirty="0" sz="1650" spc="-409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chunks?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423" y="4422829"/>
            <a:ext cx="578421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heuristics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decide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preload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chunks.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Guess.js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 Google Analytics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determine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mostly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next.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Note: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might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prompting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consume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unneeded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prefetch undesirable pages, so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good idea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quite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conservative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prefetched requests.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5423" y="6186063"/>
            <a:ext cx="5603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Consider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micro-optimizations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progressive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booting.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5423" y="6684540"/>
            <a:ext cx="573722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server-side rendering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quick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meaningful paint,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minimal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JS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the time-to-interactive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close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meaningful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paint.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demand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allows,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boot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non-essential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parts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app.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Always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break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 the execution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functions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separate, asynchronous tasks.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possible use requestIdleCallback.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35423" y="8447775"/>
            <a:ext cx="437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Constrain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impact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third-party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scripts.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35423" y="8946252"/>
            <a:ext cx="562610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Too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often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single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third-party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ends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calling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tail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Consider using service workers by racing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download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timeout. Establish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Content Security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78420" y="2663596"/>
            <a:ext cx="564769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Policy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(CSP)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restrict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impact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third-party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disallowing the download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video.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Embed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iframe, so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don’t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access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DOM.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Sandbox them,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stress-test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bottom-up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summaries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Performance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profile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page (DevTools).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78344" y="4175654"/>
            <a:ext cx="34315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Set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35" b="1">
                <a:latin typeface="Open Sans Extrabold"/>
                <a:cs typeface="Open Sans Extrabold"/>
              </a:rPr>
              <a:t>HTTP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cache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headers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properly.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78344" y="4674131"/>
            <a:ext cx="5751830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Double-check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expires,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cache-control, max-age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HTTP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 headers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properly.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general, resources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be cacheable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short time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(if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likely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change)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indefinitely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(if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static).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cache-control: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immutable, designed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fingerprinted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resources,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avoid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revalidation.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aren’t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unnecessary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headers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(such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x-powered-by, pragma,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x-ua-compatible, expires).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78344" y="6730550"/>
            <a:ext cx="4719320" cy="8636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Assets</a:t>
            </a:r>
            <a:r>
              <a:rPr dirty="0" sz="2600" spc="-2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Optimizations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Brotli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or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Zopfli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for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plain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105" b="1">
                <a:latin typeface="Open Sans Extrabold"/>
                <a:cs typeface="Open Sans Extrabold"/>
              </a:rPr>
              <a:t>text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compression.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78344" y="7815397"/>
            <a:ext cx="581850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Brotli,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lossless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data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supported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modern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browsers.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Gzip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Deflate,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compresses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slowly,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decompresses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Pre-compress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assets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Brotli+Gzip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highest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level,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compress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(dynamic)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HTML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Brotli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1–4. Check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Brotli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support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CDNs,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Alternatively,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look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Zopfli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don’t change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much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—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encodes data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Deflate,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122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789372"/>
            <a:ext cx="547243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Gzip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Zlib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compressed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once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downloaded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547400"/>
            <a:ext cx="5815965" cy="2534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responsive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images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WebP.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possible,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srcset,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&lt;picture&gt; element.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WebP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format, by serving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WebP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images with &lt;picture&gt;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JPEG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fallback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negotiation (using Accept headers). Note: with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WebP,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you’ll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reduce the payload,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with JPEG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you’ll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improve perceived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performance, so users might see an actual image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good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ol’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JPEG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although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WebP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network.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6311714"/>
            <a:ext cx="324802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Are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images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properly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optimized?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6810191"/>
            <a:ext cx="582168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20014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mozJPEG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JPEG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compression,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SVGO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SVG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compression,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Pingo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PNGs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—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Squoosh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them. To check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efficiency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responsive markup,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imaging-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heap. For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images, use progressive JPEGs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blur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unnecessary parts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(by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applying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Gaussian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blur filter)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remove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contrast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(you can reapply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filters).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7791" y="8573426"/>
            <a:ext cx="31794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Are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videos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properly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optimized?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9071902"/>
            <a:ext cx="581723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Instead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animated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GIFs,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animated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WebP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(with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GIF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fallback)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looping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inlined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HTML5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videos.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 that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MP4s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processed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multipass-encoding,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blurred with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500" y="2789246"/>
            <a:ext cx="575945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0447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frei0r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iirblur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(if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applicable)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moov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atom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metadata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moved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file,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 your server accepts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byte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serving.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prepared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AV1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chances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becoming the ultimate standard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video on the web.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423" y="4050003"/>
            <a:ext cx="26066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Are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web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fonts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optimized?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423" y="4548481"/>
            <a:ext cx="5638800" cy="3296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Chances are high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fonts you are serving include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glyphs and extra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aren’t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used. Subset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fonts.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Prefer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WOFF2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use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WOFF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fallback.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Display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fallback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away, load fonts async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(e.g.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loadCSS),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 switch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fonts,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order. Ultimate solution: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two-stage render,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small supersubset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family loaded async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later.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Preload 1–2 fonts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 family.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locally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installed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fonts.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Don’t forget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include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font-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display: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optional and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Font Load Events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group repaints.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2600" spc="-55">
                <a:solidFill>
                  <a:srgbClr val="2E75B5"/>
                </a:solidFill>
                <a:latin typeface="Open Sans"/>
                <a:cs typeface="Open Sans"/>
              </a:rPr>
              <a:t>Delivery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Optimizations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Load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JavaScript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asynchronously.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423" y="8066698"/>
            <a:ext cx="571944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8321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developers,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explicitly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browser not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wait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rendering the page with the defer and async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attributes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HTML.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don’t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worry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much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about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9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below, then prefer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async.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defer,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browser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doesn’t execute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until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HTML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parsed. So unless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need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JS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execute before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render,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better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 defer.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78344" y="2793497"/>
            <a:ext cx="38766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Lazy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load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expensive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components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100" b="1">
                <a:latin typeface="Open Sans Extrabold"/>
                <a:cs typeface="Open Sans Extrabold"/>
              </a:rPr>
              <a:t>with </a:t>
            </a:r>
            <a:r>
              <a:rPr dirty="0" sz="1650" spc="-409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IntersectionObserver.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78344" y="3543275"/>
            <a:ext cx="55575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lazy-load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expensive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components,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heavy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videos,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iframes, widgets,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potentially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images.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most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performant way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 so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by using the Intersection Observer.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78344" y="4548418"/>
            <a:ext cx="579882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watch 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lazyload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attribute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 us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specify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iframes 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lazy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loaded,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natively.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78346" y="5306509"/>
            <a:ext cx="251968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Push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critical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40" b="1">
                <a:latin typeface="Open Sans Extrabold"/>
                <a:cs typeface="Open Sans Extrabold"/>
              </a:rPr>
              <a:t>CSS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quickly.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8346" y="5804986"/>
            <a:ext cx="581787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 required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rendering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visible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portion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(“critical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CSS”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“above-the-fold”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CSS),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inline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&lt;head&gt;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page. Consider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conditional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inlining</a:t>
            </a:r>
            <a:r>
              <a:rPr dirty="0" sz="1450" spc="1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approach.</a:t>
            </a:r>
            <a:r>
              <a:rPr dirty="0" sz="1450" spc="1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Alternatively,</a:t>
            </a:r>
            <a:r>
              <a:rPr dirty="0" sz="1450" spc="1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1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HTTP/2</a:t>
            </a:r>
            <a:r>
              <a:rPr dirty="0" sz="1450" spc="1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</a:t>
            </a:r>
            <a:r>
              <a:rPr dirty="0" sz="1450" spc="1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push,</a:t>
            </a:r>
            <a:r>
              <a:rPr dirty="0" sz="1450" spc="1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cache-aware HTTP/2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server-push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mechanism.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78346" y="7568220"/>
            <a:ext cx="445008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Experiment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100" b="1">
                <a:latin typeface="Open Sans Extrabold"/>
                <a:cs typeface="Open Sans Extrabold"/>
              </a:rPr>
              <a:t>with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regrouping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40" b="1">
                <a:latin typeface="Open Sans Extrabold"/>
                <a:cs typeface="Open Sans Extrabold"/>
              </a:rPr>
              <a:t>CSS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rules.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78346" y="8066698"/>
            <a:ext cx="580453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splitting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individual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queries. Avoid placing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&lt;link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rel=”stylesheet”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/&gt;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before async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snippets.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don’t depend on stylesheets,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 placing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blocking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above blocking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styles.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do,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split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two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CSS. Cache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inlined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service worker and experiment with in-body CSS.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123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8543" y="2793497"/>
            <a:ext cx="19107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Strea</a:t>
            </a:r>
            <a:r>
              <a:rPr dirty="0" sz="1650" spc="-120" b="1">
                <a:latin typeface="Open Sans Extrabold"/>
                <a:cs typeface="Open Sans Extrabold"/>
              </a:rPr>
              <a:t>m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responses.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8543" y="3291975"/>
            <a:ext cx="581215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Streams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interface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writing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asynchronous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chunks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data,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subset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 might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available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memory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 given time. Instead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serving an empty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shell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letting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populate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construct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stream where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shell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comes 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cache, but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body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 from the network.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HTML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rendered during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nav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request can then take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advantage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browser’s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streaming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HTML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parser.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8543" y="5557810"/>
            <a:ext cx="5711190" cy="3036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4145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Consider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making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components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connection-/device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memory-aware.</a:t>
            </a:r>
            <a:endParaRPr sz="1650">
              <a:latin typeface="Open Sans Extrabold"/>
              <a:cs typeface="Open Sans Extrabold"/>
            </a:endParaRPr>
          </a:p>
          <a:p>
            <a:pPr marL="12700" marR="29209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Save-Data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request header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customize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application and the payload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performance-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constrained users.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could rewrite requests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 DPI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low DPI images, remove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fonts and fancy parallax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turn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video autoplay, server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pushes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even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markup.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Network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InformationAPI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variants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heavy components based on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network type.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Dynamically adjustresources based on available device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memory,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Device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Memory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API.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8543" y="8824727"/>
            <a:ext cx="47155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0" b="1">
                <a:latin typeface="Open Sans Extrabold"/>
                <a:cs typeface="Open Sans Extrabold"/>
              </a:rPr>
              <a:t>Warm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45" b="1">
                <a:latin typeface="Open Sans Extrabold"/>
                <a:cs typeface="Open Sans Extrabold"/>
              </a:rPr>
              <a:t>up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connection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to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speed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45" b="1">
                <a:latin typeface="Open Sans Extrabold"/>
                <a:cs typeface="Open Sans Extrabold"/>
              </a:rPr>
              <a:t>up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delivery.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8543" y="9323204"/>
            <a:ext cx="563562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resource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hints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dns-prefetch (DNS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lookup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background),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preconnect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(start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handshake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5486" y="2789309"/>
            <a:ext cx="559879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(DNS,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TCP,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TLS)),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prefetch (request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resource)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preload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(prefetch resources without executing them,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among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things).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using preload, as must be defined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nothing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loads;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preloaded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crossorigin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attribute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double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fetch.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423" y="4301304"/>
            <a:ext cx="5640705" cy="2534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service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workers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for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caching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network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fallbacks.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website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running over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HTTPS, cache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assets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fallbacks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offline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pages)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retrieve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user’s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machine,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network. Store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app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shell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worker’s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 along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pages,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offline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page 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frontpage.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But: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 the proper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response header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cross-origin resources,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don’t cache opaque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responses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opt-in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cross-origin image assets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mode.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423" y="7065618"/>
            <a:ext cx="509651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service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workers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on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45" b="1">
                <a:latin typeface="Open Sans Extrabold"/>
                <a:cs typeface="Open Sans Extrabold"/>
              </a:rPr>
              <a:t>CDN/Edge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(e.g.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for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A/B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testing).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423" y="7815397"/>
            <a:ext cx="565150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CDNs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implementing service workers on the server,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tweak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edge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E.g.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A/B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HTML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vary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users, use service workers on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CDNs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handle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logic.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HTML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rewriting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speed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 Fonts.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90709" y="9327329"/>
            <a:ext cx="344042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Optimize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rendering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performance.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78344" y="2789372"/>
            <a:ext cx="5788660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Isolate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expensive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components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containment.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lag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scrolling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element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animated,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you’re consistently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hitting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60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frames per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second.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possible,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frames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second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consistent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least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preferable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mixed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range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60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15.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Use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 will-change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browser about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elements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change.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78344" y="4803907"/>
            <a:ext cx="5687695" cy="20313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Have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you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optimized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rendering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experience?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Don’t underestimate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perceived performance.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assets,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always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 step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the 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feels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swift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quite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lothappening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background.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keep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engaged, use skeleton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screens instead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loading indicators and add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transitions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animations.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78344" y="7107501"/>
            <a:ext cx="1993900" cy="859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HTTP/2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dirty="0" sz="1450" spc="-40" b="1">
                <a:solidFill>
                  <a:srgbClr val="4B4F51"/>
                </a:solidFill>
                <a:latin typeface="Open Sans Extrabold"/>
                <a:cs typeface="Open Sans Extrabold"/>
              </a:rPr>
              <a:t>Get</a:t>
            </a:r>
            <a:r>
              <a:rPr dirty="0" sz="1450" spc="1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4B4F51"/>
                </a:solidFill>
                <a:latin typeface="Open Sans Extrabold"/>
                <a:cs typeface="Open Sans Extrabold"/>
              </a:rPr>
              <a:t>ready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4B4F51"/>
                </a:solidFill>
                <a:latin typeface="Open Sans Extrabold"/>
                <a:cs typeface="Open Sans Extrabold"/>
              </a:rPr>
              <a:t>for</a:t>
            </a:r>
            <a:r>
              <a:rPr dirty="0" sz="1450" spc="1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15" b="1">
                <a:solidFill>
                  <a:srgbClr val="4B4F51"/>
                </a:solidFill>
                <a:latin typeface="Open Sans Extrabold"/>
                <a:cs typeface="Open Sans Extrabold"/>
              </a:rPr>
              <a:t>HTTP/2.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78344" y="8192411"/>
            <a:ext cx="566420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HTTP/2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boost.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isn’t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going anywhere,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most cases, you’re better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Depending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large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 base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builds,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adapt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build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process. (HTTP/2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often slower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networks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noticeable packet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loss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rate.)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124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0427" y="2793497"/>
            <a:ext cx="24745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Properly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deploy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35" b="1">
                <a:latin typeface="Open Sans Extrabold"/>
                <a:cs typeface="Open Sans Extrabold"/>
              </a:rPr>
              <a:t>HTTP/2.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0427" y="3291975"/>
            <a:ext cx="579374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balance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between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packaging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modules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small modules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parallel.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Break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down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entire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interface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small modules; then group, compress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bundle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around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6–10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packages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seems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decent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compromise (and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isn’t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legacy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browsers). Experiment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measure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find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balance.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0427" y="5055208"/>
            <a:ext cx="44227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0" b="1">
                <a:latin typeface="Open Sans Extrabold"/>
                <a:cs typeface="Open Sans Extrabold"/>
              </a:rPr>
              <a:t>Do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servers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45" b="1">
                <a:latin typeface="Open Sans Extrabold"/>
                <a:cs typeface="Open Sans Extrabold"/>
              </a:rPr>
              <a:t>CDNs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support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45" b="1">
                <a:latin typeface="Open Sans Extrabold"/>
                <a:cs typeface="Open Sans Extrabold"/>
              </a:rPr>
              <a:t>HTTP/2?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0427" y="5553685"/>
            <a:ext cx="579755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servers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CDNs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probably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going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HTTP/2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differently.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TLS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Yet?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options,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quickly look up which features you can expect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supported.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BBR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congestion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control,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tcp_notsent_lowat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16KB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HTTP/2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prioritization.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0427" y="7065618"/>
            <a:ext cx="5727065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Is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OCSP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stapling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enabled?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enabling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OCSP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stapling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server,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can speed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 TLS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handshakes.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OCSP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protocol does not require the browser 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downloading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certificate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information, hence reducing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handshake.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0427" y="8824727"/>
            <a:ext cx="282765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Have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you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adopted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IPv6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95" b="1">
                <a:latin typeface="Open Sans Extrabold"/>
                <a:cs typeface="Open Sans Extrabold"/>
              </a:rPr>
              <a:t>yet?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0427" y="9323204"/>
            <a:ext cx="557911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Studies show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IPv6 makes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10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15%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due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neighbor discovery (NDP) and route optimization. Update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DNS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IPv6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bulletproof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future.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sure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42314" y="2789309"/>
            <a:ext cx="574548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dual-stack support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provided across the network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—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allows IPv6 and IPv4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 simultaneously alongside each other.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After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all,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IPv6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 backwards-compatible.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42405" y="3798701"/>
            <a:ext cx="30619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Is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HPACK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compression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in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use?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42405" y="4297178"/>
            <a:ext cx="580453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you’re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 HTTP/2,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double-check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servers implement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HPACK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compression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HTTP response headers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reduce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unnecessary overhead.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Because HTTP/2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relatively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new, they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support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specification,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HPACK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example. H2spec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great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(if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technically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detailed)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check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42405" y="6060413"/>
            <a:ext cx="53606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0" b="1">
                <a:latin typeface="Open Sans Extrabold"/>
                <a:cs typeface="Open Sans Extrabold"/>
              </a:rPr>
              <a:t>Make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sure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security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on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server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bulletproof.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42405" y="6558891"/>
            <a:ext cx="573151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Double-check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headers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properly,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eliminate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known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vulnerabilities,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certificate.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external plugins and tracking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loaded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HTTPS,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cross-site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isn’t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possible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HTTP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Strict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Transport Security headers and Content Security Policy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properly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42405" y="8364008"/>
            <a:ext cx="3498850" cy="8636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Testing</a:t>
            </a: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and</a:t>
            </a: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Monitoring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Monitor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mixed-content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warnings.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42405" y="9448855"/>
            <a:ext cx="548132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you’ve recently migrated from HTTP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HTTPS,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sure 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 both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passive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mixed-content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warnings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8428" y="2789246"/>
            <a:ext cx="579247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Report-URI.io.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Mixed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Scan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scan your HTTPS-enabled website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mixed content.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78344" y="3547400"/>
            <a:ext cx="502094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Have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you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optimized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auditing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debugging </a:t>
            </a:r>
            <a:r>
              <a:rPr dirty="0" sz="1650" spc="-409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workflow?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78344" y="4297178"/>
            <a:ext cx="575500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5176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Invest time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study debugging and auditing techniques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debugger,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WebPageTest,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Lighthouse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supercharge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editor.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E,g,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WebPageTest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Spreadsheet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incorporate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accessibility,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SEO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Travis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setup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Lighthouse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Webpack.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78344" y="6060413"/>
            <a:ext cx="57791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Have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you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tested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in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proxy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browsers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legacy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browsers?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78344" y="6558891"/>
            <a:ext cx="575437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Testing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Chrome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Firefox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enough. Look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 works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proxy browsers and legacy browsers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(including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UC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Browser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Mini).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Measure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average Internet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among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user base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avoid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big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surprises. Test with network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throttling,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emulate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high-DPI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device. BrowserStack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fantastic,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devices, too.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78344" y="8322124"/>
            <a:ext cx="5821045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Is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continuous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monitoring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set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up?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 good performance metrics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combination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passive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private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instance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WebPagetest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using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Lighthouse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always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beneficial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quick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but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continuous monitoring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RUM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125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789372"/>
            <a:ext cx="559371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SpeedTracker,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Calibre,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SpeedCurve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others.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own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user-timing marks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measure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business-specific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metrics.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840586"/>
            <a:ext cx="5800090" cy="21151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Quick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65">
                <a:solidFill>
                  <a:srgbClr val="2E75B5"/>
                </a:solidFill>
                <a:latin typeface="Open Sans"/>
                <a:cs typeface="Open Sans"/>
              </a:rPr>
              <a:t>wins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quite comprehensive, and completing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optimizations might take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while.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significant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improvements,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do?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Let’s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boil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down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12 low-hanging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fruits.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Obviously, before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once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finish,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measure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rendering time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SpeedIndex on 3G and cable connections.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6181687"/>
            <a:ext cx="577850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13081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Measure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world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appropriate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goals.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good goal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aim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Meaningful Paint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&lt;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SpeedIndex value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&lt;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1250,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Interactive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&lt;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5s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3G,</a:t>
            </a:r>
            <a:endParaRPr sz="1450">
              <a:latin typeface="Open Sans"/>
              <a:cs typeface="Open Sans"/>
            </a:endParaRPr>
          </a:p>
          <a:p>
            <a:pPr marL="200660" marR="50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repeat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TTI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&lt;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2s.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Optimize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rendering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time-to-interactive.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7689306"/>
            <a:ext cx="562229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Prepare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main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templates,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&lt;head&gt;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(Your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14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KB).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CSS/JS,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budget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max. 170KB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zipped (0.7MB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decompressed).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8945687"/>
            <a:ext cx="577024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Trim, optimize, defer and lazy-load 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scripts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possible,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lightweight alternatives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limit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impact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third-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5500" y="2788742"/>
            <a:ext cx="499046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 legacy code only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legacy browsers with &lt;script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type=“module”&gt;.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500" y="3567714"/>
            <a:ext cx="55041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Experiment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regrouping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rules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in-body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500" y="4045311"/>
            <a:ext cx="581469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dns-lookup,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preconnect,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prefetch and preload.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500" y="4799216"/>
            <a:ext cx="552640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Subset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fonts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 them asynchronously,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utilize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font-display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 fast first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rendering.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500" y="5553120"/>
            <a:ext cx="553529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Optimize images, and consider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WebP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pages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(such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landing pages).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500" y="6332091"/>
            <a:ext cx="55511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HTTP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5500" y="6809689"/>
            <a:ext cx="570230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Brotli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Zopfli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compression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server.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(If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that’s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possible,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don’t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forget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Gzip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5500" y="7563592"/>
            <a:ext cx="548449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HTTP/2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available,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HPACK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compression,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mixed-content warnings. Enable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OCSP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35500" y="8317496"/>
            <a:ext cx="547624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possible,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cache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assets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fonts,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styles,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JavaScript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service worker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4853" y="2672918"/>
            <a:ext cx="5758815" cy="1775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95070">
              <a:lnSpc>
                <a:spcPts val="3300"/>
              </a:lnSpc>
              <a:spcBef>
                <a:spcPts val="95"/>
              </a:spcBef>
            </a:pP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Commerce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2E75B5"/>
                </a:solidFill>
                <a:latin typeface="Open Sans"/>
                <a:cs typeface="Open Sans"/>
              </a:rPr>
              <a:t>Platform</a:t>
            </a:r>
            <a:r>
              <a:rPr dirty="0" sz="2600" spc="-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Migration </a:t>
            </a:r>
            <a:r>
              <a:rPr dirty="0" sz="2600" spc="-66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Checklist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are seeking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build your online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store.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 maybe,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might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mission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upgrade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latest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technology.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74853" y="4674068"/>
            <a:ext cx="568896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run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online store 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 migration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simple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 would require thorough planning, seamless execution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post-migration checkup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minimum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interruption 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checklist,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95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points,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should provide you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necessary steps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126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24401" y="4261650"/>
            <a:ext cx="7654290" cy="10795"/>
            <a:chOff x="1024401" y="4261650"/>
            <a:chExt cx="7654290" cy="10795"/>
          </a:xfrm>
        </p:grpSpPr>
        <p:sp>
          <p:nvSpPr>
            <p:cNvPr id="6" name="object 6"/>
            <p:cNvSpPr/>
            <p:nvPr/>
          </p:nvSpPr>
          <p:spPr>
            <a:xfrm>
              <a:off x="1024404" y="4266887"/>
              <a:ext cx="7654290" cy="0"/>
            </a:xfrm>
            <a:custGeom>
              <a:avLst/>
              <a:gdLst/>
              <a:ahLst/>
              <a:cxnLst/>
              <a:rect l="l" t="t" r="r" b="b"/>
              <a:pathLst>
                <a:path w="7654290" h="0">
                  <a:moveTo>
                    <a:pt x="7654217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24401" y="4266885"/>
              <a:ext cx="7654290" cy="0"/>
            </a:xfrm>
            <a:custGeom>
              <a:avLst/>
              <a:gdLst/>
              <a:ahLst/>
              <a:cxnLst/>
              <a:rect l="l" t="t" r="r" b="b"/>
              <a:pathLst>
                <a:path w="7654290" h="0">
                  <a:moveTo>
                    <a:pt x="0" y="0"/>
                  </a:moveTo>
                  <a:lnTo>
                    <a:pt x="7654217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2672918"/>
            <a:ext cx="5466080" cy="51682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STEP</a:t>
            </a:r>
            <a:r>
              <a:rPr dirty="0" sz="2600" spc="-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1: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2E75B5"/>
                </a:solidFill>
                <a:latin typeface="Open Sans"/>
                <a:cs typeface="Open Sans"/>
              </a:rPr>
              <a:t>Platform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Selection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95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Validate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target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platform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core business processes: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Open Sans"/>
              <a:cs typeface="Open Sans"/>
            </a:endParaRPr>
          </a:p>
          <a:p>
            <a:pPr marL="26034">
              <a:lnSpc>
                <a:spcPct val="100000"/>
              </a:lnSpc>
              <a:tabLst>
                <a:tab pos="4640580" algn="l"/>
              </a:tabLst>
            </a:pPr>
            <a:r>
              <a:rPr dirty="0" sz="1650" spc="-65" b="1">
                <a:latin typeface="Open Sans Extrabold"/>
                <a:cs typeface="Open Sans Extrabold"/>
              </a:rPr>
              <a:t>Step	</a:t>
            </a: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Shopper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flow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maintenance</a:t>
            </a:r>
            <a:endParaRPr sz="1450">
              <a:latin typeface="Open Sans"/>
              <a:cs typeface="Open Sans"/>
            </a:endParaRPr>
          </a:p>
          <a:p>
            <a:pPr marL="12700" marR="366141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fulfilment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service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</a:t>
            </a:r>
            <a:endParaRPr sz="1450">
              <a:latin typeface="Open Sans"/>
              <a:cs typeface="Open Sans"/>
            </a:endParaRPr>
          </a:p>
          <a:p>
            <a:pPr marL="12700" marR="3117215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 communication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127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672918"/>
            <a:ext cx="5439410" cy="8172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STEP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2: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Migration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Planning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Checklist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General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Configuration: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401" y="4261650"/>
            <a:ext cx="7640320" cy="10795"/>
            <a:chOff x="1024401" y="4261650"/>
            <a:chExt cx="7640320" cy="10795"/>
          </a:xfrm>
        </p:grpSpPr>
        <p:sp>
          <p:nvSpPr>
            <p:cNvPr id="7" name="object 7"/>
            <p:cNvSpPr/>
            <p:nvPr/>
          </p:nvSpPr>
          <p:spPr>
            <a:xfrm>
              <a:off x="1024404" y="4266887"/>
              <a:ext cx="7640320" cy="0"/>
            </a:xfrm>
            <a:custGeom>
              <a:avLst/>
              <a:gdLst/>
              <a:ahLst/>
              <a:cxnLst/>
              <a:rect l="l" t="t" r="r" b="b"/>
              <a:pathLst>
                <a:path w="7640320" h="0">
                  <a:moveTo>
                    <a:pt x="764024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4401" y="4266885"/>
              <a:ext cx="7640320" cy="0"/>
            </a:xfrm>
            <a:custGeom>
              <a:avLst/>
              <a:gdLst/>
              <a:ahLst/>
              <a:cxnLst/>
              <a:rect l="l" t="t" r="r" b="b"/>
              <a:pathLst>
                <a:path w="7640320" h="0">
                  <a:moveTo>
                    <a:pt x="0" y="0"/>
                  </a:moveTo>
                  <a:lnTo>
                    <a:pt x="764025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06465" y="3924353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0566" y="3924353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573547"/>
            <a:ext cx="13252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Contact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Phone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05" y="5076213"/>
            <a:ext cx="12407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Contact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2505" y="5578878"/>
            <a:ext cx="31984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countries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currencies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505" y="6081543"/>
            <a:ext cx="25596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Languages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local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settings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2505" y="6584208"/>
            <a:ext cx="4548505" cy="32677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zone</a:t>
            </a:r>
            <a:endParaRPr sz="1450">
              <a:latin typeface="Open Sans"/>
              <a:cs typeface="Open Sans"/>
            </a:endParaRPr>
          </a:p>
          <a:p>
            <a:pPr marL="12700" marR="2153285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rates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Tax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rules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rates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PayPal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extensions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domain and your store URLs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SSL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certificate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238776" y="4261650"/>
            <a:ext cx="7654290" cy="10795"/>
            <a:chOff x="10238776" y="4261650"/>
            <a:chExt cx="7654290" cy="10795"/>
          </a:xfrm>
        </p:grpSpPr>
        <p:sp>
          <p:nvSpPr>
            <p:cNvPr id="17" name="object 17"/>
            <p:cNvSpPr/>
            <p:nvPr/>
          </p:nvSpPr>
          <p:spPr>
            <a:xfrm>
              <a:off x="10238776" y="4266887"/>
              <a:ext cx="7654290" cy="0"/>
            </a:xfrm>
            <a:custGeom>
              <a:avLst/>
              <a:gdLst/>
              <a:ahLst/>
              <a:cxnLst/>
              <a:rect l="l" t="t" r="r" b="b"/>
              <a:pathLst>
                <a:path w="7654290" h="0">
                  <a:moveTo>
                    <a:pt x="7654227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238780" y="4266885"/>
              <a:ext cx="7654290" cy="0"/>
            </a:xfrm>
            <a:custGeom>
              <a:avLst/>
              <a:gdLst/>
              <a:ahLst/>
              <a:cxnLst/>
              <a:rect l="l" t="t" r="r" b="b"/>
              <a:pathLst>
                <a:path w="7654290" h="0">
                  <a:moveTo>
                    <a:pt x="0" y="0"/>
                  </a:moveTo>
                  <a:lnTo>
                    <a:pt x="7654217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0220845" y="3924353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834945" y="3924353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06883" y="4573547"/>
            <a:ext cx="26314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PCI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compliance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06883" y="5076213"/>
            <a:ext cx="27063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Up-time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alerts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06883" y="5578878"/>
            <a:ext cx="27755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malware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scanning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06883" y="6056476"/>
            <a:ext cx="389318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and content backup. Disaster recovery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128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672918"/>
            <a:ext cx="6704965" cy="8172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STEP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3: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Migration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Planning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-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Product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Catalog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Catalog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Migration: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401" y="4261650"/>
            <a:ext cx="8855075" cy="10795"/>
            <a:chOff x="1024401" y="4261650"/>
            <a:chExt cx="8855075" cy="10795"/>
          </a:xfrm>
        </p:grpSpPr>
        <p:sp>
          <p:nvSpPr>
            <p:cNvPr id="7" name="object 7"/>
            <p:cNvSpPr/>
            <p:nvPr/>
          </p:nvSpPr>
          <p:spPr>
            <a:xfrm>
              <a:off x="1024404" y="4266887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8854871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4401" y="4266885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0" y="0"/>
                  </a:moveTo>
                  <a:lnTo>
                    <a:pt x="885488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06465" y="3924353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49315" y="3924353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548481"/>
            <a:ext cx="5728335" cy="50520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Map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standards and custom product attributes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import/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export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endParaRPr sz="1450">
              <a:latin typeface="Open Sans"/>
              <a:cs typeface="Open Sans"/>
            </a:endParaRPr>
          </a:p>
          <a:p>
            <a:pPr marL="12700" marR="1506855">
              <a:lnSpc>
                <a:spcPct val="2275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Map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catalogue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category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endParaRPr sz="1450">
              <a:latin typeface="Open Sans"/>
              <a:cs typeface="Open Sans"/>
            </a:endParaRPr>
          </a:p>
          <a:p>
            <a:pPr marL="12700" marR="3784600">
              <a:lnSpc>
                <a:spcPct val="2275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Cross-Sell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Ups-sell products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rules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tax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group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settings</a:t>
            </a:r>
            <a:endParaRPr sz="1450">
              <a:latin typeface="Open Sans"/>
              <a:cs typeface="Open Sans"/>
            </a:endParaRPr>
          </a:p>
          <a:p>
            <a:pPr marL="12700" marR="60325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feeds with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POS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inventory systems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feeds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other market places (eBay, Amazon,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etc.)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Feed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129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672918"/>
            <a:ext cx="5847080" cy="8172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STEP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4: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Migration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Planning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-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Storefront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Storefront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style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content: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401" y="4261650"/>
            <a:ext cx="7654290" cy="10795"/>
            <a:chOff x="1024401" y="4261650"/>
            <a:chExt cx="7654290" cy="10795"/>
          </a:xfrm>
        </p:grpSpPr>
        <p:sp>
          <p:nvSpPr>
            <p:cNvPr id="7" name="object 7"/>
            <p:cNvSpPr/>
            <p:nvPr/>
          </p:nvSpPr>
          <p:spPr>
            <a:xfrm>
              <a:off x="1024404" y="4266887"/>
              <a:ext cx="7654290" cy="0"/>
            </a:xfrm>
            <a:custGeom>
              <a:avLst/>
              <a:gdLst/>
              <a:ahLst/>
              <a:cxnLst/>
              <a:rect l="l" t="t" r="r" b="b"/>
              <a:pathLst>
                <a:path w="7654290" h="0">
                  <a:moveTo>
                    <a:pt x="7654217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4401" y="4266885"/>
              <a:ext cx="7654290" cy="0"/>
            </a:xfrm>
            <a:custGeom>
              <a:avLst/>
              <a:gdLst/>
              <a:ahLst/>
              <a:cxnLst/>
              <a:rect l="l" t="t" r="r" b="b"/>
              <a:pathLst>
                <a:path w="7654290" h="0">
                  <a:moveTo>
                    <a:pt x="0" y="0"/>
                  </a:moveTo>
                  <a:lnTo>
                    <a:pt x="7654217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06465" y="3924353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1507" y="3924353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548481"/>
            <a:ext cx="4123054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style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migration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–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logo,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fonts,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colours,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photos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05" y="5302384"/>
            <a:ext cx="42475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 and secondary navigation,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menus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2505" y="6056288"/>
            <a:ext cx="39433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Validate responsive theme design on mobile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phones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tablets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505" y="6835258"/>
            <a:ext cx="20046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2505" y="7312856"/>
            <a:ext cx="41573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 elements including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fonts,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icons,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links,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buttons, and content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styles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2505" y="8091827"/>
            <a:ext cx="1045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Home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2505" y="8594493"/>
            <a:ext cx="18516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category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2505" y="9097158"/>
            <a:ext cx="1838325" cy="754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Subcategory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pages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924653" y="4261650"/>
            <a:ext cx="8855075" cy="10795"/>
            <a:chOff x="9924653" y="4261650"/>
            <a:chExt cx="8855075" cy="10795"/>
          </a:xfrm>
        </p:grpSpPr>
        <p:sp>
          <p:nvSpPr>
            <p:cNvPr id="20" name="object 20"/>
            <p:cNvSpPr/>
            <p:nvPr/>
          </p:nvSpPr>
          <p:spPr>
            <a:xfrm>
              <a:off x="9924653" y="4266887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8854882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24654" y="4266885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0" y="0"/>
                  </a:moveTo>
                  <a:lnTo>
                    <a:pt x="885488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9906718" y="3924353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4814004" y="3924353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92757" y="4573547"/>
            <a:ext cx="17564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92757" y="5076213"/>
            <a:ext cx="337375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page: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cross-sell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92757" y="5578878"/>
            <a:ext cx="30016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non-product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92757" y="6081543"/>
            <a:ext cx="30968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assets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(PDF,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images,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videos)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92757" y="6559141"/>
            <a:ext cx="488442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Links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(Videos,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Blogs,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third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sites)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migration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92757" y="7338112"/>
            <a:ext cx="17856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Sliders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banners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892757" y="7840777"/>
            <a:ext cx="4516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Generic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widgets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functionality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mapping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92757" y="8343443"/>
            <a:ext cx="30873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feeds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inbound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outbound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92757" y="8846108"/>
            <a:ext cx="21717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module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4649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Introduction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555371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latin typeface="Open Sans"/>
                <a:cs typeface="Open Sans"/>
              </a:rPr>
              <a:t>Commerce</a:t>
            </a:r>
            <a:r>
              <a:rPr dirty="0" sz="4750" spc="-50">
                <a:latin typeface="Open Sans"/>
                <a:cs typeface="Open Sans"/>
              </a:rPr>
              <a:t> </a:t>
            </a:r>
            <a:r>
              <a:rPr dirty="0" sz="4750" spc="-70">
                <a:latin typeface="Open Sans"/>
                <a:cs typeface="Open Sans"/>
              </a:rPr>
              <a:t>Features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8673" y="1530247"/>
            <a:ext cx="36195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1.7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05205" y="1497336"/>
            <a:ext cx="638810" cy="272415"/>
            <a:chOff x="1005205" y="1497336"/>
            <a:chExt cx="638810" cy="272415"/>
          </a:xfrm>
        </p:grpSpPr>
        <p:sp>
          <p:nvSpPr>
            <p:cNvPr id="7" name="object 7"/>
            <p:cNvSpPr/>
            <p:nvPr/>
          </p:nvSpPr>
          <p:spPr>
            <a:xfrm>
              <a:off x="1010440" y="1535293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w="0" h="212725">
                  <a:moveTo>
                    <a:pt x="0" y="0"/>
                  </a:moveTo>
                  <a:lnTo>
                    <a:pt x="0" y="212684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41853" y="1764344"/>
              <a:ext cx="581660" cy="0"/>
            </a:xfrm>
            <a:custGeom>
              <a:avLst/>
              <a:gdLst/>
              <a:ahLst/>
              <a:cxnLst/>
              <a:rect l="l" t="t" r="r" b="b"/>
              <a:pathLst>
                <a:path w="581660" h="0">
                  <a:moveTo>
                    <a:pt x="0" y="0"/>
                  </a:moveTo>
                  <a:lnTo>
                    <a:pt x="581134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38693" y="1518938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w="0" h="212725">
                  <a:moveTo>
                    <a:pt x="0" y="212684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26146" y="1502572"/>
              <a:ext cx="581660" cy="0"/>
            </a:xfrm>
            <a:custGeom>
              <a:avLst/>
              <a:gdLst/>
              <a:ahLst/>
              <a:cxnLst/>
              <a:rect l="l" t="t" r="r" b="b"/>
              <a:pathLst>
                <a:path w="581660" h="0">
                  <a:moveTo>
                    <a:pt x="581134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05192" y="1497348"/>
              <a:ext cx="638810" cy="272415"/>
            </a:xfrm>
            <a:custGeom>
              <a:avLst/>
              <a:gdLst/>
              <a:ahLst/>
              <a:cxnLst/>
              <a:rect l="l" t="t" r="r" b="b"/>
              <a:pathLst>
                <a:path w="638810" h="272414">
                  <a:moveTo>
                    <a:pt x="10477" y="267004"/>
                  </a:moveTo>
                  <a:lnTo>
                    <a:pt x="8940" y="263296"/>
                  </a:lnTo>
                  <a:lnTo>
                    <a:pt x="5245" y="261759"/>
                  </a:lnTo>
                  <a:lnTo>
                    <a:pt x="1536" y="263296"/>
                  </a:lnTo>
                  <a:lnTo>
                    <a:pt x="0" y="267004"/>
                  </a:lnTo>
                  <a:lnTo>
                    <a:pt x="1536" y="270700"/>
                  </a:lnTo>
                  <a:lnTo>
                    <a:pt x="5245" y="272237"/>
                  </a:lnTo>
                  <a:lnTo>
                    <a:pt x="8940" y="270700"/>
                  </a:lnTo>
                  <a:lnTo>
                    <a:pt x="10477" y="267004"/>
                  </a:lnTo>
                  <a:close/>
                </a:path>
                <a:path w="638810" h="272414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638810" h="272414">
                  <a:moveTo>
                    <a:pt x="638733" y="267004"/>
                  </a:moveTo>
                  <a:lnTo>
                    <a:pt x="637197" y="263296"/>
                  </a:lnTo>
                  <a:lnTo>
                    <a:pt x="633488" y="261759"/>
                  </a:lnTo>
                  <a:lnTo>
                    <a:pt x="629793" y="263296"/>
                  </a:lnTo>
                  <a:lnTo>
                    <a:pt x="628256" y="267004"/>
                  </a:lnTo>
                  <a:lnTo>
                    <a:pt x="629793" y="270700"/>
                  </a:lnTo>
                  <a:lnTo>
                    <a:pt x="633488" y="272237"/>
                  </a:lnTo>
                  <a:lnTo>
                    <a:pt x="637197" y="270700"/>
                  </a:lnTo>
                  <a:lnTo>
                    <a:pt x="638733" y="267004"/>
                  </a:lnTo>
                  <a:close/>
                </a:path>
                <a:path w="638810" h="272414">
                  <a:moveTo>
                    <a:pt x="638733" y="5232"/>
                  </a:moveTo>
                  <a:lnTo>
                    <a:pt x="637197" y="1524"/>
                  </a:lnTo>
                  <a:lnTo>
                    <a:pt x="633488" y="0"/>
                  </a:lnTo>
                  <a:lnTo>
                    <a:pt x="629793" y="1524"/>
                  </a:lnTo>
                  <a:lnTo>
                    <a:pt x="628256" y="5232"/>
                  </a:lnTo>
                  <a:lnTo>
                    <a:pt x="629793" y="8928"/>
                  </a:lnTo>
                  <a:lnTo>
                    <a:pt x="633488" y="10464"/>
                  </a:lnTo>
                  <a:lnTo>
                    <a:pt x="637197" y="8928"/>
                  </a:lnTo>
                  <a:lnTo>
                    <a:pt x="638733" y="5232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8713063" y="4973670"/>
            <a:ext cx="1694180" cy="377190"/>
            <a:chOff x="8713063" y="4973670"/>
            <a:chExt cx="1694180" cy="377190"/>
          </a:xfrm>
        </p:grpSpPr>
        <p:sp>
          <p:nvSpPr>
            <p:cNvPr id="13" name="object 13"/>
            <p:cNvSpPr/>
            <p:nvPr/>
          </p:nvSpPr>
          <p:spPr>
            <a:xfrm>
              <a:off x="8726366" y="4995348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23534" y="5115027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13063" y="505743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734744" y="5298267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713051" y="5245918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04775" h="104775">
                  <a:moveTo>
                    <a:pt x="104711" y="94234"/>
                  </a:moveTo>
                  <a:lnTo>
                    <a:pt x="101650" y="86829"/>
                  </a:lnTo>
                  <a:lnTo>
                    <a:pt x="94246" y="83769"/>
                  </a:lnTo>
                  <a:lnTo>
                    <a:pt x="86842" y="86829"/>
                  </a:lnTo>
                  <a:lnTo>
                    <a:pt x="83769" y="94234"/>
                  </a:lnTo>
                  <a:lnTo>
                    <a:pt x="86842" y="101638"/>
                  </a:lnTo>
                  <a:lnTo>
                    <a:pt x="94246" y="104711"/>
                  </a:lnTo>
                  <a:lnTo>
                    <a:pt x="101650" y="101638"/>
                  </a:lnTo>
                  <a:lnTo>
                    <a:pt x="104711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354423" y="5278066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302062" y="5329680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396302" y="5091467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385829" y="524591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34224" y="4986968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385829" y="505743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828211" y="4984141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796820" y="4973681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526540" h="20954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42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836414" y="5076150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450" spc="9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Unified</a:t>
            </a:r>
            <a:r>
              <a:rPr dirty="0" u="heavy" sz="1450" spc="-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Cloud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713056" y="5601916"/>
            <a:ext cx="1797050" cy="377190"/>
            <a:chOff x="8713056" y="5601916"/>
            <a:chExt cx="1797050" cy="377190"/>
          </a:xfrm>
        </p:grpSpPr>
        <p:sp>
          <p:nvSpPr>
            <p:cNvPr id="28" name="object 28"/>
            <p:cNvSpPr/>
            <p:nvPr/>
          </p:nvSpPr>
          <p:spPr>
            <a:xfrm>
              <a:off x="8726366" y="562360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723534" y="5743280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713063" y="5685690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734744" y="5926521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713050" y="587417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04775" h="104775">
                  <a:moveTo>
                    <a:pt x="104711" y="94234"/>
                  </a:moveTo>
                  <a:lnTo>
                    <a:pt x="101650" y="86829"/>
                  </a:lnTo>
                  <a:lnTo>
                    <a:pt x="94246" y="83769"/>
                  </a:lnTo>
                  <a:lnTo>
                    <a:pt x="86842" y="86829"/>
                  </a:lnTo>
                  <a:lnTo>
                    <a:pt x="83769" y="94234"/>
                  </a:lnTo>
                  <a:lnTo>
                    <a:pt x="86842" y="101638"/>
                  </a:lnTo>
                  <a:lnTo>
                    <a:pt x="94246" y="104711"/>
                  </a:lnTo>
                  <a:lnTo>
                    <a:pt x="101650" y="101638"/>
                  </a:lnTo>
                  <a:lnTo>
                    <a:pt x="104711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354423" y="590631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302061" y="595793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396302" y="5719721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385829" y="58741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334224" y="5615221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385829" y="5685690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828211" y="5612394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96820" y="5601925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42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460345" y="562360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8836414" y="5704403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64490" algn="l"/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	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Physical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713056" y="6230170"/>
            <a:ext cx="1797050" cy="377190"/>
            <a:chOff x="8713056" y="6230170"/>
            <a:chExt cx="1797050" cy="377190"/>
          </a:xfrm>
        </p:grpSpPr>
        <p:sp>
          <p:nvSpPr>
            <p:cNvPr id="44" name="object 44"/>
            <p:cNvSpPr/>
            <p:nvPr/>
          </p:nvSpPr>
          <p:spPr>
            <a:xfrm>
              <a:off x="8726366" y="625185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723534" y="6371533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713063" y="631394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734744" y="655477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713050" y="6502431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04775" h="104775">
                  <a:moveTo>
                    <a:pt x="104711" y="94234"/>
                  </a:moveTo>
                  <a:lnTo>
                    <a:pt x="101650" y="86829"/>
                  </a:lnTo>
                  <a:lnTo>
                    <a:pt x="94246" y="83756"/>
                  </a:lnTo>
                  <a:lnTo>
                    <a:pt x="86842" y="86829"/>
                  </a:lnTo>
                  <a:lnTo>
                    <a:pt x="83769" y="94234"/>
                  </a:lnTo>
                  <a:lnTo>
                    <a:pt x="86842" y="101638"/>
                  </a:lnTo>
                  <a:lnTo>
                    <a:pt x="94246" y="104698"/>
                  </a:lnTo>
                  <a:lnTo>
                    <a:pt x="101650" y="101638"/>
                  </a:lnTo>
                  <a:lnTo>
                    <a:pt x="104711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354423" y="653457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302061" y="65861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396302" y="6347974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385829" y="650241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334224" y="624347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385829" y="631394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828211" y="624064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796820" y="6230181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42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460345" y="625185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8836414" y="6332656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32105" algn="l"/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	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B2B/B2C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713056" y="6858423"/>
            <a:ext cx="1694180" cy="377190"/>
            <a:chOff x="8713056" y="6858423"/>
            <a:chExt cx="1694180" cy="377190"/>
          </a:xfrm>
        </p:grpSpPr>
        <p:sp>
          <p:nvSpPr>
            <p:cNvPr id="60" name="object 60"/>
            <p:cNvSpPr/>
            <p:nvPr/>
          </p:nvSpPr>
          <p:spPr>
            <a:xfrm>
              <a:off x="8726366" y="6880107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723534" y="6999786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713063" y="694219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734744" y="7183027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713050" y="713067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04775" h="104775">
                  <a:moveTo>
                    <a:pt x="104711" y="94246"/>
                  </a:moveTo>
                  <a:lnTo>
                    <a:pt x="101650" y="86842"/>
                  </a:lnTo>
                  <a:lnTo>
                    <a:pt x="94246" y="83769"/>
                  </a:lnTo>
                  <a:lnTo>
                    <a:pt x="86842" y="86842"/>
                  </a:lnTo>
                  <a:lnTo>
                    <a:pt x="83769" y="94246"/>
                  </a:lnTo>
                  <a:lnTo>
                    <a:pt x="86842" y="101650"/>
                  </a:lnTo>
                  <a:lnTo>
                    <a:pt x="94246" y="104711"/>
                  </a:lnTo>
                  <a:lnTo>
                    <a:pt x="101650" y="101650"/>
                  </a:lnTo>
                  <a:lnTo>
                    <a:pt x="104711" y="94246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0354423" y="7162825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0302061" y="721443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396302" y="6976227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0385829" y="713067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0334224" y="6871727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0385829" y="694219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8828211" y="6868900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796820" y="6858437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526540" h="20954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42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8836414" y="6960909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u="heavy" sz="1450" spc="-1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Multi-language</a:t>
            </a:r>
            <a:r>
              <a:rPr dirty="0" u="heavy" sz="1450" spc="-16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713056" y="7486676"/>
            <a:ext cx="1797050" cy="377190"/>
            <a:chOff x="8713056" y="7486676"/>
            <a:chExt cx="1797050" cy="377190"/>
          </a:xfrm>
        </p:grpSpPr>
        <p:sp>
          <p:nvSpPr>
            <p:cNvPr id="75" name="object 75"/>
            <p:cNvSpPr/>
            <p:nvPr/>
          </p:nvSpPr>
          <p:spPr>
            <a:xfrm>
              <a:off x="8726366" y="7508360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8723534" y="7628039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8713063" y="7570450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734744" y="7811280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713050" y="7758931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04775" h="104775">
                  <a:moveTo>
                    <a:pt x="104711" y="94234"/>
                  </a:moveTo>
                  <a:lnTo>
                    <a:pt x="101650" y="86829"/>
                  </a:lnTo>
                  <a:lnTo>
                    <a:pt x="94246" y="83769"/>
                  </a:lnTo>
                  <a:lnTo>
                    <a:pt x="86842" y="86829"/>
                  </a:lnTo>
                  <a:lnTo>
                    <a:pt x="83769" y="94234"/>
                  </a:lnTo>
                  <a:lnTo>
                    <a:pt x="86842" y="101638"/>
                  </a:lnTo>
                  <a:lnTo>
                    <a:pt x="94246" y="104711"/>
                  </a:lnTo>
                  <a:lnTo>
                    <a:pt x="101650" y="101638"/>
                  </a:lnTo>
                  <a:lnTo>
                    <a:pt x="104711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0354423" y="7791078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0302061" y="784269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0396302" y="7604480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0385829" y="775892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0334224" y="7499980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0385829" y="7570450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8828211" y="7497153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796820" y="7486694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526540" h="20954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42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0460345" y="7508360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8836414" y="7589163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59410" algn="l"/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	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Services	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060718" y="8217416"/>
            <a:ext cx="99186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Centre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8713056" y="8177755"/>
            <a:ext cx="1694180" cy="377190"/>
            <a:chOff x="8713056" y="8177755"/>
            <a:chExt cx="1694180" cy="377190"/>
          </a:xfrm>
        </p:grpSpPr>
        <p:sp>
          <p:nvSpPr>
            <p:cNvPr id="92" name="object 92"/>
            <p:cNvSpPr/>
            <p:nvPr/>
          </p:nvSpPr>
          <p:spPr>
            <a:xfrm>
              <a:off x="8726366" y="819943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723534" y="8319118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713063" y="826152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8734744" y="850235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8713063" y="845000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8849113" y="854424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8796830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0354423" y="8482157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0302061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0396302" y="8295559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0385829" y="845000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0334224" y="819105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0385829" y="826152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8828211" y="818823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8796820" y="8177765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42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10570392" y="5704403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9420" algn="l"/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	</a:t>
            </a:r>
            <a:r>
              <a:rPr dirty="0" u="heavy" sz="1450" spc="1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Digital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10447042" y="5601923"/>
            <a:ext cx="1694180" cy="377190"/>
            <a:chOff x="10447042" y="5601923"/>
            <a:chExt cx="1694180" cy="377190"/>
          </a:xfrm>
        </p:grpSpPr>
        <p:sp>
          <p:nvSpPr>
            <p:cNvPr id="109" name="object 109"/>
            <p:cNvSpPr/>
            <p:nvPr/>
          </p:nvSpPr>
          <p:spPr>
            <a:xfrm>
              <a:off x="10457513" y="5743280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0468723" y="5926521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0562190" y="5612394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0447033" y="5685694"/>
              <a:ext cx="104775" cy="293370"/>
            </a:xfrm>
            <a:custGeom>
              <a:avLst/>
              <a:gdLst/>
              <a:ahLst/>
              <a:cxnLst/>
              <a:rect l="l" t="t" r="r" b="b"/>
              <a:pathLst>
                <a:path w="104775" h="293370">
                  <a:moveTo>
                    <a:pt x="20942" y="198945"/>
                  </a:moveTo>
                  <a:lnTo>
                    <a:pt x="17881" y="191541"/>
                  </a:lnTo>
                  <a:lnTo>
                    <a:pt x="10477" y="188480"/>
                  </a:lnTo>
                  <a:lnTo>
                    <a:pt x="3073" y="191541"/>
                  </a:lnTo>
                  <a:lnTo>
                    <a:pt x="0" y="198945"/>
                  </a:lnTo>
                  <a:lnTo>
                    <a:pt x="3073" y="206349"/>
                  </a:lnTo>
                  <a:lnTo>
                    <a:pt x="10477" y="209423"/>
                  </a:lnTo>
                  <a:lnTo>
                    <a:pt x="17881" y="206349"/>
                  </a:lnTo>
                  <a:lnTo>
                    <a:pt x="20942" y="198945"/>
                  </a:lnTo>
                  <a:close/>
                </a:path>
                <a:path w="104775" h="293370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04775" h="293370">
                  <a:moveTo>
                    <a:pt x="104711" y="282714"/>
                  </a:moveTo>
                  <a:lnTo>
                    <a:pt x="101650" y="275310"/>
                  </a:lnTo>
                  <a:lnTo>
                    <a:pt x="94246" y="272249"/>
                  </a:lnTo>
                  <a:lnTo>
                    <a:pt x="86842" y="275310"/>
                  </a:lnTo>
                  <a:lnTo>
                    <a:pt x="83769" y="282714"/>
                  </a:lnTo>
                  <a:lnTo>
                    <a:pt x="86842" y="290118"/>
                  </a:lnTo>
                  <a:lnTo>
                    <a:pt x="94246" y="293192"/>
                  </a:lnTo>
                  <a:lnTo>
                    <a:pt x="101650" y="290118"/>
                  </a:lnTo>
                  <a:lnTo>
                    <a:pt x="104711" y="28271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2088403" y="590631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2036040" y="595793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2130282" y="5719721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2119808" y="58741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2068203" y="5615221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10530802" y="5601925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610359" h="104775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29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  <a:path w="1610359" h="104775">
                  <a:moveTo>
                    <a:pt x="1609940" y="94246"/>
                  </a:moveTo>
                  <a:lnTo>
                    <a:pt x="1606880" y="86842"/>
                  </a:lnTo>
                  <a:lnTo>
                    <a:pt x="1599476" y="83769"/>
                  </a:lnTo>
                  <a:lnTo>
                    <a:pt x="1592072" y="86842"/>
                  </a:lnTo>
                  <a:lnTo>
                    <a:pt x="1588998" y="94246"/>
                  </a:lnTo>
                  <a:lnTo>
                    <a:pt x="1592072" y="101650"/>
                  </a:lnTo>
                  <a:lnTo>
                    <a:pt x="1599476" y="104711"/>
                  </a:lnTo>
                  <a:lnTo>
                    <a:pt x="1606880" y="101650"/>
                  </a:lnTo>
                  <a:lnTo>
                    <a:pt x="1609940" y="94246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 txBox="1"/>
          <p:nvPr/>
        </p:nvSpPr>
        <p:spPr>
          <a:xfrm>
            <a:off x="10570392" y="6332656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2290" algn="l"/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	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B2B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10447035" y="6230170"/>
            <a:ext cx="1797050" cy="377190"/>
            <a:chOff x="10447035" y="6230170"/>
            <a:chExt cx="1797050" cy="377190"/>
          </a:xfrm>
        </p:grpSpPr>
        <p:sp>
          <p:nvSpPr>
            <p:cNvPr id="121" name="object 121"/>
            <p:cNvSpPr/>
            <p:nvPr/>
          </p:nvSpPr>
          <p:spPr>
            <a:xfrm>
              <a:off x="10457512" y="6371533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0468722" y="655477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10562190" y="624064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10447032" y="6313950"/>
              <a:ext cx="104775" cy="293370"/>
            </a:xfrm>
            <a:custGeom>
              <a:avLst/>
              <a:gdLst/>
              <a:ahLst/>
              <a:cxnLst/>
              <a:rect l="l" t="t" r="r" b="b"/>
              <a:pathLst>
                <a:path w="104775" h="293370">
                  <a:moveTo>
                    <a:pt x="20942" y="198945"/>
                  </a:moveTo>
                  <a:lnTo>
                    <a:pt x="17881" y="191541"/>
                  </a:lnTo>
                  <a:lnTo>
                    <a:pt x="10477" y="188480"/>
                  </a:lnTo>
                  <a:lnTo>
                    <a:pt x="3073" y="191541"/>
                  </a:lnTo>
                  <a:lnTo>
                    <a:pt x="0" y="198945"/>
                  </a:lnTo>
                  <a:lnTo>
                    <a:pt x="3073" y="206349"/>
                  </a:lnTo>
                  <a:lnTo>
                    <a:pt x="10477" y="209423"/>
                  </a:lnTo>
                  <a:lnTo>
                    <a:pt x="17881" y="206349"/>
                  </a:lnTo>
                  <a:lnTo>
                    <a:pt x="20942" y="198945"/>
                  </a:lnTo>
                  <a:close/>
                </a:path>
                <a:path w="104775" h="293370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04775" h="293370">
                  <a:moveTo>
                    <a:pt x="104711" y="282714"/>
                  </a:moveTo>
                  <a:lnTo>
                    <a:pt x="101650" y="275310"/>
                  </a:lnTo>
                  <a:lnTo>
                    <a:pt x="94246" y="272237"/>
                  </a:lnTo>
                  <a:lnTo>
                    <a:pt x="86842" y="275310"/>
                  </a:lnTo>
                  <a:lnTo>
                    <a:pt x="83769" y="282714"/>
                  </a:lnTo>
                  <a:lnTo>
                    <a:pt x="86842" y="290118"/>
                  </a:lnTo>
                  <a:lnTo>
                    <a:pt x="94246" y="293179"/>
                  </a:lnTo>
                  <a:lnTo>
                    <a:pt x="101650" y="290118"/>
                  </a:lnTo>
                  <a:lnTo>
                    <a:pt x="104711" y="28271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12088403" y="653457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2036040" y="65861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12130281" y="6347974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12119807" y="650241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2068202" y="624347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10530802" y="6230181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610359" h="104775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29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  <a:path w="1610359" h="104775">
                  <a:moveTo>
                    <a:pt x="1609940" y="94234"/>
                  </a:moveTo>
                  <a:lnTo>
                    <a:pt x="1606880" y="86829"/>
                  </a:lnTo>
                  <a:lnTo>
                    <a:pt x="1599476" y="83769"/>
                  </a:lnTo>
                  <a:lnTo>
                    <a:pt x="1592072" y="86829"/>
                  </a:lnTo>
                  <a:lnTo>
                    <a:pt x="1588998" y="94234"/>
                  </a:lnTo>
                  <a:lnTo>
                    <a:pt x="1592072" y="101638"/>
                  </a:lnTo>
                  <a:lnTo>
                    <a:pt x="1599476" y="104711"/>
                  </a:lnTo>
                  <a:lnTo>
                    <a:pt x="1606880" y="101638"/>
                  </a:lnTo>
                  <a:lnTo>
                    <a:pt x="1609940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2194323" y="625185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0" y="9544"/>
                  </a:lnTo>
                  <a:lnTo>
                    <a:pt x="14575" y="21437"/>
                  </a:lnTo>
                  <a:lnTo>
                    <a:pt x="5874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 txBox="1"/>
          <p:nvPr/>
        </p:nvSpPr>
        <p:spPr>
          <a:xfrm>
            <a:off x="10550783" y="6960909"/>
            <a:ext cx="14801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Multi-geography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10447035" y="6858423"/>
            <a:ext cx="1797050" cy="377190"/>
            <a:chOff x="10447035" y="6858423"/>
            <a:chExt cx="1797050" cy="377190"/>
          </a:xfrm>
        </p:grpSpPr>
        <p:sp>
          <p:nvSpPr>
            <p:cNvPr id="134" name="object 134"/>
            <p:cNvSpPr/>
            <p:nvPr/>
          </p:nvSpPr>
          <p:spPr>
            <a:xfrm>
              <a:off x="10460345" y="6880107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0457512" y="6999786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0468722" y="7183027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10562190" y="6868900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0447032" y="6942207"/>
              <a:ext cx="104775" cy="293370"/>
            </a:xfrm>
            <a:custGeom>
              <a:avLst/>
              <a:gdLst/>
              <a:ahLst/>
              <a:cxnLst/>
              <a:rect l="l" t="t" r="r" b="b"/>
              <a:pathLst>
                <a:path w="104775" h="293370">
                  <a:moveTo>
                    <a:pt x="20942" y="198945"/>
                  </a:moveTo>
                  <a:lnTo>
                    <a:pt x="17881" y="191541"/>
                  </a:lnTo>
                  <a:lnTo>
                    <a:pt x="10477" y="188468"/>
                  </a:lnTo>
                  <a:lnTo>
                    <a:pt x="3073" y="191541"/>
                  </a:lnTo>
                  <a:lnTo>
                    <a:pt x="0" y="198945"/>
                  </a:lnTo>
                  <a:lnTo>
                    <a:pt x="3073" y="206349"/>
                  </a:lnTo>
                  <a:lnTo>
                    <a:pt x="10477" y="209410"/>
                  </a:lnTo>
                  <a:lnTo>
                    <a:pt x="17881" y="206349"/>
                  </a:lnTo>
                  <a:lnTo>
                    <a:pt x="20942" y="198945"/>
                  </a:lnTo>
                  <a:close/>
                </a:path>
                <a:path w="104775" h="293370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04775" h="293370">
                  <a:moveTo>
                    <a:pt x="104711" y="282714"/>
                  </a:moveTo>
                  <a:lnTo>
                    <a:pt x="101650" y="275310"/>
                  </a:lnTo>
                  <a:lnTo>
                    <a:pt x="94246" y="272237"/>
                  </a:lnTo>
                  <a:lnTo>
                    <a:pt x="86842" y="275310"/>
                  </a:lnTo>
                  <a:lnTo>
                    <a:pt x="83769" y="282714"/>
                  </a:lnTo>
                  <a:lnTo>
                    <a:pt x="86842" y="290118"/>
                  </a:lnTo>
                  <a:lnTo>
                    <a:pt x="94246" y="293179"/>
                  </a:lnTo>
                  <a:lnTo>
                    <a:pt x="101650" y="290118"/>
                  </a:lnTo>
                  <a:lnTo>
                    <a:pt x="104711" y="28271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2088403" y="7162825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2036040" y="721443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2130281" y="6976227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2119807" y="713067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2068202" y="6871727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0530802" y="6858437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610359" h="104775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29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  <a:path w="1610359" h="104775">
                  <a:moveTo>
                    <a:pt x="1609940" y="94234"/>
                  </a:moveTo>
                  <a:lnTo>
                    <a:pt x="1606880" y="86829"/>
                  </a:lnTo>
                  <a:lnTo>
                    <a:pt x="1599476" y="83769"/>
                  </a:lnTo>
                  <a:lnTo>
                    <a:pt x="1592072" y="86829"/>
                  </a:lnTo>
                  <a:lnTo>
                    <a:pt x="1588998" y="94234"/>
                  </a:lnTo>
                  <a:lnTo>
                    <a:pt x="1592072" y="101638"/>
                  </a:lnTo>
                  <a:lnTo>
                    <a:pt x="1599476" y="104711"/>
                  </a:lnTo>
                  <a:lnTo>
                    <a:pt x="1606880" y="101638"/>
                  </a:lnTo>
                  <a:lnTo>
                    <a:pt x="1609940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2194323" y="6880107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0" y="9544"/>
                  </a:lnTo>
                  <a:lnTo>
                    <a:pt x="14575" y="21437"/>
                  </a:lnTo>
                  <a:lnTo>
                    <a:pt x="5874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 txBox="1"/>
          <p:nvPr/>
        </p:nvSpPr>
        <p:spPr>
          <a:xfrm>
            <a:off x="10570392" y="7589163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94640" algn="l"/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	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Franchise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10447035" y="7486676"/>
            <a:ext cx="1797050" cy="377190"/>
            <a:chOff x="10447035" y="7486676"/>
            <a:chExt cx="1797050" cy="377190"/>
          </a:xfrm>
        </p:grpSpPr>
        <p:sp>
          <p:nvSpPr>
            <p:cNvPr id="148" name="object 148"/>
            <p:cNvSpPr/>
            <p:nvPr/>
          </p:nvSpPr>
          <p:spPr>
            <a:xfrm>
              <a:off x="10457512" y="7628039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0468722" y="7811280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0562190" y="7497153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0447032" y="7570450"/>
              <a:ext cx="104775" cy="293370"/>
            </a:xfrm>
            <a:custGeom>
              <a:avLst/>
              <a:gdLst/>
              <a:ahLst/>
              <a:cxnLst/>
              <a:rect l="l" t="t" r="r" b="b"/>
              <a:pathLst>
                <a:path w="104775" h="293370">
                  <a:moveTo>
                    <a:pt x="20942" y="198958"/>
                  </a:moveTo>
                  <a:lnTo>
                    <a:pt x="17881" y="191554"/>
                  </a:lnTo>
                  <a:lnTo>
                    <a:pt x="10477" y="188480"/>
                  </a:lnTo>
                  <a:lnTo>
                    <a:pt x="3073" y="191554"/>
                  </a:lnTo>
                  <a:lnTo>
                    <a:pt x="0" y="198958"/>
                  </a:lnTo>
                  <a:lnTo>
                    <a:pt x="3073" y="206362"/>
                  </a:lnTo>
                  <a:lnTo>
                    <a:pt x="10477" y="209423"/>
                  </a:lnTo>
                  <a:lnTo>
                    <a:pt x="17881" y="206362"/>
                  </a:lnTo>
                  <a:lnTo>
                    <a:pt x="20942" y="198958"/>
                  </a:lnTo>
                  <a:close/>
                </a:path>
                <a:path w="104775" h="293370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04775" h="293370">
                  <a:moveTo>
                    <a:pt x="104711" y="282714"/>
                  </a:moveTo>
                  <a:lnTo>
                    <a:pt x="101650" y="275310"/>
                  </a:lnTo>
                  <a:lnTo>
                    <a:pt x="94246" y="272249"/>
                  </a:lnTo>
                  <a:lnTo>
                    <a:pt x="86842" y="275310"/>
                  </a:lnTo>
                  <a:lnTo>
                    <a:pt x="83769" y="282714"/>
                  </a:lnTo>
                  <a:lnTo>
                    <a:pt x="86842" y="290118"/>
                  </a:lnTo>
                  <a:lnTo>
                    <a:pt x="94246" y="293192"/>
                  </a:lnTo>
                  <a:lnTo>
                    <a:pt x="101650" y="290118"/>
                  </a:lnTo>
                  <a:lnTo>
                    <a:pt x="104711" y="28271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2088403" y="7791078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2036040" y="784269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12130281" y="7604480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12119807" y="775892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12068202" y="7499980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10530802" y="7486694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610359" h="104775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29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  <a:path w="1610359" h="104775">
                  <a:moveTo>
                    <a:pt x="1609940" y="94234"/>
                  </a:moveTo>
                  <a:lnTo>
                    <a:pt x="1606880" y="86829"/>
                  </a:lnTo>
                  <a:lnTo>
                    <a:pt x="1599476" y="83756"/>
                  </a:lnTo>
                  <a:lnTo>
                    <a:pt x="1592072" y="86829"/>
                  </a:lnTo>
                  <a:lnTo>
                    <a:pt x="1588998" y="94234"/>
                  </a:lnTo>
                  <a:lnTo>
                    <a:pt x="1592072" y="101638"/>
                  </a:lnTo>
                  <a:lnTo>
                    <a:pt x="1599476" y="104698"/>
                  </a:lnTo>
                  <a:lnTo>
                    <a:pt x="1606880" y="101638"/>
                  </a:lnTo>
                  <a:lnTo>
                    <a:pt x="1609940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12194323" y="7508360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0" y="9544"/>
                  </a:lnTo>
                  <a:lnTo>
                    <a:pt x="14575" y="21437"/>
                  </a:lnTo>
                  <a:lnTo>
                    <a:pt x="5874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9" name="object 159"/>
          <p:cNvSpPr txBox="1"/>
          <p:nvPr/>
        </p:nvSpPr>
        <p:spPr>
          <a:xfrm>
            <a:off x="10926923" y="8217416"/>
            <a:ext cx="7277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In-Store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10447035" y="8177755"/>
            <a:ext cx="1694180" cy="377190"/>
            <a:chOff x="10447035" y="8177755"/>
            <a:chExt cx="1694180" cy="377190"/>
          </a:xfrm>
        </p:grpSpPr>
        <p:sp>
          <p:nvSpPr>
            <p:cNvPr id="161" name="object 161"/>
            <p:cNvSpPr/>
            <p:nvPr/>
          </p:nvSpPr>
          <p:spPr>
            <a:xfrm>
              <a:off x="10460345" y="819943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10457512" y="8319118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10468722" y="850235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10562190" y="818823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10447032" y="8261534"/>
              <a:ext cx="20955" cy="209550"/>
            </a:xfrm>
            <a:custGeom>
              <a:avLst/>
              <a:gdLst/>
              <a:ahLst/>
              <a:cxnLst/>
              <a:rect l="l" t="t" r="r" b="b"/>
              <a:pathLst>
                <a:path w="20954" h="209550">
                  <a:moveTo>
                    <a:pt x="20942" y="198945"/>
                  </a:moveTo>
                  <a:lnTo>
                    <a:pt x="17881" y="191541"/>
                  </a:lnTo>
                  <a:lnTo>
                    <a:pt x="10477" y="188480"/>
                  </a:lnTo>
                  <a:lnTo>
                    <a:pt x="3073" y="191541"/>
                  </a:lnTo>
                  <a:lnTo>
                    <a:pt x="0" y="198945"/>
                  </a:lnTo>
                  <a:lnTo>
                    <a:pt x="3073" y="206349"/>
                  </a:lnTo>
                  <a:lnTo>
                    <a:pt x="10477" y="209423"/>
                  </a:lnTo>
                  <a:lnTo>
                    <a:pt x="17881" y="206349"/>
                  </a:lnTo>
                  <a:lnTo>
                    <a:pt x="20942" y="198945"/>
                  </a:lnTo>
                  <a:close/>
                </a:path>
                <a:path w="20954" h="209550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10583092" y="854424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10530808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12088403" y="8482157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12036040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12130281" y="8295559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12119807" y="845000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12068202" y="819105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10530802" y="8177765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610359" h="104775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29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  <a:path w="1610359" h="104775">
                  <a:moveTo>
                    <a:pt x="1609940" y="94246"/>
                  </a:moveTo>
                  <a:lnTo>
                    <a:pt x="1606880" y="86842"/>
                  </a:lnTo>
                  <a:lnTo>
                    <a:pt x="1599476" y="83769"/>
                  </a:lnTo>
                  <a:lnTo>
                    <a:pt x="1592072" y="86842"/>
                  </a:lnTo>
                  <a:lnTo>
                    <a:pt x="1588998" y="94246"/>
                  </a:lnTo>
                  <a:lnTo>
                    <a:pt x="1592072" y="101650"/>
                  </a:lnTo>
                  <a:lnTo>
                    <a:pt x="1599476" y="104711"/>
                  </a:lnTo>
                  <a:lnTo>
                    <a:pt x="1606880" y="101650"/>
                  </a:lnTo>
                  <a:lnTo>
                    <a:pt x="1609940" y="94246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4" name="object 174"/>
          <p:cNvSpPr txBox="1"/>
          <p:nvPr/>
        </p:nvSpPr>
        <p:spPr>
          <a:xfrm>
            <a:off x="12304369" y="6332656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44195" algn="l"/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	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B2C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12181020" y="6230176"/>
            <a:ext cx="1694180" cy="377190"/>
            <a:chOff x="12181020" y="6230176"/>
            <a:chExt cx="1694180" cy="377190"/>
          </a:xfrm>
        </p:grpSpPr>
        <p:sp>
          <p:nvSpPr>
            <p:cNvPr id="176" name="object 176"/>
            <p:cNvSpPr/>
            <p:nvPr/>
          </p:nvSpPr>
          <p:spPr>
            <a:xfrm>
              <a:off x="12191491" y="6371533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12202700" y="655477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12296159" y="624064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2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12181015" y="6313950"/>
              <a:ext cx="104775" cy="293370"/>
            </a:xfrm>
            <a:custGeom>
              <a:avLst/>
              <a:gdLst/>
              <a:ahLst/>
              <a:cxnLst/>
              <a:rect l="l" t="t" r="r" b="b"/>
              <a:pathLst>
                <a:path w="104775" h="293370">
                  <a:moveTo>
                    <a:pt x="20942" y="198945"/>
                  </a:moveTo>
                  <a:lnTo>
                    <a:pt x="17868" y="191541"/>
                  </a:lnTo>
                  <a:lnTo>
                    <a:pt x="10464" y="188480"/>
                  </a:lnTo>
                  <a:lnTo>
                    <a:pt x="3060" y="191541"/>
                  </a:lnTo>
                  <a:lnTo>
                    <a:pt x="0" y="198945"/>
                  </a:lnTo>
                  <a:lnTo>
                    <a:pt x="3060" y="206349"/>
                  </a:lnTo>
                  <a:lnTo>
                    <a:pt x="10464" y="209423"/>
                  </a:lnTo>
                  <a:lnTo>
                    <a:pt x="17868" y="206349"/>
                  </a:lnTo>
                  <a:lnTo>
                    <a:pt x="20942" y="198945"/>
                  </a:lnTo>
                  <a:close/>
                </a:path>
                <a:path w="104775" h="293370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04775" h="293370">
                  <a:moveTo>
                    <a:pt x="104711" y="282714"/>
                  </a:moveTo>
                  <a:lnTo>
                    <a:pt x="101638" y="275310"/>
                  </a:lnTo>
                  <a:lnTo>
                    <a:pt x="94234" y="272237"/>
                  </a:lnTo>
                  <a:lnTo>
                    <a:pt x="86829" y="275310"/>
                  </a:lnTo>
                  <a:lnTo>
                    <a:pt x="83769" y="282714"/>
                  </a:lnTo>
                  <a:lnTo>
                    <a:pt x="86829" y="290118"/>
                  </a:lnTo>
                  <a:lnTo>
                    <a:pt x="94234" y="293179"/>
                  </a:lnTo>
                  <a:lnTo>
                    <a:pt x="101638" y="290118"/>
                  </a:lnTo>
                  <a:lnTo>
                    <a:pt x="104711" y="28271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13822381" y="653457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0" y="41333"/>
                  </a:lnTo>
                  <a:lnTo>
                    <a:pt x="24466" y="29440"/>
                  </a:lnTo>
                  <a:lnTo>
                    <a:pt x="33170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13770019" y="65861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13864259" y="6347974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10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13853786" y="650241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13802183" y="624347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12264784" y="6230181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1610359" h="104775">
                  <a:moveTo>
                    <a:pt x="1526171" y="10477"/>
                  </a:moveTo>
                  <a:lnTo>
                    <a:pt x="1523098" y="3073"/>
                  </a:lnTo>
                  <a:lnTo>
                    <a:pt x="1515694" y="0"/>
                  </a:lnTo>
                  <a:lnTo>
                    <a:pt x="1508290" y="3073"/>
                  </a:lnTo>
                  <a:lnTo>
                    <a:pt x="1505229" y="10477"/>
                  </a:lnTo>
                  <a:lnTo>
                    <a:pt x="1508290" y="17881"/>
                  </a:lnTo>
                  <a:lnTo>
                    <a:pt x="1515694" y="20942"/>
                  </a:lnTo>
                  <a:lnTo>
                    <a:pt x="1523098" y="17881"/>
                  </a:lnTo>
                  <a:lnTo>
                    <a:pt x="1526171" y="10477"/>
                  </a:lnTo>
                  <a:close/>
                </a:path>
                <a:path w="1610359" h="104775">
                  <a:moveTo>
                    <a:pt x="1609940" y="94234"/>
                  </a:moveTo>
                  <a:lnTo>
                    <a:pt x="1606867" y="86829"/>
                  </a:lnTo>
                  <a:lnTo>
                    <a:pt x="1599463" y="83769"/>
                  </a:lnTo>
                  <a:lnTo>
                    <a:pt x="1592059" y="86829"/>
                  </a:lnTo>
                  <a:lnTo>
                    <a:pt x="1588998" y="94234"/>
                  </a:lnTo>
                  <a:lnTo>
                    <a:pt x="1592059" y="101638"/>
                  </a:lnTo>
                  <a:lnTo>
                    <a:pt x="1599463" y="104711"/>
                  </a:lnTo>
                  <a:lnTo>
                    <a:pt x="1606867" y="101638"/>
                  </a:lnTo>
                  <a:lnTo>
                    <a:pt x="1609940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6" name="object 186"/>
          <p:cNvSpPr txBox="1"/>
          <p:nvPr/>
        </p:nvSpPr>
        <p:spPr>
          <a:xfrm>
            <a:off x="12304369" y="6960909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34950" algn="l"/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	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Multi-store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12181013" y="6858423"/>
            <a:ext cx="1797050" cy="377190"/>
            <a:chOff x="12181013" y="6858423"/>
            <a:chExt cx="1797050" cy="377190"/>
          </a:xfrm>
        </p:grpSpPr>
        <p:sp>
          <p:nvSpPr>
            <p:cNvPr id="188" name="object 188"/>
            <p:cNvSpPr/>
            <p:nvPr/>
          </p:nvSpPr>
          <p:spPr>
            <a:xfrm>
              <a:off x="12191491" y="6999786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12202700" y="7183027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12296159" y="6868900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2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12181014" y="6942207"/>
              <a:ext cx="104775" cy="293370"/>
            </a:xfrm>
            <a:custGeom>
              <a:avLst/>
              <a:gdLst/>
              <a:ahLst/>
              <a:cxnLst/>
              <a:rect l="l" t="t" r="r" b="b"/>
              <a:pathLst>
                <a:path w="104775" h="293370">
                  <a:moveTo>
                    <a:pt x="20942" y="198945"/>
                  </a:moveTo>
                  <a:lnTo>
                    <a:pt x="17868" y="191541"/>
                  </a:lnTo>
                  <a:lnTo>
                    <a:pt x="10464" y="188468"/>
                  </a:lnTo>
                  <a:lnTo>
                    <a:pt x="3060" y="191541"/>
                  </a:lnTo>
                  <a:lnTo>
                    <a:pt x="0" y="198945"/>
                  </a:lnTo>
                  <a:lnTo>
                    <a:pt x="3060" y="206349"/>
                  </a:lnTo>
                  <a:lnTo>
                    <a:pt x="10464" y="209410"/>
                  </a:lnTo>
                  <a:lnTo>
                    <a:pt x="17868" y="206349"/>
                  </a:lnTo>
                  <a:lnTo>
                    <a:pt x="20942" y="198945"/>
                  </a:lnTo>
                  <a:close/>
                </a:path>
                <a:path w="104775" h="293370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04775" h="293370">
                  <a:moveTo>
                    <a:pt x="104711" y="282714"/>
                  </a:moveTo>
                  <a:lnTo>
                    <a:pt x="101638" y="275310"/>
                  </a:lnTo>
                  <a:lnTo>
                    <a:pt x="94234" y="272237"/>
                  </a:lnTo>
                  <a:lnTo>
                    <a:pt x="86829" y="275310"/>
                  </a:lnTo>
                  <a:lnTo>
                    <a:pt x="83769" y="282714"/>
                  </a:lnTo>
                  <a:lnTo>
                    <a:pt x="86829" y="290118"/>
                  </a:lnTo>
                  <a:lnTo>
                    <a:pt x="94234" y="293179"/>
                  </a:lnTo>
                  <a:lnTo>
                    <a:pt x="101638" y="290118"/>
                  </a:lnTo>
                  <a:lnTo>
                    <a:pt x="104711" y="28271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13822380" y="7162825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0" y="41333"/>
                  </a:lnTo>
                  <a:lnTo>
                    <a:pt x="24466" y="29440"/>
                  </a:lnTo>
                  <a:lnTo>
                    <a:pt x="33170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13770019" y="721443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13864259" y="6976227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13853786" y="713067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13802182" y="6871727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12264783" y="6858437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610359" h="104775">
                  <a:moveTo>
                    <a:pt x="1526171" y="10464"/>
                  </a:moveTo>
                  <a:lnTo>
                    <a:pt x="1523098" y="3060"/>
                  </a:lnTo>
                  <a:lnTo>
                    <a:pt x="1515694" y="0"/>
                  </a:lnTo>
                  <a:lnTo>
                    <a:pt x="1508290" y="3060"/>
                  </a:lnTo>
                  <a:lnTo>
                    <a:pt x="1505229" y="10464"/>
                  </a:lnTo>
                  <a:lnTo>
                    <a:pt x="1508290" y="17868"/>
                  </a:lnTo>
                  <a:lnTo>
                    <a:pt x="1515694" y="20942"/>
                  </a:lnTo>
                  <a:lnTo>
                    <a:pt x="1523098" y="17868"/>
                  </a:lnTo>
                  <a:lnTo>
                    <a:pt x="1526171" y="10464"/>
                  </a:lnTo>
                  <a:close/>
                </a:path>
                <a:path w="1610359" h="104775">
                  <a:moveTo>
                    <a:pt x="1609940" y="94234"/>
                  </a:moveTo>
                  <a:lnTo>
                    <a:pt x="1606867" y="86829"/>
                  </a:lnTo>
                  <a:lnTo>
                    <a:pt x="1599463" y="83769"/>
                  </a:lnTo>
                  <a:lnTo>
                    <a:pt x="1592059" y="86829"/>
                  </a:lnTo>
                  <a:lnTo>
                    <a:pt x="1588998" y="94234"/>
                  </a:lnTo>
                  <a:lnTo>
                    <a:pt x="1592059" y="101638"/>
                  </a:lnTo>
                  <a:lnTo>
                    <a:pt x="1599463" y="104711"/>
                  </a:lnTo>
                  <a:lnTo>
                    <a:pt x="1606867" y="101638"/>
                  </a:lnTo>
                  <a:lnTo>
                    <a:pt x="1609940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13928302" y="6880107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9" name="object 199"/>
          <p:cNvSpPr txBox="1"/>
          <p:nvPr/>
        </p:nvSpPr>
        <p:spPr>
          <a:xfrm>
            <a:off x="12304369" y="7589163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41325" algn="l"/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	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Terms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00" name="object 200"/>
          <p:cNvGrpSpPr/>
          <p:nvPr/>
        </p:nvGrpSpPr>
        <p:grpSpPr>
          <a:xfrm>
            <a:off x="12181013" y="7486676"/>
            <a:ext cx="1797050" cy="377190"/>
            <a:chOff x="12181013" y="7486676"/>
            <a:chExt cx="1797050" cy="377190"/>
          </a:xfrm>
        </p:grpSpPr>
        <p:sp>
          <p:nvSpPr>
            <p:cNvPr id="201" name="object 201"/>
            <p:cNvSpPr/>
            <p:nvPr/>
          </p:nvSpPr>
          <p:spPr>
            <a:xfrm>
              <a:off x="12191491" y="7628039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12202700" y="7811280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12296159" y="7497153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2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12181014" y="7570450"/>
              <a:ext cx="104775" cy="293370"/>
            </a:xfrm>
            <a:custGeom>
              <a:avLst/>
              <a:gdLst/>
              <a:ahLst/>
              <a:cxnLst/>
              <a:rect l="l" t="t" r="r" b="b"/>
              <a:pathLst>
                <a:path w="104775" h="293370">
                  <a:moveTo>
                    <a:pt x="20942" y="198958"/>
                  </a:moveTo>
                  <a:lnTo>
                    <a:pt x="17868" y="191554"/>
                  </a:lnTo>
                  <a:lnTo>
                    <a:pt x="10464" y="188480"/>
                  </a:lnTo>
                  <a:lnTo>
                    <a:pt x="3060" y="191554"/>
                  </a:lnTo>
                  <a:lnTo>
                    <a:pt x="0" y="198958"/>
                  </a:lnTo>
                  <a:lnTo>
                    <a:pt x="3060" y="206362"/>
                  </a:lnTo>
                  <a:lnTo>
                    <a:pt x="10464" y="209423"/>
                  </a:lnTo>
                  <a:lnTo>
                    <a:pt x="17868" y="206362"/>
                  </a:lnTo>
                  <a:lnTo>
                    <a:pt x="20942" y="198958"/>
                  </a:lnTo>
                  <a:close/>
                </a:path>
                <a:path w="104775" h="293370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104775" h="293370">
                  <a:moveTo>
                    <a:pt x="104711" y="282714"/>
                  </a:moveTo>
                  <a:lnTo>
                    <a:pt x="101638" y="275310"/>
                  </a:lnTo>
                  <a:lnTo>
                    <a:pt x="94234" y="272249"/>
                  </a:lnTo>
                  <a:lnTo>
                    <a:pt x="86829" y="275310"/>
                  </a:lnTo>
                  <a:lnTo>
                    <a:pt x="83769" y="282714"/>
                  </a:lnTo>
                  <a:lnTo>
                    <a:pt x="86829" y="290118"/>
                  </a:lnTo>
                  <a:lnTo>
                    <a:pt x="94234" y="293192"/>
                  </a:lnTo>
                  <a:lnTo>
                    <a:pt x="101638" y="290118"/>
                  </a:lnTo>
                  <a:lnTo>
                    <a:pt x="104711" y="28271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13822380" y="7791078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0" y="41333"/>
                  </a:lnTo>
                  <a:lnTo>
                    <a:pt x="24466" y="29440"/>
                  </a:lnTo>
                  <a:lnTo>
                    <a:pt x="33170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13770019" y="784269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13864259" y="7604480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13853786" y="775892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13802182" y="7499980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12264783" y="7486694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610359" h="104775">
                  <a:moveTo>
                    <a:pt x="1526171" y="10464"/>
                  </a:moveTo>
                  <a:lnTo>
                    <a:pt x="1523098" y="3060"/>
                  </a:lnTo>
                  <a:lnTo>
                    <a:pt x="1515694" y="0"/>
                  </a:lnTo>
                  <a:lnTo>
                    <a:pt x="1508290" y="3060"/>
                  </a:lnTo>
                  <a:lnTo>
                    <a:pt x="1505229" y="10464"/>
                  </a:lnTo>
                  <a:lnTo>
                    <a:pt x="1508290" y="17868"/>
                  </a:lnTo>
                  <a:lnTo>
                    <a:pt x="1515694" y="20942"/>
                  </a:lnTo>
                  <a:lnTo>
                    <a:pt x="1523098" y="17868"/>
                  </a:lnTo>
                  <a:lnTo>
                    <a:pt x="1526171" y="10464"/>
                  </a:lnTo>
                  <a:close/>
                </a:path>
                <a:path w="1610359" h="104775">
                  <a:moveTo>
                    <a:pt x="1609940" y="94234"/>
                  </a:moveTo>
                  <a:lnTo>
                    <a:pt x="1606867" y="86829"/>
                  </a:lnTo>
                  <a:lnTo>
                    <a:pt x="1599463" y="83756"/>
                  </a:lnTo>
                  <a:lnTo>
                    <a:pt x="1592059" y="86829"/>
                  </a:lnTo>
                  <a:lnTo>
                    <a:pt x="1588998" y="94234"/>
                  </a:lnTo>
                  <a:lnTo>
                    <a:pt x="1592059" y="101638"/>
                  </a:lnTo>
                  <a:lnTo>
                    <a:pt x="1599463" y="104698"/>
                  </a:lnTo>
                  <a:lnTo>
                    <a:pt x="1606867" y="101638"/>
                  </a:lnTo>
                  <a:lnTo>
                    <a:pt x="1609940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13928302" y="7508360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2" name="object 212"/>
          <p:cNvSpPr txBox="1"/>
          <p:nvPr/>
        </p:nvSpPr>
        <p:spPr>
          <a:xfrm>
            <a:off x="12464163" y="8217416"/>
            <a:ext cx="11207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Marketplace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13" name="object 213"/>
          <p:cNvGrpSpPr/>
          <p:nvPr/>
        </p:nvGrpSpPr>
        <p:grpSpPr>
          <a:xfrm>
            <a:off x="12181013" y="8177755"/>
            <a:ext cx="1694180" cy="377190"/>
            <a:chOff x="12181013" y="8177755"/>
            <a:chExt cx="1694180" cy="377190"/>
          </a:xfrm>
        </p:grpSpPr>
        <p:sp>
          <p:nvSpPr>
            <p:cNvPr id="214" name="object 214"/>
            <p:cNvSpPr/>
            <p:nvPr/>
          </p:nvSpPr>
          <p:spPr>
            <a:xfrm>
              <a:off x="12194323" y="819943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0" y="9544"/>
                  </a:lnTo>
                  <a:lnTo>
                    <a:pt x="14575" y="21437"/>
                  </a:lnTo>
                  <a:lnTo>
                    <a:pt x="5874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12191491" y="8319118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12202700" y="850235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12296159" y="818823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2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12181014" y="8261534"/>
              <a:ext cx="20955" cy="209550"/>
            </a:xfrm>
            <a:custGeom>
              <a:avLst/>
              <a:gdLst/>
              <a:ahLst/>
              <a:cxnLst/>
              <a:rect l="l" t="t" r="r" b="b"/>
              <a:pathLst>
                <a:path w="20954" h="209550">
                  <a:moveTo>
                    <a:pt x="20942" y="198945"/>
                  </a:moveTo>
                  <a:lnTo>
                    <a:pt x="17868" y="191541"/>
                  </a:lnTo>
                  <a:lnTo>
                    <a:pt x="10464" y="188480"/>
                  </a:lnTo>
                  <a:lnTo>
                    <a:pt x="3060" y="191541"/>
                  </a:lnTo>
                  <a:lnTo>
                    <a:pt x="0" y="198945"/>
                  </a:lnTo>
                  <a:lnTo>
                    <a:pt x="3060" y="206349"/>
                  </a:lnTo>
                  <a:lnTo>
                    <a:pt x="10464" y="209423"/>
                  </a:lnTo>
                  <a:lnTo>
                    <a:pt x="17868" y="206349"/>
                  </a:lnTo>
                  <a:lnTo>
                    <a:pt x="20942" y="198945"/>
                  </a:lnTo>
                  <a:close/>
                </a:path>
                <a:path w="20954" h="209550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12317069" y="854424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2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12264787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13822380" y="8482157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0" y="41333"/>
                  </a:lnTo>
                  <a:lnTo>
                    <a:pt x="24466" y="29440"/>
                  </a:lnTo>
                  <a:lnTo>
                    <a:pt x="33170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13770019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13864259" y="8295559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13853786" y="845000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13802182" y="819105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12264783" y="8177765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1610359" h="104775">
                  <a:moveTo>
                    <a:pt x="1526171" y="10477"/>
                  </a:moveTo>
                  <a:lnTo>
                    <a:pt x="1523098" y="3073"/>
                  </a:lnTo>
                  <a:lnTo>
                    <a:pt x="1515694" y="0"/>
                  </a:lnTo>
                  <a:lnTo>
                    <a:pt x="1508290" y="3073"/>
                  </a:lnTo>
                  <a:lnTo>
                    <a:pt x="1505229" y="10477"/>
                  </a:lnTo>
                  <a:lnTo>
                    <a:pt x="1508290" y="17881"/>
                  </a:lnTo>
                  <a:lnTo>
                    <a:pt x="1515694" y="20942"/>
                  </a:lnTo>
                  <a:lnTo>
                    <a:pt x="1523098" y="17881"/>
                  </a:lnTo>
                  <a:lnTo>
                    <a:pt x="1526171" y="10477"/>
                  </a:lnTo>
                  <a:close/>
                </a:path>
                <a:path w="1610359" h="104775">
                  <a:moveTo>
                    <a:pt x="1609940" y="94246"/>
                  </a:moveTo>
                  <a:lnTo>
                    <a:pt x="1606867" y="86842"/>
                  </a:lnTo>
                  <a:lnTo>
                    <a:pt x="1599463" y="83769"/>
                  </a:lnTo>
                  <a:lnTo>
                    <a:pt x="1592059" y="86842"/>
                  </a:lnTo>
                  <a:lnTo>
                    <a:pt x="1588998" y="94246"/>
                  </a:lnTo>
                  <a:lnTo>
                    <a:pt x="1592059" y="101650"/>
                  </a:lnTo>
                  <a:lnTo>
                    <a:pt x="1599463" y="104711"/>
                  </a:lnTo>
                  <a:lnTo>
                    <a:pt x="1606867" y="101650"/>
                  </a:lnTo>
                  <a:lnTo>
                    <a:pt x="1609940" y="94246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7" name="object 227"/>
          <p:cNvSpPr txBox="1"/>
          <p:nvPr/>
        </p:nvSpPr>
        <p:spPr>
          <a:xfrm>
            <a:off x="14038349" y="6960909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96850" algn="l"/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	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Multi-brand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28" name="object 228"/>
          <p:cNvGrpSpPr/>
          <p:nvPr/>
        </p:nvGrpSpPr>
        <p:grpSpPr>
          <a:xfrm>
            <a:off x="13915000" y="6858430"/>
            <a:ext cx="1694180" cy="377190"/>
            <a:chOff x="13915000" y="6858430"/>
            <a:chExt cx="1694180" cy="377190"/>
          </a:xfrm>
        </p:grpSpPr>
        <p:sp>
          <p:nvSpPr>
            <p:cNvPr id="229" name="object 229"/>
            <p:cNvSpPr/>
            <p:nvPr/>
          </p:nvSpPr>
          <p:spPr>
            <a:xfrm>
              <a:off x="13925471" y="6999787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13936680" y="7183027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14030148" y="6868901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13914996" y="6942207"/>
              <a:ext cx="104775" cy="293370"/>
            </a:xfrm>
            <a:custGeom>
              <a:avLst/>
              <a:gdLst/>
              <a:ahLst/>
              <a:cxnLst/>
              <a:rect l="l" t="t" r="r" b="b"/>
              <a:pathLst>
                <a:path w="104775" h="293370">
                  <a:moveTo>
                    <a:pt x="20942" y="198945"/>
                  </a:moveTo>
                  <a:lnTo>
                    <a:pt x="17868" y="191541"/>
                  </a:lnTo>
                  <a:lnTo>
                    <a:pt x="10464" y="188468"/>
                  </a:lnTo>
                  <a:lnTo>
                    <a:pt x="3060" y="191541"/>
                  </a:lnTo>
                  <a:lnTo>
                    <a:pt x="0" y="198945"/>
                  </a:lnTo>
                  <a:lnTo>
                    <a:pt x="3060" y="206349"/>
                  </a:lnTo>
                  <a:lnTo>
                    <a:pt x="10464" y="209410"/>
                  </a:lnTo>
                  <a:lnTo>
                    <a:pt x="17868" y="206349"/>
                  </a:lnTo>
                  <a:lnTo>
                    <a:pt x="20942" y="198945"/>
                  </a:lnTo>
                  <a:close/>
                </a:path>
                <a:path w="104775" h="293370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04775" h="293370">
                  <a:moveTo>
                    <a:pt x="104711" y="282714"/>
                  </a:moveTo>
                  <a:lnTo>
                    <a:pt x="101638" y="275310"/>
                  </a:lnTo>
                  <a:lnTo>
                    <a:pt x="94234" y="272237"/>
                  </a:lnTo>
                  <a:lnTo>
                    <a:pt x="86829" y="275310"/>
                  </a:lnTo>
                  <a:lnTo>
                    <a:pt x="83769" y="282714"/>
                  </a:lnTo>
                  <a:lnTo>
                    <a:pt x="86829" y="290118"/>
                  </a:lnTo>
                  <a:lnTo>
                    <a:pt x="94234" y="293179"/>
                  </a:lnTo>
                  <a:lnTo>
                    <a:pt x="101638" y="290118"/>
                  </a:lnTo>
                  <a:lnTo>
                    <a:pt x="104711" y="28271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15556360" y="7162826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15503999" y="7214440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15598238" y="6976227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15587766" y="713067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15536161" y="6871728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13998765" y="6858438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610359" h="104775">
                  <a:moveTo>
                    <a:pt x="1526171" y="10464"/>
                  </a:moveTo>
                  <a:lnTo>
                    <a:pt x="1523098" y="3060"/>
                  </a:lnTo>
                  <a:lnTo>
                    <a:pt x="1515694" y="0"/>
                  </a:lnTo>
                  <a:lnTo>
                    <a:pt x="1508290" y="3060"/>
                  </a:lnTo>
                  <a:lnTo>
                    <a:pt x="1505229" y="10464"/>
                  </a:lnTo>
                  <a:lnTo>
                    <a:pt x="1508290" y="17868"/>
                  </a:lnTo>
                  <a:lnTo>
                    <a:pt x="1515694" y="20942"/>
                  </a:lnTo>
                  <a:lnTo>
                    <a:pt x="1523098" y="17868"/>
                  </a:lnTo>
                  <a:lnTo>
                    <a:pt x="1526171" y="10464"/>
                  </a:lnTo>
                  <a:close/>
                </a:path>
                <a:path w="1610359" h="104775">
                  <a:moveTo>
                    <a:pt x="1609940" y="94234"/>
                  </a:moveTo>
                  <a:lnTo>
                    <a:pt x="1606867" y="86829"/>
                  </a:lnTo>
                  <a:lnTo>
                    <a:pt x="1599463" y="83769"/>
                  </a:lnTo>
                  <a:lnTo>
                    <a:pt x="1592059" y="86829"/>
                  </a:lnTo>
                  <a:lnTo>
                    <a:pt x="1588998" y="94234"/>
                  </a:lnTo>
                  <a:lnTo>
                    <a:pt x="1592059" y="101638"/>
                  </a:lnTo>
                  <a:lnTo>
                    <a:pt x="1599463" y="104711"/>
                  </a:lnTo>
                  <a:lnTo>
                    <a:pt x="1606867" y="101638"/>
                  </a:lnTo>
                  <a:lnTo>
                    <a:pt x="1609940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9" name="object 239"/>
          <p:cNvSpPr txBox="1"/>
          <p:nvPr/>
        </p:nvSpPr>
        <p:spPr>
          <a:xfrm>
            <a:off x="14038349" y="7589163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7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Subscription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40" name="object 240"/>
          <p:cNvGrpSpPr/>
          <p:nvPr/>
        </p:nvGrpSpPr>
        <p:grpSpPr>
          <a:xfrm>
            <a:off x="13914994" y="7486676"/>
            <a:ext cx="1797050" cy="377190"/>
            <a:chOff x="13914994" y="7486676"/>
            <a:chExt cx="1797050" cy="377190"/>
          </a:xfrm>
        </p:grpSpPr>
        <p:sp>
          <p:nvSpPr>
            <p:cNvPr id="241" name="object 241"/>
            <p:cNvSpPr/>
            <p:nvPr/>
          </p:nvSpPr>
          <p:spPr>
            <a:xfrm>
              <a:off x="13925471" y="7628039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13936680" y="7811280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14030149" y="7497153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13914997" y="7570450"/>
              <a:ext cx="104775" cy="293370"/>
            </a:xfrm>
            <a:custGeom>
              <a:avLst/>
              <a:gdLst/>
              <a:ahLst/>
              <a:cxnLst/>
              <a:rect l="l" t="t" r="r" b="b"/>
              <a:pathLst>
                <a:path w="104775" h="293370">
                  <a:moveTo>
                    <a:pt x="20942" y="198958"/>
                  </a:moveTo>
                  <a:lnTo>
                    <a:pt x="17868" y="191554"/>
                  </a:lnTo>
                  <a:lnTo>
                    <a:pt x="10464" y="188480"/>
                  </a:lnTo>
                  <a:lnTo>
                    <a:pt x="3060" y="191554"/>
                  </a:lnTo>
                  <a:lnTo>
                    <a:pt x="0" y="198958"/>
                  </a:lnTo>
                  <a:lnTo>
                    <a:pt x="3060" y="206362"/>
                  </a:lnTo>
                  <a:lnTo>
                    <a:pt x="10464" y="209423"/>
                  </a:lnTo>
                  <a:lnTo>
                    <a:pt x="17868" y="206362"/>
                  </a:lnTo>
                  <a:lnTo>
                    <a:pt x="20942" y="198958"/>
                  </a:lnTo>
                  <a:close/>
                </a:path>
                <a:path w="104775" h="293370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104775" h="293370">
                  <a:moveTo>
                    <a:pt x="104711" y="282714"/>
                  </a:moveTo>
                  <a:lnTo>
                    <a:pt x="101638" y="275310"/>
                  </a:lnTo>
                  <a:lnTo>
                    <a:pt x="94234" y="272249"/>
                  </a:lnTo>
                  <a:lnTo>
                    <a:pt x="86829" y="275310"/>
                  </a:lnTo>
                  <a:lnTo>
                    <a:pt x="83769" y="282714"/>
                  </a:lnTo>
                  <a:lnTo>
                    <a:pt x="86829" y="290118"/>
                  </a:lnTo>
                  <a:lnTo>
                    <a:pt x="94234" y="293192"/>
                  </a:lnTo>
                  <a:lnTo>
                    <a:pt x="101638" y="290118"/>
                  </a:lnTo>
                  <a:lnTo>
                    <a:pt x="104711" y="28271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15556361" y="7791078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15503999" y="784269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15598238" y="7604480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/>
            <p:cNvSpPr/>
            <p:nvPr/>
          </p:nvSpPr>
          <p:spPr>
            <a:xfrm>
              <a:off x="15587766" y="775892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15536161" y="7499980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13998766" y="7486694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610359" h="104775">
                  <a:moveTo>
                    <a:pt x="1526171" y="10464"/>
                  </a:moveTo>
                  <a:lnTo>
                    <a:pt x="1523098" y="3060"/>
                  </a:lnTo>
                  <a:lnTo>
                    <a:pt x="1515694" y="0"/>
                  </a:lnTo>
                  <a:lnTo>
                    <a:pt x="1508290" y="3060"/>
                  </a:lnTo>
                  <a:lnTo>
                    <a:pt x="1505229" y="10464"/>
                  </a:lnTo>
                  <a:lnTo>
                    <a:pt x="1508290" y="17868"/>
                  </a:lnTo>
                  <a:lnTo>
                    <a:pt x="1515694" y="20942"/>
                  </a:lnTo>
                  <a:lnTo>
                    <a:pt x="1523098" y="17868"/>
                  </a:lnTo>
                  <a:lnTo>
                    <a:pt x="1526171" y="10464"/>
                  </a:lnTo>
                  <a:close/>
                </a:path>
                <a:path w="1610359" h="104775">
                  <a:moveTo>
                    <a:pt x="1609940" y="94234"/>
                  </a:moveTo>
                  <a:lnTo>
                    <a:pt x="1606867" y="86829"/>
                  </a:lnTo>
                  <a:lnTo>
                    <a:pt x="1599463" y="83756"/>
                  </a:lnTo>
                  <a:lnTo>
                    <a:pt x="1592059" y="86829"/>
                  </a:lnTo>
                  <a:lnTo>
                    <a:pt x="1588998" y="94234"/>
                  </a:lnTo>
                  <a:lnTo>
                    <a:pt x="1592059" y="101638"/>
                  </a:lnTo>
                  <a:lnTo>
                    <a:pt x="1599463" y="104698"/>
                  </a:lnTo>
                  <a:lnTo>
                    <a:pt x="1606867" y="101638"/>
                  </a:lnTo>
                  <a:lnTo>
                    <a:pt x="1609940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15662280" y="7508360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2" name="object 252"/>
          <p:cNvSpPr txBox="1"/>
          <p:nvPr/>
        </p:nvSpPr>
        <p:spPr>
          <a:xfrm>
            <a:off x="14489734" y="8217416"/>
            <a:ext cx="5378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53" name="object 253"/>
          <p:cNvGrpSpPr/>
          <p:nvPr/>
        </p:nvGrpSpPr>
        <p:grpSpPr>
          <a:xfrm>
            <a:off x="13914994" y="8177755"/>
            <a:ext cx="1694180" cy="377190"/>
            <a:chOff x="13914994" y="8177755"/>
            <a:chExt cx="1694180" cy="377190"/>
          </a:xfrm>
        </p:grpSpPr>
        <p:sp>
          <p:nvSpPr>
            <p:cNvPr id="254" name="object 254"/>
            <p:cNvSpPr/>
            <p:nvPr/>
          </p:nvSpPr>
          <p:spPr>
            <a:xfrm>
              <a:off x="13928302" y="819943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13925471" y="8319118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13936680" y="850235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14030149" y="818823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13914997" y="8261534"/>
              <a:ext cx="20955" cy="209550"/>
            </a:xfrm>
            <a:custGeom>
              <a:avLst/>
              <a:gdLst/>
              <a:ahLst/>
              <a:cxnLst/>
              <a:rect l="l" t="t" r="r" b="b"/>
              <a:pathLst>
                <a:path w="20955" h="209550">
                  <a:moveTo>
                    <a:pt x="20942" y="198945"/>
                  </a:moveTo>
                  <a:lnTo>
                    <a:pt x="17868" y="191541"/>
                  </a:lnTo>
                  <a:lnTo>
                    <a:pt x="10464" y="188480"/>
                  </a:lnTo>
                  <a:lnTo>
                    <a:pt x="3060" y="191541"/>
                  </a:lnTo>
                  <a:lnTo>
                    <a:pt x="0" y="198945"/>
                  </a:lnTo>
                  <a:lnTo>
                    <a:pt x="3060" y="206349"/>
                  </a:lnTo>
                  <a:lnTo>
                    <a:pt x="10464" y="209423"/>
                  </a:lnTo>
                  <a:lnTo>
                    <a:pt x="17868" y="206349"/>
                  </a:lnTo>
                  <a:lnTo>
                    <a:pt x="20942" y="198945"/>
                  </a:lnTo>
                  <a:close/>
                </a:path>
                <a:path w="20955" h="209550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14051049" y="854424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13998767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15556361" y="8482157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15503999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15598238" y="8295559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15587766" y="845000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15536161" y="819105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13998766" y="8177765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1610359" h="104775">
                  <a:moveTo>
                    <a:pt x="1526171" y="10477"/>
                  </a:moveTo>
                  <a:lnTo>
                    <a:pt x="1523098" y="3073"/>
                  </a:lnTo>
                  <a:lnTo>
                    <a:pt x="1515694" y="0"/>
                  </a:lnTo>
                  <a:lnTo>
                    <a:pt x="1508290" y="3073"/>
                  </a:lnTo>
                  <a:lnTo>
                    <a:pt x="1505229" y="10477"/>
                  </a:lnTo>
                  <a:lnTo>
                    <a:pt x="1508290" y="17881"/>
                  </a:lnTo>
                  <a:lnTo>
                    <a:pt x="1515694" y="20942"/>
                  </a:lnTo>
                  <a:lnTo>
                    <a:pt x="1523098" y="17881"/>
                  </a:lnTo>
                  <a:lnTo>
                    <a:pt x="1526171" y="10477"/>
                  </a:lnTo>
                  <a:close/>
                </a:path>
                <a:path w="1610359" h="104775">
                  <a:moveTo>
                    <a:pt x="1609940" y="94246"/>
                  </a:moveTo>
                  <a:lnTo>
                    <a:pt x="1606867" y="86842"/>
                  </a:lnTo>
                  <a:lnTo>
                    <a:pt x="1599463" y="83769"/>
                  </a:lnTo>
                  <a:lnTo>
                    <a:pt x="1592059" y="86842"/>
                  </a:lnTo>
                  <a:lnTo>
                    <a:pt x="1588998" y="94246"/>
                  </a:lnTo>
                  <a:lnTo>
                    <a:pt x="1592059" y="101650"/>
                  </a:lnTo>
                  <a:lnTo>
                    <a:pt x="1599463" y="104711"/>
                  </a:lnTo>
                  <a:lnTo>
                    <a:pt x="1606867" y="101650"/>
                  </a:lnTo>
                  <a:lnTo>
                    <a:pt x="1609940" y="94246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7" name="object 267"/>
          <p:cNvSpPr txBox="1"/>
          <p:nvPr/>
        </p:nvSpPr>
        <p:spPr>
          <a:xfrm>
            <a:off x="15772328" y="7589163"/>
            <a:ext cx="146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00660" algn="l"/>
                <a:tab pos="1454785" algn="l"/>
              </a:tabLst>
            </a:pP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 </a:t>
            </a:r>
            <a:r>
              <a:rPr dirty="0" u="heavy" sz="1450" spc="5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	</a:t>
            </a:r>
            <a:r>
              <a:rPr dirty="0" u="heavy" sz="1450" spc="20">
                <a:solidFill>
                  <a:srgbClr val="4B4F51"/>
                </a:solidFill>
                <a:uFill>
                  <a:solidFill>
                    <a:srgbClr val="404447"/>
                  </a:solidFill>
                </a:uFill>
                <a:latin typeface="Open Sans"/>
                <a:cs typeface="Open Sans"/>
              </a:rPr>
              <a:t>Transaction	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68" name="object 268"/>
          <p:cNvGrpSpPr/>
          <p:nvPr/>
        </p:nvGrpSpPr>
        <p:grpSpPr>
          <a:xfrm>
            <a:off x="15648978" y="7486683"/>
            <a:ext cx="1694180" cy="377190"/>
            <a:chOff x="15648978" y="7486683"/>
            <a:chExt cx="1694180" cy="377190"/>
          </a:xfrm>
        </p:grpSpPr>
        <p:sp>
          <p:nvSpPr>
            <p:cNvPr id="269" name="object 269"/>
            <p:cNvSpPr/>
            <p:nvPr/>
          </p:nvSpPr>
          <p:spPr>
            <a:xfrm>
              <a:off x="15659449" y="7628040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15670659" y="7811280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15764126" y="7497154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15648966" y="7570451"/>
              <a:ext cx="104775" cy="293370"/>
            </a:xfrm>
            <a:custGeom>
              <a:avLst/>
              <a:gdLst/>
              <a:ahLst/>
              <a:cxnLst/>
              <a:rect l="l" t="t" r="r" b="b"/>
              <a:pathLst>
                <a:path w="104775" h="293370">
                  <a:moveTo>
                    <a:pt x="20942" y="198958"/>
                  </a:moveTo>
                  <a:lnTo>
                    <a:pt x="17881" y="191554"/>
                  </a:lnTo>
                  <a:lnTo>
                    <a:pt x="10477" y="188480"/>
                  </a:lnTo>
                  <a:lnTo>
                    <a:pt x="3073" y="191554"/>
                  </a:lnTo>
                  <a:lnTo>
                    <a:pt x="0" y="198958"/>
                  </a:lnTo>
                  <a:lnTo>
                    <a:pt x="3073" y="206362"/>
                  </a:lnTo>
                  <a:lnTo>
                    <a:pt x="10477" y="209423"/>
                  </a:lnTo>
                  <a:lnTo>
                    <a:pt x="17881" y="206362"/>
                  </a:lnTo>
                  <a:lnTo>
                    <a:pt x="20942" y="198958"/>
                  </a:lnTo>
                  <a:close/>
                </a:path>
                <a:path w="104775" h="293370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04775" h="293370">
                  <a:moveTo>
                    <a:pt x="104711" y="282714"/>
                  </a:moveTo>
                  <a:lnTo>
                    <a:pt x="101650" y="275310"/>
                  </a:lnTo>
                  <a:lnTo>
                    <a:pt x="94246" y="272249"/>
                  </a:lnTo>
                  <a:lnTo>
                    <a:pt x="86842" y="275310"/>
                  </a:lnTo>
                  <a:lnTo>
                    <a:pt x="83769" y="282714"/>
                  </a:lnTo>
                  <a:lnTo>
                    <a:pt x="86842" y="290118"/>
                  </a:lnTo>
                  <a:lnTo>
                    <a:pt x="94246" y="293192"/>
                  </a:lnTo>
                  <a:lnTo>
                    <a:pt x="101650" y="290118"/>
                  </a:lnTo>
                  <a:lnTo>
                    <a:pt x="104711" y="28271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17290338" y="779107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17237976" y="784269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17332216" y="7604480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17321744" y="775892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/>
            <p:cNvSpPr/>
            <p:nvPr/>
          </p:nvSpPr>
          <p:spPr>
            <a:xfrm>
              <a:off x="17270139" y="7499981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15732735" y="7486694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610359" h="104775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42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  <a:path w="1610359" h="104775">
                  <a:moveTo>
                    <a:pt x="1609940" y="94234"/>
                  </a:moveTo>
                  <a:lnTo>
                    <a:pt x="1606880" y="86829"/>
                  </a:lnTo>
                  <a:lnTo>
                    <a:pt x="1599476" y="83756"/>
                  </a:lnTo>
                  <a:lnTo>
                    <a:pt x="1592072" y="86829"/>
                  </a:lnTo>
                  <a:lnTo>
                    <a:pt x="1588998" y="94234"/>
                  </a:lnTo>
                  <a:lnTo>
                    <a:pt x="1592072" y="101638"/>
                  </a:lnTo>
                  <a:lnTo>
                    <a:pt x="1599476" y="104698"/>
                  </a:lnTo>
                  <a:lnTo>
                    <a:pt x="1606880" y="101638"/>
                  </a:lnTo>
                  <a:lnTo>
                    <a:pt x="1609940" y="9423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9" name="object 279"/>
          <p:cNvSpPr txBox="1"/>
          <p:nvPr/>
        </p:nvSpPr>
        <p:spPr>
          <a:xfrm>
            <a:off x="16177007" y="8217416"/>
            <a:ext cx="6311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80" name="object 280"/>
          <p:cNvGrpSpPr/>
          <p:nvPr/>
        </p:nvGrpSpPr>
        <p:grpSpPr>
          <a:xfrm>
            <a:off x="15648971" y="8177755"/>
            <a:ext cx="1694180" cy="377190"/>
            <a:chOff x="15648971" y="8177755"/>
            <a:chExt cx="1694180" cy="377190"/>
          </a:xfrm>
        </p:grpSpPr>
        <p:sp>
          <p:nvSpPr>
            <p:cNvPr id="281" name="object 281"/>
            <p:cNvSpPr/>
            <p:nvPr/>
          </p:nvSpPr>
          <p:spPr>
            <a:xfrm>
              <a:off x="15662280" y="819943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15659449" y="8319118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15670659" y="850235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15764126" y="818823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15648966" y="8261534"/>
              <a:ext cx="20955" cy="209550"/>
            </a:xfrm>
            <a:custGeom>
              <a:avLst/>
              <a:gdLst/>
              <a:ahLst/>
              <a:cxnLst/>
              <a:rect l="l" t="t" r="r" b="b"/>
              <a:pathLst>
                <a:path w="20955" h="209550">
                  <a:moveTo>
                    <a:pt x="20942" y="198945"/>
                  </a:moveTo>
                  <a:lnTo>
                    <a:pt x="17881" y="191541"/>
                  </a:lnTo>
                  <a:lnTo>
                    <a:pt x="10477" y="188480"/>
                  </a:lnTo>
                  <a:lnTo>
                    <a:pt x="3073" y="191541"/>
                  </a:lnTo>
                  <a:lnTo>
                    <a:pt x="0" y="198945"/>
                  </a:lnTo>
                  <a:lnTo>
                    <a:pt x="3073" y="206349"/>
                  </a:lnTo>
                  <a:lnTo>
                    <a:pt x="10477" y="209423"/>
                  </a:lnTo>
                  <a:lnTo>
                    <a:pt x="17881" y="206349"/>
                  </a:lnTo>
                  <a:lnTo>
                    <a:pt x="20942" y="198945"/>
                  </a:lnTo>
                  <a:close/>
                </a:path>
                <a:path w="20955" h="209550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15785028" y="854424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15732745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17290338" y="8482157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17237977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17332217" y="8295559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17321744" y="845000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17270139" y="819105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15732735" y="8177765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610359" h="104775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42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  <a:path w="1610359" h="104775">
                  <a:moveTo>
                    <a:pt x="1609940" y="94246"/>
                  </a:moveTo>
                  <a:lnTo>
                    <a:pt x="1606880" y="86842"/>
                  </a:lnTo>
                  <a:lnTo>
                    <a:pt x="1599476" y="83769"/>
                  </a:lnTo>
                  <a:lnTo>
                    <a:pt x="1592072" y="86842"/>
                  </a:lnTo>
                  <a:lnTo>
                    <a:pt x="1588998" y="94246"/>
                  </a:lnTo>
                  <a:lnTo>
                    <a:pt x="1592072" y="101650"/>
                  </a:lnTo>
                  <a:lnTo>
                    <a:pt x="1599476" y="104711"/>
                  </a:lnTo>
                  <a:lnTo>
                    <a:pt x="1606880" y="101650"/>
                  </a:lnTo>
                  <a:lnTo>
                    <a:pt x="1609940" y="94246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4" name="object 294"/>
          <p:cNvSpPr txBox="1"/>
          <p:nvPr/>
        </p:nvSpPr>
        <p:spPr>
          <a:xfrm>
            <a:off x="17921661" y="8217416"/>
            <a:ext cx="6096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95" name="object 295"/>
          <p:cNvGrpSpPr/>
          <p:nvPr/>
        </p:nvGrpSpPr>
        <p:grpSpPr>
          <a:xfrm>
            <a:off x="17382956" y="8177761"/>
            <a:ext cx="1694180" cy="377190"/>
            <a:chOff x="17382956" y="8177761"/>
            <a:chExt cx="1694180" cy="377190"/>
          </a:xfrm>
        </p:grpSpPr>
        <p:sp>
          <p:nvSpPr>
            <p:cNvPr id="296" name="object 296"/>
            <p:cNvSpPr/>
            <p:nvPr/>
          </p:nvSpPr>
          <p:spPr>
            <a:xfrm>
              <a:off x="17396258" y="819943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17393426" y="8319118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0"/>
                  </a:moveTo>
                  <a:lnTo>
                    <a:pt x="0" y="11779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/>
            <p:cNvSpPr/>
            <p:nvPr/>
          </p:nvSpPr>
          <p:spPr>
            <a:xfrm>
              <a:off x="17404637" y="8502358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/>
            <p:cNvSpPr/>
            <p:nvPr/>
          </p:nvSpPr>
          <p:spPr>
            <a:xfrm>
              <a:off x="17498104" y="818823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17382947" y="8261533"/>
              <a:ext cx="20955" cy="209550"/>
            </a:xfrm>
            <a:custGeom>
              <a:avLst/>
              <a:gdLst/>
              <a:ahLst/>
              <a:cxnLst/>
              <a:rect l="l" t="t" r="r" b="b"/>
              <a:pathLst>
                <a:path w="20955" h="209550">
                  <a:moveTo>
                    <a:pt x="20942" y="198945"/>
                  </a:moveTo>
                  <a:lnTo>
                    <a:pt x="17881" y="191541"/>
                  </a:lnTo>
                  <a:lnTo>
                    <a:pt x="10477" y="188480"/>
                  </a:lnTo>
                  <a:lnTo>
                    <a:pt x="3073" y="191541"/>
                  </a:lnTo>
                  <a:lnTo>
                    <a:pt x="0" y="198945"/>
                  </a:lnTo>
                  <a:lnTo>
                    <a:pt x="3073" y="206349"/>
                  </a:lnTo>
                  <a:lnTo>
                    <a:pt x="10477" y="209423"/>
                  </a:lnTo>
                  <a:lnTo>
                    <a:pt x="17881" y="206349"/>
                  </a:lnTo>
                  <a:lnTo>
                    <a:pt x="20942" y="198945"/>
                  </a:lnTo>
                  <a:close/>
                </a:path>
                <a:path w="20955" h="209550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17519006" y="8544242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17466723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19024317" y="8482157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18971954" y="85337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19066194" y="8295558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w="0" h="118109">
                  <a:moveTo>
                    <a:pt x="0" y="1177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19055721" y="845000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19004117" y="819105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17466716" y="8177764"/>
              <a:ext cx="1610360" cy="104775"/>
            </a:xfrm>
            <a:custGeom>
              <a:avLst/>
              <a:gdLst/>
              <a:ahLst/>
              <a:cxnLst/>
              <a:rect l="l" t="t" r="r" b="b"/>
              <a:pathLst>
                <a:path w="1610359" h="104775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610359" h="104775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29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  <a:path w="1610359" h="104775">
                  <a:moveTo>
                    <a:pt x="1609940" y="94246"/>
                  </a:moveTo>
                  <a:lnTo>
                    <a:pt x="1606880" y="86842"/>
                  </a:lnTo>
                  <a:lnTo>
                    <a:pt x="1599476" y="83769"/>
                  </a:lnTo>
                  <a:lnTo>
                    <a:pt x="1592072" y="86842"/>
                  </a:lnTo>
                  <a:lnTo>
                    <a:pt x="1588998" y="94246"/>
                  </a:lnTo>
                  <a:lnTo>
                    <a:pt x="1592072" y="101650"/>
                  </a:lnTo>
                  <a:lnTo>
                    <a:pt x="1599476" y="104711"/>
                  </a:lnTo>
                  <a:lnTo>
                    <a:pt x="1606880" y="101650"/>
                  </a:lnTo>
                  <a:lnTo>
                    <a:pt x="1609940" y="94246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9" name="object 309"/>
          <p:cNvGrpSpPr/>
          <p:nvPr/>
        </p:nvGrpSpPr>
        <p:grpSpPr>
          <a:xfrm>
            <a:off x="8359254" y="4947493"/>
            <a:ext cx="53975" cy="4173220"/>
            <a:chOff x="8359254" y="4947493"/>
            <a:chExt cx="53975" cy="4173220"/>
          </a:xfrm>
        </p:grpSpPr>
        <p:sp>
          <p:nvSpPr>
            <p:cNvPr id="310" name="object 310"/>
            <p:cNvSpPr/>
            <p:nvPr/>
          </p:nvSpPr>
          <p:spPr>
            <a:xfrm>
              <a:off x="8385975" y="5004673"/>
              <a:ext cx="0" cy="4116070"/>
            </a:xfrm>
            <a:custGeom>
              <a:avLst/>
              <a:gdLst/>
              <a:ahLst/>
              <a:cxnLst/>
              <a:rect l="l" t="t" r="r" b="b"/>
              <a:pathLst>
                <a:path w="0" h="4116070">
                  <a:moveTo>
                    <a:pt x="0" y="0"/>
                  </a:moveTo>
                  <a:lnTo>
                    <a:pt x="0" y="4115466"/>
                  </a:lnTo>
                </a:path>
              </a:pathLst>
            </a:custGeom>
            <a:ln w="10470">
              <a:solidFill>
                <a:srgbClr val="2E75B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8359254" y="4947493"/>
              <a:ext cx="53975" cy="73660"/>
            </a:xfrm>
            <a:custGeom>
              <a:avLst/>
              <a:gdLst/>
              <a:ahLst/>
              <a:cxnLst/>
              <a:rect l="l" t="t" r="r" b="b"/>
              <a:pathLst>
                <a:path w="53975" h="73660">
                  <a:moveTo>
                    <a:pt x="26721" y="0"/>
                  </a:moveTo>
                  <a:lnTo>
                    <a:pt x="0" y="73421"/>
                  </a:lnTo>
                  <a:lnTo>
                    <a:pt x="26721" y="57181"/>
                  </a:lnTo>
                  <a:lnTo>
                    <a:pt x="53443" y="73421"/>
                  </a:lnTo>
                  <a:lnTo>
                    <a:pt x="26721" y="0"/>
                  </a:lnTo>
                  <a:close/>
                </a:path>
              </a:pathLst>
            </a:custGeom>
            <a:solidFill>
              <a:srgbClr val="2E75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2" name="object 312"/>
          <p:cNvSpPr txBox="1"/>
          <p:nvPr/>
        </p:nvSpPr>
        <p:spPr>
          <a:xfrm>
            <a:off x="1013446" y="4096958"/>
            <a:ext cx="5813425" cy="16840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60"/>
              </a:spcBef>
            </a:pP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Delivering</a:t>
            </a:r>
            <a:r>
              <a:rPr dirty="0" sz="260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the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world’s</a:t>
            </a:r>
            <a:r>
              <a:rPr dirty="0" sz="2600" spc="-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best</a:t>
            </a:r>
            <a:r>
              <a:rPr dirty="0" sz="260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commerce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experiences</a:t>
            </a:r>
            <a:r>
              <a:rPr dirty="0" sz="2600" spc="-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requires</a:t>
            </a:r>
            <a:r>
              <a:rPr dirty="0" sz="2600" spc="-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supporting</a:t>
            </a:r>
            <a:r>
              <a:rPr dirty="0" sz="260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every </a:t>
            </a:r>
            <a:r>
              <a:rPr dirty="0" sz="2600" spc="-66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touch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point,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business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model,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and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deployment</a:t>
            </a:r>
            <a:r>
              <a:rPr dirty="0" sz="260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scenario</a:t>
            </a:r>
            <a:endParaRPr sz="2600">
              <a:latin typeface="Open Sans"/>
              <a:cs typeface="Open Sans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8688606" y="4050003"/>
            <a:ext cx="44811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open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platform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to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support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your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evolution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14" name="object 314"/>
          <p:cNvSpPr/>
          <p:nvPr/>
        </p:nvSpPr>
        <p:spPr>
          <a:xfrm>
            <a:off x="8723534" y="8816485"/>
            <a:ext cx="10375900" cy="356235"/>
          </a:xfrm>
          <a:custGeom>
            <a:avLst/>
            <a:gdLst/>
            <a:ahLst/>
            <a:cxnLst/>
            <a:rect l="l" t="t" r="r" b="b"/>
            <a:pathLst>
              <a:path w="10375900" h="356234">
                <a:moveTo>
                  <a:pt x="10291592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272243"/>
                </a:lnTo>
                <a:lnTo>
                  <a:pt x="6583" y="304847"/>
                </a:lnTo>
                <a:lnTo>
                  <a:pt x="24535" y="331474"/>
                </a:lnTo>
                <a:lnTo>
                  <a:pt x="51162" y="349426"/>
                </a:lnTo>
                <a:lnTo>
                  <a:pt x="83767" y="356010"/>
                </a:lnTo>
                <a:lnTo>
                  <a:pt x="10291592" y="356010"/>
                </a:lnTo>
                <a:lnTo>
                  <a:pt x="10324197" y="349426"/>
                </a:lnTo>
                <a:lnTo>
                  <a:pt x="10350823" y="331474"/>
                </a:lnTo>
                <a:lnTo>
                  <a:pt x="10368776" y="304847"/>
                </a:lnTo>
                <a:lnTo>
                  <a:pt x="10375359" y="272243"/>
                </a:lnTo>
                <a:lnTo>
                  <a:pt x="10375359" y="83767"/>
                </a:lnTo>
                <a:lnTo>
                  <a:pt x="10368776" y="51162"/>
                </a:lnTo>
                <a:lnTo>
                  <a:pt x="10350823" y="24535"/>
                </a:lnTo>
                <a:lnTo>
                  <a:pt x="10324197" y="6583"/>
                </a:lnTo>
                <a:lnTo>
                  <a:pt x="10291592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 txBox="1"/>
          <p:nvPr/>
        </p:nvSpPr>
        <p:spPr>
          <a:xfrm>
            <a:off x="13073067" y="8865419"/>
            <a:ext cx="16681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Multiple</a:t>
            </a:r>
            <a:r>
              <a:rPr dirty="0" sz="1450" spc="-6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Industries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6" name="object 3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130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672918"/>
            <a:ext cx="5721350" cy="8172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STEP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5: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Migration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Planning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-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Checkout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Process: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401" y="4261650"/>
            <a:ext cx="8855075" cy="10795"/>
            <a:chOff x="1024401" y="4261650"/>
            <a:chExt cx="8855075" cy="10795"/>
          </a:xfrm>
        </p:grpSpPr>
        <p:sp>
          <p:nvSpPr>
            <p:cNvPr id="7" name="object 7"/>
            <p:cNvSpPr/>
            <p:nvPr/>
          </p:nvSpPr>
          <p:spPr>
            <a:xfrm>
              <a:off x="1024404" y="4266887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8854871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4401" y="4266885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0" y="0"/>
                  </a:moveTo>
                  <a:lnTo>
                    <a:pt x="885488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06465" y="3924353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49315" y="3924353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573547"/>
            <a:ext cx="4197350" cy="22625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Guest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options</a:t>
            </a:r>
            <a:endParaRPr sz="1450">
              <a:latin typeface="Open Sans"/>
              <a:cs typeface="Open Sans"/>
            </a:endParaRPr>
          </a:p>
          <a:p>
            <a:pPr marL="12700" marR="249174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 options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options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rules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transactional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emails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131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672918"/>
            <a:ext cx="5338445" cy="8172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STEP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6: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Migration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Planning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-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Data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orders data migration,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validation and data QA: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401" y="4261650"/>
            <a:ext cx="8855075" cy="10795"/>
            <a:chOff x="1024401" y="4261650"/>
            <a:chExt cx="8855075" cy="10795"/>
          </a:xfrm>
        </p:grpSpPr>
        <p:sp>
          <p:nvSpPr>
            <p:cNvPr id="7" name="object 7"/>
            <p:cNvSpPr/>
            <p:nvPr/>
          </p:nvSpPr>
          <p:spPr>
            <a:xfrm>
              <a:off x="1024404" y="4266887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8854871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4401" y="4266885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0" y="0"/>
                  </a:moveTo>
                  <a:lnTo>
                    <a:pt x="885488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06465" y="3924353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49315" y="3924353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573547"/>
            <a:ext cx="1645920" cy="12573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Credit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memos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05" y="6442437"/>
            <a:ext cx="6137275" cy="8172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STEP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7: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Migration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Planning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-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Policy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Pages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Policy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pages: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24401" y="8031169"/>
            <a:ext cx="8855075" cy="10795"/>
            <a:chOff x="1024401" y="8031169"/>
            <a:chExt cx="8855075" cy="10795"/>
          </a:xfrm>
        </p:grpSpPr>
        <p:sp>
          <p:nvSpPr>
            <p:cNvPr id="14" name="object 14"/>
            <p:cNvSpPr/>
            <p:nvPr/>
          </p:nvSpPr>
          <p:spPr>
            <a:xfrm>
              <a:off x="1024404" y="8036407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8854871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24401" y="8036404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0" y="0"/>
                  </a:moveTo>
                  <a:lnTo>
                    <a:pt x="885488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006465" y="7693871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149315" y="7693871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2505" y="8343066"/>
            <a:ext cx="2225675" cy="17595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Privacy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policy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policy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refund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policy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links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132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672918"/>
            <a:ext cx="5947410" cy="8172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STEP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8: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Migration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Planning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-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Integration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Third-party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Integration: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401" y="4261650"/>
            <a:ext cx="10391140" cy="10795"/>
            <a:chOff x="1024401" y="4261650"/>
            <a:chExt cx="10391140" cy="10795"/>
          </a:xfrm>
        </p:grpSpPr>
        <p:sp>
          <p:nvSpPr>
            <p:cNvPr id="7" name="object 7"/>
            <p:cNvSpPr/>
            <p:nvPr/>
          </p:nvSpPr>
          <p:spPr>
            <a:xfrm>
              <a:off x="1024404" y="4266887"/>
              <a:ext cx="10391140" cy="0"/>
            </a:xfrm>
            <a:custGeom>
              <a:avLst/>
              <a:gdLst/>
              <a:ahLst/>
              <a:cxnLst/>
              <a:rect l="l" t="t" r="r" b="b"/>
              <a:pathLst>
                <a:path w="10391140" h="0">
                  <a:moveTo>
                    <a:pt x="10390605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4401" y="4266885"/>
              <a:ext cx="10391140" cy="0"/>
            </a:xfrm>
            <a:custGeom>
              <a:avLst/>
              <a:gdLst/>
              <a:ahLst/>
              <a:cxnLst/>
              <a:rect l="l" t="t" r="r" b="b"/>
              <a:pathLst>
                <a:path w="10391140" h="0">
                  <a:moveTo>
                    <a:pt x="0" y="0"/>
                  </a:moveTo>
                  <a:lnTo>
                    <a:pt x="10390605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06465" y="3924353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57122" y="3924353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573547"/>
            <a:ext cx="6511290" cy="55295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providers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E-mail marketing providers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(Mailchimp, Constant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Contact, Bronto,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Listrak,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Silverpop,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etc.)</a:t>
            </a:r>
            <a:endParaRPr sz="1450">
              <a:latin typeface="Open Sans"/>
              <a:cs typeface="Open Sans"/>
            </a:endParaRPr>
          </a:p>
          <a:p>
            <a:pPr marL="12700" marR="443865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Amazon, Ebay, Rakuten, Play.com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other market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places integration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Merchant Center data feeds</a:t>
            </a:r>
            <a:endParaRPr sz="1450">
              <a:latin typeface="Open Sans"/>
              <a:cs typeface="Open Sans"/>
            </a:endParaRPr>
          </a:p>
          <a:p>
            <a:pPr marL="12700" marR="241427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 Shopping Campaigns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Google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WordPress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blog integration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Permanent URL mapping and 301 redirects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engine crawler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settings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Robots.txt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file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Keywords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research and optimization</a:t>
            </a:r>
            <a:endParaRPr sz="1450">
              <a:latin typeface="Open Sans"/>
              <a:cs typeface="Open Sans"/>
            </a:endParaRPr>
          </a:p>
          <a:p>
            <a:pPr marL="12700" marR="4963795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maps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Rich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snippets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133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672918"/>
            <a:ext cx="6184900" cy="8172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STEP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9: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Migration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Planning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-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Social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Media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integration: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401" y="4261650"/>
            <a:ext cx="7640320" cy="10795"/>
            <a:chOff x="1024401" y="4261650"/>
            <a:chExt cx="7640320" cy="10795"/>
          </a:xfrm>
        </p:grpSpPr>
        <p:sp>
          <p:nvSpPr>
            <p:cNvPr id="7" name="object 7"/>
            <p:cNvSpPr/>
            <p:nvPr/>
          </p:nvSpPr>
          <p:spPr>
            <a:xfrm>
              <a:off x="1024404" y="4266887"/>
              <a:ext cx="7640320" cy="0"/>
            </a:xfrm>
            <a:custGeom>
              <a:avLst/>
              <a:gdLst/>
              <a:ahLst/>
              <a:cxnLst/>
              <a:rect l="l" t="t" r="r" b="b"/>
              <a:pathLst>
                <a:path w="7640320" h="0">
                  <a:moveTo>
                    <a:pt x="764024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4401" y="4266885"/>
              <a:ext cx="7640320" cy="0"/>
            </a:xfrm>
            <a:custGeom>
              <a:avLst/>
              <a:gdLst/>
              <a:ahLst/>
              <a:cxnLst/>
              <a:rect l="l" t="t" r="r" b="b"/>
              <a:pathLst>
                <a:path w="7640320" h="0">
                  <a:moveTo>
                    <a:pt x="0" y="0"/>
                  </a:moveTo>
                  <a:lnTo>
                    <a:pt x="764025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06465" y="3924353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9624" y="3924353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573547"/>
            <a:ext cx="87121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Facebook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05" y="5076213"/>
            <a:ext cx="6451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Twitter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2505" y="5578878"/>
            <a:ext cx="7143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Pintrest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505" y="6081543"/>
            <a:ext cx="9226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Instagram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2505" y="6584208"/>
            <a:ext cx="7810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LinkedIn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2505" y="7086874"/>
            <a:ext cx="1953895" cy="22625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+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Sales reports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reports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Reports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889746" y="4261650"/>
            <a:ext cx="7570470" cy="10795"/>
            <a:chOff x="9889746" y="4261650"/>
            <a:chExt cx="7570470" cy="10795"/>
          </a:xfrm>
        </p:grpSpPr>
        <p:sp>
          <p:nvSpPr>
            <p:cNvPr id="18" name="object 18"/>
            <p:cNvSpPr/>
            <p:nvPr/>
          </p:nvSpPr>
          <p:spPr>
            <a:xfrm>
              <a:off x="9889746" y="4266887"/>
              <a:ext cx="7570470" cy="0"/>
            </a:xfrm>
            <a:custGeom>
              <a:avLst/>
              <a:gdLst/>
              <a:ahLst/>
              <a:cxnLst/>
              <a:rect l="l" t="t" r="r" b="b"/>
              <a:pathLst>
                <a:path w="7570469" h="0">
                  <a:moveTo>
                    <a:pt x="7570460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889750" y="4266885"/>
              <a:ext cx="7570470" cy="0"/>
            </a:xfrm>
            <a:custGeom>
              <a:avLst/>
              <a:gdLst/>
              <a:ahLst/>
              <a:cxnLst/>
              <a:rect l="l" t="t" r="r" b="b"/>
              <a:pathLst>
                <a:path w="7570469" h="0">
                  <a:moveTo>
                    <a:pt x="0" y="0"/>
                  </a:moveTo>
                  <a:lnTo>
                    <a:pt x="7570450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9871816" y="3924353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4464974" y="3924353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57854" y="4573547"/>
            <a:ext cx="13468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57854" y="5076213"/>
            <a:ext cx="24790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On-site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57854" y="5578878"/>
            <a:ext cx="19418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analytics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57854" y="6081543"/>
            <a:ext cx="16186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57854" y="6584208"/>
            <a:ext cx="13462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Special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reports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134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2204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  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Checklist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8.3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672918"/>
            <a:ext cx="8448040" cy="8172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STEP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10:</a:t>
            </a:r>
            <a:r>
              <a:rPr dirty="0" sz="2600" spc="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Migration</a:t>
            </a:r>
            <a:r>
              <a:rPr dirty="0" sz="2600" spc="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Planning</a:t>
            </a:r>
            <a:r>
              <a:rPr dirty="0" sz="2600" spc="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-</a:t>
            </a:r>
            <a:r>
              <a:rPr dirty="0" sz="2600" spc="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Customer</a:t>
            </a:r>
            <a:r>
              <a:rPr dirty="0" sz="2600" spc="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Communication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communication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proactive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care: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401" y="4261650"/>
            <a:ext cx="7640320" cy="10795"/>
            <a:chOff x="1024401" y="4261650"/>
            <a:chExt cx="7640320" cy="10795"/>
          </a:xfrm>
        </p:grpSpPr>
        <p:sp>
          <p:nvSpPr>
            <p:cNvPr id="7" name="object 7"/>
            <p:cNvSpPr/>
            <p:nvPr/>
          </p:nvSpPr>
          <p:spPr>
            <a:xfrm>
              <a:off x="1024404" y="4266887"/>
              <a:ext cx="7640320" cy="0"/>
            </a:xfrm>
            <a:custGeom>
              <a:avLst/>
              <a:gdLst/>
              <a:ahLst/>
              <a:cxnLst/>
              <a:rect l="l" t="t" r="r" b="b"/>
              <a:pathLst>
                <a:path w="7640320" h="0">
                  <a:moveTo>
                    <a:pt x="7640249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4401" y="4266885"/>
              <a:ext cx="7640320" cy="0"/>
            </a:xfrm>
            <a:custGeom>
              <a:avLst/>
              <a:gdLst/>
              <a:ahLst/>
              <a:cxnLst/>
              <a:rect l="l" t="t" r="r" b="b"/>
              <a:pathLst>
                <a:path w="7640320" h="0">
                  <a:moveTo>
                    <a:pt x="0" y="0"/>
                  </a:moveTo>
                  <a:lnTo>
                    <a:pt x="764025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06465" y="3924353"/>
            <a:ext cx="47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Step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599624" y="3924353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573547"/>
            <a:ext cx="2928620" cy="754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training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3130" y="879502"/>
            <a:ext cx="18066385" cy="635"/>
          </a:xfrm>
          <a:custGeom>
            <a:avLst/>
            <a:gdLst/>
            <a:ahLst/>
            <a:cxnLst/>
            <a:rect l="l" t="t" r="r" b="b"/>
            <a:pathLst>
              <a:path w="18066385" h="634">
                <a:moveTo>
                  <a:pt x="18065764" y="0"/>
                </a:moveTo>
                <a:lnTo>
                  <a:pt x="0" y="104"/>
                </a:lnTo>
                <a:lnTo>
                  <a:pt x="18065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135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88606" y="3189468"/>
            <a:ext cx="6354445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415" b="1">
                <a:solidFill>
                  <a:srgbClr val="FFFFFF"/>
                </a:solidFill>
                <a:latin typeface="Open Sans Extrabold"/>
                <a:cs typeface="Open Sans Extrabold"/>
              </a:rPr>
              <a:t>Templates</a:t>
            </a:r>
            <a:endParaRPr sz="990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976021" y="2254962"/>
            <a:ext cx="7250430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-25">
                <a:solidFill>
                  <a:srgbClr val="FFFFFF"/>
                </a:solidFill>
                <a:latin typeface="Open Sans"/>
                <a:cs typeface="Open Sans"/>
              </a:rPr>
              <a:t>0</a:t>
            </a:r>
            <a:r>
              <a:rPr dirty="0" sz="41200" spc="-590">
                <a:solidFill>
                  <a:srgbClr val="FFFFFF"/>
                </a:solidFill>
                <a:latin typeface="Open Sans"/>
                <a:cs typeface="Open Sans"/>
              </a:rPr>
              <a:t>9.</a:t>
            </a:r>
            <a:endParaRPr sz="4120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57193" y="594611"/>
            <a:ext cx="131762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Par</a:t>
            </a:r>
            <a:r>
              <a:rPr dirty="0" sz="11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10 -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Templates</a:t>
            </a:r>
            <a:endParaRPr sz="11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136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426822"/>
            <a:ext cx="184531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Cover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0">
                <a:solidFill>
                  <a:srgbClr val="2E75B5"/>
                </a:solidFill>
                <a:latin typeface="Open Sans"/>
                <a:cs typeface="Open Sans"/>
              </a:rPr>
              <a:t>Sheet</a:t>
            </a:r>
            <a:endParaRPr sz="2600">
              <a:latin typeface="Open Sans"/>
              <a:cs typeface="Open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0438" y="4010349"/>
            <a:ext cx="11926570" cy="10795"/>
            <a:chOff x="1010438" y="4010349"/>
            <a:chExt cx="11926570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4015583"/>
              <a:ext cx="11926570" cy="0"/>
            </a:xfrm>
            <a:custGeom>
              <a:avLst/>
              <a:gdLst/>
              <a:ahLst/>
              <a:cxnLst/>
              <a:rect l="l" t="t" r="r" b="b"/>
              <a:pathLst>
                <a:path w="11926570" h="0">
                  <a:moveTo>
                    <a:pt x="11926338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4015584"/>
              <a:ext cx="11926570" cy="0"/>
            </a:xfrm>
            <a:custGeom>
              <a:avLst/>
              <a:gdLst/>
              <a:ahLst/>
              <a:cxnLst/>
              <a:rect l="l" t="t" r="r" b="b"/>
              <a:pathLst>
                <a:path w="11926570" h="0">
                  <a:moveTo>
                    <a:pt x="0" y="0"/>
                  </a:moveTo>
                  <a:lnTo>
                    <a:pt x="11926338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4175654"/>
            <a:ext cx="6165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Client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4678256"/>
            <a:ext cx="12407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Projec</a:t>
            </a:r>
            <a:r>
              <a:rPr dirty="0" sz="1650" spc="-60" b="1">
                <a:latin typeface="Open Sans Extrabold"/>
                <a:cs typeface="Open Sans Extrabold"/>
              </a:rPr>
              <a:t>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Title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5180858"/>
            <a:ext cx="16313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Project</a:t>
            </a:r>
            <a:r>
              <a:rPr dirty="0" sz="1650" spc="-4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Sponsor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5683461"/>
            <a:ext cx="18040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Project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Managers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05" y="6688666"/>
            <a:ext cx="7937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Version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46513" y="4196595"/>
            <a:ext cx="13423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Client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46513" y="4699261"/>
            <a:ext cx="10699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Title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46513" y="5201926"/>
            <a:ext cx="27959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Client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Sponsor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46513" y="5704591"/>
            <a:ext cx="24784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6513" y="6207257"/>
            <a:ext cx="38735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Client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46513" y="6709922"/>
            <a:ext cx="59359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135"/>
              </a:spcBef>
              <a:buChar char="•"/>
              <a:tabLst>
                <a:tab pos="134620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document,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formally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version controlled.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46513" y="7187520"/>
            <a:ext cx="8314690" cy="103060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Accordingly, 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sign-off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document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whole.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Rather,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gathered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document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formulate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Charter.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Charter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version controlled,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sign-off.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46513" y="8444090"/>
            <a:ext cx="88239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describes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high-level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opposed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it;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i.e.,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technical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specification.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46513" y="9197993"/>
            <a:ext cx="881888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Client’s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platform;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specify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functionality.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08211" y="1980725"/>
            <a:ext cx="11958955" cy="7543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90">
                <a:solidFill>
                  <a:srgbClr val="000000"/>
                </a:solidFill>
              </a:rPr>
              <a:t>Requirements</a:t>
            </a:r>
            <a:r>
              <a:rPr dirty="0" sz="4750" spc="-10">
                <a:solidFill>
                  <a:srgbClr val="000000"/>
                </a:solidFill>
              </a:rPr>
              <a:t> </a:t>
            </a:r>
            <a:r>
              <a:rPr dirty="0" sz="4750" spc="-75">
                <a:solidFill>
                  <a:srgbClr val="000000"/>
                </a:solidFill>
              </a:rPr>
              <a:t>Pre-Workshop</a:t>
            </a:r>
            <a:r>
              <a:rPr dirty="0" sz="4750" spc="-5">
                <a:solidFill>
                  <a:srgbClr val="000000"/>
                </a:solidFill>
              </a:rPr>
              <a:t> </a:t>
            </a:r>
            <a:r>
              <a:rPr dirty="0" sz="4750" spc="-85">
                <a:solidFill>
                  <a:srgbClr val="000000"/>
                </a:solidFill>
              </a:rPr>
              <a:t>Questionnaire</a:t>
            </a:r>
            <a:endParaRPr sz="4750"/>
          </a:p>
        </p:txBody>
      </p:sp>
      <p:grpSp>
        <p:nvGrpSpPr>
          <p:cNvPr id="23" name="object 23"/>
          <p:cNvGrpSpPr/>
          <p:nvPr/>
        </p:nvGrpSpPr>
        <p:grpSpPr>
          <a:xfrm>
            <a:off x="1005205" y="4523422"/>
            <a:ext cx="11937365" cy="10795"/>
            <a:chOff x="1005205" y="4523422"/>
            <a:chExt cx="11937365" cy="10795"/>
          </a:xfrm>
        </p:grpSpPr>
        <p:sp>
          <p:nvSpPr>
            <p:cNvPr id="24" name="object 24"/>
            <p:cNvSpPr/>
            <p:nvPr/>
          </p:nvSpPr>
          <p:spPr>
            <a:xfrm>
              <a:off x="1031382" y="4528657"/>
              <a:ext cx="11895455" cy="0"/>
            </a:xfrm>
            <a:custGeom>
              <a:avLst/>
              <a:gdLst/>
              <a:ahLst/>
              <a:cxnLst/>
              <a:rect l="l" t="t" r="r" b="b"/>
              <a:pathLst>
                <a:path w="11895455" h="0">
                  <a:moveTo>
                    <a:pt x="0" y="0"/>
                  </a:moveTo>
                  <a:lnTo>
                    <a:pt x="11894925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5192" y="4523428"/>
              <a:ext cx="11937365" cy="10795"/>
            </a:xfrm>
            <a:custGeom>
              <a:avLst/>
              <a:gdLst/>
              <a:ahLst/>
              <a:cxnLst/>
              <a:rect l="l" t="t" r="r" b="b"/>
              <a:pathLst>
                <a:path w="1193736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1937365" h="10795">
                  <a:moveTo>
                    <a:pt x="11936819" y="5232"/>
                  </a:moveTo>
                  <a:lnTo>
                    <a:pt x="11935282" y="1536"/>
                  </a:lnTo>
                  <a:lnTo>
                    <a:pt x="11931587" y="0"/>
                  </a:lnTo>
                  <a:lnTo>
                    <a:pt x="11927878" y="1536"/>
                  </a:lnTo>
                  <a:lnTo>
                    <a:pt x="11926341" y="5232"/>
                  </a:lnTo>
                  <a:lnTo>
                    <a:pt x="11927878" y="8940"/>
                  </a:lnTo>
                  <a:lnTo>
                    <a:pt x="11931587" y="10464"/>
                  </a:lnTo>
                  <a:lnTo>
                    <a:pt x="11935282" y="8940"/>
                  </a:lnTo>
                  <a:lnTo>
                    <a:pt x="11936819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019193" y="5026025"/>
            <a:ext cx="11937365" cy="10795"/>
            <a:chOff x="1019193" y="5026025"/>
            <a:chExt cx="11937365" cy="10795"/>
          </a:xfrm>
        </p:grpSpPr>
        <p:sp>
          <p:nvSpPr>
            <p:cNvPr id="27" name="object 27"/>
            <p:cNvSpPr/>
            <p:nvPr/>
          </p:nvSpPr>
          <p:spPr>
            <a:xfrm>
              <a:off x="1045370" y="5031260"/>
              <a:ext cx="11895455" cy="0"/>
            </a:xfrm>
            <a:custGeom>
              <a:avLst/>
              <a:gdLst/>
              <a:ahLst/>
              <a:cxnLst/>
              <a:rect l="l" t="t" r="r" b="b"/>
              <a:pathLst>
                <a:path w="11895455" h="0">
                  <a:moveTo>
                    <a:pt x="0" y="0"/>
                  </a:moveTo>
                  <a:lnTo>
                    <a:pt x="11894925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19187" y="5026031"/>
              <a:ext cx="11937365" cy="10795"/>
            </a:xfrm>
            <a:custGeom>
              <a:avLst/>
              <a:gdLst/>
              <a:ahLst/>
              <a:cxnLst/>
              <a:rect l="l" t="t" r="r" b="b"/>
              <a:pathLst>
                <a:path w="11937365" h="10795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64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  <a:path w="11937365" h="10795">
                  <a:moveTo>
                    <a:pt x="11936806" y="5232"/>
                  </a:moveTo>
                  <a:lnTo>
                    <a:pt x="11935270" y="1536"/>
                  </a:lnTo>
                  <a:lnTo>
                    <a:pt x="11931574" y="0"/>
                  </a:lnTo>
                  <a:lnTo>
                    <a:pt x="11927865" y="1536"/>
                  </a:lnTo>
                  <a:lnTo>
                    <a:pt x="11926341" y="5232"/>
                  </a:lnTo>
                  <a:lnTo>
                    <a:pt x="11927865" y="8940"/>
                  </a:lnTo>
                  <a:lnTo>
                    <a:pt x="11931574" y="10464"/>
                  </a:lnTo>
                  <a:lnTo>
                    <a:pt x="11935270" y="8940"/>
                  </a:lnTo>
                  <a:lnTo>
                    <a:pt x="11936806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019193" y="5518156"/>
            <a:ext cx="11937365" cy="10795"/>
            <a:chOff x="1019193" y="5518156"/>
            <a:chExt cx="11937365" cy="10795"/>
          </a:xfrm>
        </p:grpSpPr>
        <p:sp>
          <p:nvSpPr>
            <p:cNvPr id="30" name="object 30"/>
            <p:cNvSpPr/>
            <p:nvPr/>
          </p:nvSpPr>
          <p:spPr>
            <a:xfrm>
              <a:off x="1045370" y="5523392"/>
              <a:ext cx="11895455" cy="0"/>
            </a:xfrm>
            <a:custGeom>
              <a:avLst/>
              <a:gdLst/>
              <a:ahLst/>
              <a:cxnLst/>
              <a:rect l="l" t="t" r="r" b="b"/>
              <a:pathLst>
                <a:path w="11895455" h="0">
                  <a:moveTo>
                    <a:pt x="0" y="0"/>
                  </a:moveTo>
                  <a:lnTo>
                    <a:pt x="11894925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19187" y="5518168"/>
              <a:ext cx="11937365" cy="10795"/>
            </a:xfrm>
            <a:custGeom>
              <a:avLst/>
              <a:gdLst/>
              <a:ahLst/>
              <a:cxnLst/>
              <a:rect l="l" t="t" r="r" b="b"/>
              <a:pathLst>
                <a:path w="11937365" h="10795">
                  <a:moveTo>
                    <a:pt x="10464" y="5232"/>
                  </a:moveTo>
                  <a:lnTo>
                    <a:pt x="8940" y="1524"/>
                  </a:lnTo>
                  <a:lnTo>
                    <a:pt x="5232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32" y="10464"/>
                  </a:lnTo>
                  <a:lnTo>
                    <a:pt x="8940" y="8928"/>
                  </a:lnTo>
                  <a:lnTo>
                    <a:pt x="10464" y="5232"/>
                  </a:lnTo>
                  <a:close/>
                </a:path>
                <a:path w="11937365" h="10795">
                  <a:moveTo>
                    <a:pt x="11936806" y="5232"/>
                  </a:moveTo>
                  <a:lnTo>
                    <a:pt x="11935270" y="1524"/>
                  </a:lnTo>
                  <a:lnTo>
                    <a:pt x="11931574" y="0"/>
                  </a:lnTo>
                  <a:lnTo>
                    <a:pt x="11927865" y="1524"/>
                  </a:lnTo>
                  <a:lnTo>
                    <a:pt x="11926341" y="5232"/>
                  </a:lnTo>
                  <a:lnTo>
                    <a:pt x="11927865" y="8928"/>
                  </a:lnTo>
                  <a:lnTo>
                    <a:pt x="11931574" y="10464"/>
                  </a:lnTo>
                  <a:lnTo>
                    <a:pt x="11935270" y="8928"/>
                  </a:lnTo>
                  <a:lnTo>
                    <a:pt x="11936806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019193" y="6528596"/>
            <a:ext cx="11937365" cy="10795"/>
            <a:chOff x="1019193" y="6528596"/>
            <a:chExt cx="11937365" cy="10795"/>
          </a:xfrm>
        </p:grpSpPr>
        <p:sp>
          <p:nvSpPr>
            <p:cNvPr id="33" name="object 33"/>
            <p:cNvSpPr/>
            <p:nvPr/>
          </p:nvSpPr>
          <p:spPr>
            <a:xfrm>
              <a:off x="1045370" y="6533832"/>
              <a:ext cx="11895455" cy="0"/>
            </a:xfrm>
            <a:custGeom>
              <a:avLst/>
              <a:gdLst/>
              <a:ahLst/>
              <a:cxnLst/>
              <a:rect l="l" t="t" r="r" b="b"/>
              <a:pathLst>
                <a:path w="11895455" h="0">
                  <a:moveTo>
                    <a:pt x="0" y="0"/>
                  </a:moveTo>
                  <a:lnTo>
                    <a:pt x="11894925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19187" y="6528606"/>
              <a:ext cx="11937365" cy="10795"/>
            </a:xfrm>
            <a:custGeom>
              <a:avLst/>
              <a:gdLst/>
              <a:ahLst/>
              <a:cxnLst/>
              <a:rect l="l" t="t" r="r" b="b"/>
              <a:pathLst>
                <a:path w="11937365" h="10795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32" y="10464"/>
                  </a:lnTo>
                  <a:lnTo>
                    <a:pt x="8940" y="8928"/>
                  </a:lnTo>
                  <a:lnTo>
                    <a:pt x="10464" y="5232"/>
                  </a:lnTo>
                  <a:close/>
                </a:path>
                <a:path w="11937365" h="10795">
                  <a:moveTo>
                    <a:pt x="11936806" y="5232"/>
                  </a:moveTo>
                  <a:lnTo>
                    <a:pt x="11935270" y="1536"/>
                  </a:lnTo>
                  <a:lnTo>
                    <a:pt x="11931574" y="0"/>
                  </a:lnTo>
                  <a:lnTo>
                    <a:pt x="11927865" y="1536"/>
                  </a:lnTo>
                  <a:lnTo>
                    <a:pt x="11926341" y="5232"/>
                  </a:lnTo>
                  <a:lnTo>
                    <a:pt x="11927865" y="8928"/>
                  </a:lnTo>
                  <a:lnTo>
                    <a:pt x="11931574" y="10464"/>
                  </a:lnTo>
                  <a:lnTo>
                    <a:pt x="11935270" y="8928"/>
                  </a:lnTo>
                  <a:lnTo>
                    <a:pt x="11936806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019193" y="8282470"/>
            <a:ext cx="11937365" cy="10795"/>
            <a:chOff x="1019193" y="8282470"/>
            <a:chExt cx="11937365" cy="10795"/>
          </a:xfrm>
        </p:grpSpPr>
        <p:sp>
          <p:nvSpPr>
            <p:cNvPr id="36" name="object 36"/>
            <p:cNvSpPr/>
            <p:nvPr/>
          </p:nvSpPr>
          <p:spPr>
            <a:xfrm>
              <a:off x="1045370" y="8287705"/>
              <a:ext cx="11895455" cy="0"/>
            </a:xfrm>
            <a:custGeom>
              <a:avLst/>
              <a:gdLst/>
              <a:ahLst/>
              <a:cxnLst/>
              <a:rect l="l" t="t" r="r" b="b"/>
              <a:pathLst>
                <a:path w="11895455" h="0">
                  <a:moveTo>
                    <a:pt x="0" y="0"/>
                  </a:moveTo>
                  <a:lnTo>
                    <a:pt x="11894925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19187" y="8282476"/>
              <a:ext cx="11937365" cy="10795"/>
            </a:xfrm>
            <a:custGeom>
              <a:avLst/>
              <a:gdLst/>
              <a:ahLst/>
              <a:cxnLst/>
              <a:rect l="l" t="t" r="r" b="b"/>
              <a:pathLst>
                <a:path w="11937365" h="10795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  <a:path w="11937365" h="10795">
                  <a:moveTo>
                    <a:pt x="11936806" y="5232"/>
                  </a:moveTo>
                  <a:lnTo>
                    <a:pt x="11935270" y="1536"/>
                  </a:lnTo>
                  <a:lnTo>
                    <a:pt x="11931574" y="0"/>
                  </a:lnTo>
                  <a:lnTo>
                    <a:pt x="11927865" y="1536"/>
                  </a:lnTo>
                  <a:lnTo>
                    <a:pt x="11926341" y="5232"/>
                  </a:lnTo>
                  <a:lnTo>
                    <a:pt x="11927865" y="8940"/>
                  </a:lnTo>
                  <a:lnTo>
                    <a:pt x="11931574" y="10477"/>
                  </a:lnTo>
                  <a:lnTo>
                    <a:pt x="11935270" y="8940"/>
                  </a:lnTo>
                  <a:lnTo>
                    <a:pt x="11936806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992505" y="8447775"/>
            <a:ext cx="98234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Overview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137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8544" y="1919015"/>
            <a:ext cx="1358900" cy="427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0"/>
              <a:t>Business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96479" y="3266916"/>
            <a:ext cx="18125440" cy="6659880"/>
            <a:chOff x="996479" y="3266916"/>
            <a:chExt cx="18125440" cy="6659880"/>
          </a:xfrm>
        </p:grpSpPr>
        <p:sp>
          <p:nvSpPr>
            <p:cNvPr id="6" name="object 6"/>
            <p:cNvSpPr/>
            <p:nvPr/>
          </p:nvSpPr>
          <p:spPr>
            <a:xfrm>
              <a:off x="996481" y="3272149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02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6479" y="3272151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44394" y="4026055"/>
              <a:ext cx="15539085" cy="0"/>
            </a:xfrm>
            <a:custGeom>
              <a:avLst/>
              <a:gdLst/>
              <a:ahLst/>
              <a:cxnLst/>
              <a:rect l="l" t="t" r="r" b="b"/>
              <a:pathLst>
                <a:path w="15539085" h="0">
                  <a:moveTo>
                    <a:pt x="0" y="0"/>
                  </a:moveTo>
                  <a:lnTo>
                    <a:pt x="15538793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18204" y="4020825"/>
              <a:ext cx="15580994" cy="10795"/>
            </a:xfrm>
            <a:custGeom>
              <a:avLst/>
              <a:gdLst/>
              <a:ahLst/>
              <a:cxnLst/>
              <a:rect l="l" t="t" r="r" b="b"/>
              <a:pathLst>
                <a:path w="15580994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580994" h="10795">
                  <a:moveTo>
                    <a:pt x="15580690" y="5232"/>
                  </a:moveTo>
                  <a:lnTo>
                    <a:pt x="15579154" y="1536"/>
                  </a:lnTo>
                  <a:lnTo>
                    <a:pt x="15575445" y="0"/>
                  </a:lnTo>
                  <a:lnTo>
                    <a:pt x="15571750" y="1536"/>
                  </a:lnTo>
                  <a:lnTo>
                    <a:pt x="15570213" y="5232"/>
                  </a:lnTo>
                  <a:lnTo>
                    <a:pt x="15571750" y="8940"/>
                  </a:lnTo>
                  <a:lnTo>
                    <a:pt x="15575445" y="10464"/>
                  </a:lnTo>
                  <a:lnTo>
                    <a:pt x="15579154" y="8940"/>
                  </a:lnTo>
                  <a:lnTo>
                    <a:pt x="15580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72780" y="5523391"/>
              <a:ext cx="15510510" cy="0"/>
            </a:xfrm>
            <a:custGeom>
              <a:avLst/>
              <a:gdLst/>
              <a:ahLst/>
              <a:cxnLst/>
              <a:rect l="l" t="t" r="r" b="b"/>
              <a:pathLst>
                <a:path w="15510510" h="0">
                  <a:moveTo>
                    <a:pt x="0" y="0"/>
                  </a:moveTo>
                  <a:lnTo>
                    <a:pt x="15510407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46602" y="5518168"/>
              <a:ext cx="15552419" cy="10795"/>
            </a:xfrm>
            <a:custGeom>
              <a:avLst/>
              <a:gdLst/>
              <a:ahLst/>
              <a:cxnLst/>
              <a:rect l="l" t="t" r="r" b="b"/>
              <a:pathLst>
                <a:path w="15552419" h="10795">
                  <a:moveTo>
                    <a:pt x="10464" y="5232"/>
                  </a:moveTo>
                  <a:lnTo>
                    <a:pt x="8928" y="1524"/>
                  </a:lnTo>
                  <a:lnTo>
                    <a:pt x="5232" y="0"/>
                  </a:lnTo>
                  <a:lnTo>
                    <a:pt x="1524" y="1524"/>
                  </a:lnTo>
                  <a:lnTo>
                    <a:pt x="0" y="5232"/>
                  </a:lnTo>
                  <a:lnTo>
                    <a:pt x="1524" y="8928"/>
                  </a:lnTo>
                  <a:lnTo>
                    <a:pt x="5232" y="10464"/>
                  </a:lnTo>
                  <a:lnTo>
                    <a:pt x="8928" y="8928"/>
                  </a:lnTo>
                  <a:lnTo>
                    <a:pt x="10464" y="5232"/>
                  </a:lnTo>
                  <a:close/>
                </a:path>
                <a:path w="15552419" h="10795">
                  <a:moveTo>
                    <a:pt x="15552281" y="5232"/>
                  </a:moveTo>
                  <a:lnTo>
                    <a:pt x="15550757" y="1524"/>
                  </a:lnTo>
                  <a:lnTo>
                    <a:pt x="15547048" y="0"/>
                  </a:lnTo>
                  <a:lnTo>
                    <a:pt x="15543352" y="1524"/>
                  </a:lnTo>
                  <a:lnTo>
                    <a:pt x="15541816" y="5232"/>
                  </a:lnTo>
                  <a:lnTo>
                    <a:pt x="15543352" y="8928"/>
                  </a:lnTo>
                  <a:lnTo>
                    <a:pt x="15547048" y="10464"/>
                  </a:lnTo>
                  <a:lnTo>
                    <a:pt x="15550757" y="8928"/>
                  </a:lnTo>
                  <a:lnTo>
                    <a:pt x="15552281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31382" y="477995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05192" y="4774723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62555" y="6287766"/>
              <a:ext cx="15520669" cy="0"/>
            </a:xfrm>
            <a:custGeom>
              <a:avLst/>
              <a:gdLst/>
              <a:ahLst/>
              <a:cxnLst/>
              <a:rect l="l" t="t" r="r" b="b"/>
              <a:pathLst>
                <a:path w="15520669" h="0">
                  <a:moveTo>
                    <a:pt x="0" y="0"/>
                  </a:moveTo>
                  <a:lnTo>
                    <a:pt x="15520637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36366" y="6282530"/>
              <a:ext cx="15562580" cy="10795"/>
            </a:xfrm>
            <a:custGeom>
              <a:avLst/>
              <a:gdLst/>
              <a:ahLst/>
              <a:cxnLst/>
              <a:rect l="l" t="t" r="r" b="b"/>
              <a:pathLst>
                <a:path w="15562580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5562580" h="10795">
                  <a:moveTo>
                    <a:pt x="15562529" y="5245"/>
                  </a:moveTo>
                  <a:lnTo>
                    <a:pt x="15560993" y="1536"/>
                  </a:lnTo>
                  <a:lnTo>
                    <a:pt x="15557297" y="0"/>
                  </a:lnTo>
                  <a:lnTo>
                    <a:pt x="15553589" y="1536"/>
                  </a:lnTo>
                  <a:lnTo>
                    <a:pt x="15552052" y="5245"/>
                  </a:lnTo>
                  <a:lnTo>
                    <a:pt x="15553589" y="8940"/>
                  </a:lnTo>
                  <a:lnTo>
                    <a:pt x="15557297" y="10477"/>
                  </a:lnTo>
                  <a:lnTo>
                    <a:pt x="15560993" y="8940"/>
                  </a:lnTo>
                  <a:lnTo>
                    <a:pt x="15562529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72698" y="7036434"/>
              <a:ext cx="15510510" cy="0"/>
            </a:xfrm>
            <a:custGeom>
              <a:avLst/>
              <a:gdLst/>
              <a:ahLst/>
              <a:cxnLst/>
              <a:rect l="l" t="t" r="r" b="b"/>
              <a:pathLst>
                <a:path w="15510510" h="0">
                  <a:moveTo>
                    <a:pt x="0" y="0"/>
                  </a:moveTo>
                  <a:lnTo>
                    <a:pt x="15510491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46513" y="7031208"/>
              <a:ext cx="15552419" cy="10795"/>
            </a:xfrm>
            <a:custGeom>
              <a:avLst/>
              <a:gdLst/>
              <a:ahLst/>
              <a:cxnLst/>
              <a:rect l="l" t="t" r="r" b="b"/>
              <a:pathLst>
                <a:path w="15552419" h="10795">
                  <a:moveTo>
                    <a:pt x="10477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32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5552419" h="10795">
                  <a:moveTo>
                    <a:pt x="15552382" y="5232"/>
                  </a:moveTo>
                  <a:lnTo>
                    <a:pt x="15550845" y="1536"/>
                  </a:lnTo>
                  <a:lnTo>
                    <a:pt x="15547137" y="0"/>
                  </a:lnTo>
                  <a:lnTo>
                    <a:pt x="15543441" y="1536"/>
                  </a:lnTo>
                  <a:lnTo>
                    <a:pt x="15541905" y="5232"/>
                  </a:lnTo>
                  <a:lnTo>
                    <a:pt x="15543441" y="8928"/>
                  </a:lnTo>
                  <a:lnTo>
                    <a:pt x="15547137" y="10464"/>
                  </a:lnTo>
                  <a:lnTo>
                    <a:pt x="15550845" y="8928"/>
                  </a:lnTo>
                  <a:lnTo>
                    <a:pt x="15552382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72698" y="7790338"/>
              <a:ext cx="15510510" cy="0"/>
            </a:xfrm>
            <a:custGeom>
              <a:avLst/>
              <a:gdLst/>
              <a:ahLst/>
              <a:cxnLst/>
              <a:rect l="l" t="t" r="r" b="b"/>
              <a:pathLst>
                <a:path w="15510510" h="0">
                  <a:moveTo>
                    <a:pt x="0" y="0"/>
                  </a:moveTo>
                  <a:lnTo>
                    <a:pt x="15510491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546513" y="7785106"/>
              <a:ext cx="15552419" cy="10795"/>
            </a:xfrm>
            <a:custGeom>
              <a:avLst/>
              <a:gdLst/>
              <a:ahLst/>
              <a:cxnLst/>
              <a:rect l="l" t="t" r="r" b="b"/>
              <a:pathLst>
                <a:path w="15552419" h="10795">
                  <a:moveTo>
                    <a:pt x="10477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552419" h="10795">
                  <a:moveTo>
                    <a:pt x="15552382" y="5232"/>
                  </a:moveTo>
                  <a:lnTo>
                    <a:pt x="15550845" y="1536"/>
                  </a:lnTo>
                  <a:lnTo>
                    <a:pt x="15547137" y="0"/>
                  </a:lnTo>
                  <a:lnTo>
                    <a:pt x="15543441" y="1536"/>
                  </a:lnTo>
                  <a:lnTo>
                    <a:pt x="15541905" y="5232"/>
                  </a:lnTo>
                  <a:lnTo>
                    <a:pt x="15543441" y="8940"/>
                  </a:lnTo>
                  <a:lnTo>
                    <a:pt x="15547137" y="10477"/>
                  </a:lnTo>
                  <a:lnTo>
                    <a:pt x="15550845" y="8940"/>
                  </a:lnTo>
                  <a:lnTo>
                    <a:pt x="15552382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544394" y="8539007"/>
              <a:ext cx="15539085" cy="0"/>
            </a:xfrm>
            <a:custGeom>
              <a:avLst/>
              <a:gdLst/>
              <a:ahLst/>
              <a:cxnLst/>
              <a:rect l="l" t="t" r="r" b="b"/>
              <a:pathLst>
                <a:path w="15539085" h="0">
                  <a:moveTo>
                    <a:pt x="0" y="0"/>
                  </a:moveTo>
                  <a:lnTo>
                    <a:pt x="15538793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18204" y="8533783"/>
              <a:ext cx="15580994" cy="10795"/>
            </a:xfrm>
            <a:custGeom>
              <a:avLst/>
              <a:gdLst/>
              <a:ahLst/>
              <a:cxnLst/>
              <a:rect l="l" t="t" r="r" b="b"/>
              <a:pathLst>
                <a:path w="15580994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5580994" h="10795">
                  <a:moveTo>
                    <a:pt x="15580690" y="5232"/>
                  </a:moveTo>
                  <a:lnTo>
                    <a:pt x="15579154" y="1524"/>
                  </a:lnTo>
                  <a:lnTo>
                    <a:pt x="15575445" y="0"/>
                  </a:lnTo>
                  <a:lnTo>
                    <a:pt x="15571750" y="1524"/>
                  </a:lnTo>
                  <a:lnTo>
                    <a:pt x="15570213" y="5232"/>
                  </a:lnTo>
                  <a:lnTo>
                    <a:pt x="15571750" y="8928"/>
                  </a:lnTo>
                  <a:lnTo>
                    <a:pt x="15575445" y="10464"/>
                  </a:lnTo>
                  <a:lnTo>
                    <a:pt x="15579154" y="8928"/>
                  </a:lnTo>
                  <a:lnTo>
                    <a:pt x="15580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544394" y="9292910"/>
              <a:ext cx="15539085" cy="0"/>
            </a:xfrm>
            <a:custGeom>
              <a:avLst/>
              <a:gdLst/>
              <a:ahLst/>
              <a:cxnLst/>
              <a:rect l="l" t="t" r="r" b="b"/>
              <a:pathLst>
                <a:path w="15539085" h="0">
                  <a:moveTo>
                    <a:pt x="0" y="0"/>
                  </a:moveTo>
                  <a:lnTo>
                    <a:pt x="15538793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518204" y="9287681"/>
              <a:ext cx="15580994" cy="10795"/>
            </a:xfrm>
            <a:custGeom>
              <a:avLst/>
              <a:gdLst/>
              <a:ahLst/>
              <a:cxnLst/>
              <a:rect l="l" t="t" r="r" b="b"/>
              <a:pathLst>
                <a:path w="15580994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580994" h="10795">
                  <a:moveTo>
                    <a:pt x="15580690" y="5232"/>
                  </a:moveTo>
                  <a:lnTo>
                    <a:pt x="15579154" y="1536"/>
                  </a:lnTo>
                  <a:lnTo>
                    <a:pt x="15575445" y="0"/>
                  </a:lnTo>
                  <a:lnTo>
                    <a:pt x="15571750" y="1536"/>
                  </a:lnTo>
                  <a:lnTo>
                    <a:pt x="15570213" y="5232"/>
                  </a:lnTo>
                  <a:lnTo>
                    <a:pt x="15571750" y="8940"/>
                  </a:lnTo>
                  <a:lnTo>
                    <a:pt x="15575445" y="10477"/>
                  </a:lnTo>
                  <a:lnTo>
                    <a:pt x="15579154" y="8940"/>
                  </a:lnTo>
                  <a:lnTo>
                    <a:pt x="15580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12981" y="3293093"/>
              <a:ext cx="0" cy="6617970"/>
            </a:xfrm>
            <a:custGeom>
              <a:avLst/>
              <a:gdLst/>
              <a:ahLst/>
              <a:cxnLst/>
              <a:rect l="l" t="t" r="r" b="b"/>
              <a:pathLst>
                <a:path w="0" h="6617970">
                  <a:moveTo>
                    <a:pt x="0" y="0"/>
                  </a:moveTo>
                  <a:lnTo>
                    <a:pt x="0" y="6617599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507740" y="3266915"/>
              <a:ext cx="10795" cy="6659880"/>
            </a:xfrm>
            <a:custGeom>
              <a:avLst/>
              <a:gdLst/>
              <a:ahLst/>
              <a:cxnLst/>
              <a:rect l="l" t="t" r="r" b="b"/>
              <a:pathLst>
                <a:path w="10795" h="6659880">
                  <a:moveTo>
                    <a:pt x="10477" y="6654254"/>
                  </a:moveTo>
                  <a:lnTo>
                    <a:pt x="8940" y="6650558"/>
                  </a:lnTo>
                  <a:lnTo>
                    <a:pt x="5232" y="6649021"/>
                  </a:lnTo>
                  <a:lnTo>
                    <a:pt x="1536" y="6650558"/>
                  </a:lnTo>
                  <a:lnTo>
                    <a:pt x="0" y="6654254"/>
                  </a:lnTo>
                  <a:lnTo>
                    <a:pt x="1536" y="6657962"/>
                  </a:lnTo>
                  <a:lnTo>
                    <a:pt x="5232" y="6659486"/>
                  </a:lnTo>
                  <a:lnTo>
                    <a:pt x="8940" y="6657962"/>
                  </a:lnTo>
                  <a:lnTo>
                    <a:pt x="10477" y="6654254"/>
                  </a:lnTo>
                  <a:close/>
                </a:path>
                <a:path w="10795" h="6659880">
                  <a:moveTo>
                    <a:pt x="10477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992505" y="2919147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756818" y="3417625"/>
            <a:ext cx="357632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56818" y="4171529"/>
            <a:ext cx="430212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(roles...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CIO,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Ecom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Dir., etc.)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organization?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56818" y="4925432"/>
            <a:ext cx="407416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assigned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56818" y="5679336"/>
            <a:ext cx="388747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assigned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56818" y="6433239"/>
            <a:ext cx="393128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Technical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assigned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56818" y="7187144"/>
            <a:ext cx="388429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HTML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assigned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56818" y="7941047"/>
            <a:ext cx="456565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PHP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assigned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56818" y="8694951"/>
            <a:ext cx="456819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QA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Engineers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assigned 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56818" y="9448855"/>
            <a:ext cx="432816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System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Administrators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assigned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28896" y="2919147"/>
            <a:ext cx="9544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Question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671153" y="2919147"/>
            <a:ext cx="16490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Client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Response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742683" y="2919147"/>
            <a:ext cx="20002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Person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Interviewed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869918" y="2919147"/>
            <a:ext cx="177482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Date</a:t>
            </a:r>
            <a:r>
              <a:rPr dirty="0" sz="1650" spc="-4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Interviewed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829618" y="2667847"/>
            <a:ext cx="124904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Information  </a:t>
            </a:r>
            <a:r>
              <a:rPr dirty="0" sz="1650" spc="-60" b="1">
                <a:latin typeface="Open Sans Extrabold"/>
                <a:cs typeface="Open Sans Extrabold"/>
              </a:rPr>
              <a:t>Complete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2434" y="3421750"/>
            <a:ext cx="136398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Projec</a:t>
            </a:r>
            <a:r>
              <a:rPr dirty="0" sz="1650" spc="-60" b="1">
                <a:latin typeface="Open Sans Extrabold"/>
                <a:cs typeface="Open Sans Extrabold"/>
              </a:rPr>
              <a:t>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Goals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92434" y="4929557"/>
            <a:ext cx="15824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Project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Staffing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829688" y="3442692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829688" y="4322309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829688" y="5076213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829688" y="5830116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829688" y="6584020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829688" y="7337924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829688" y="8091827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829688" y="8845732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829688" y="9599635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138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5205" y="2387361"/>
            <a:ext cx="18130520" cy="7476490"/>
            <a:chOff x="1005205" y="2387361"/>
            <a:chExt cx="18130520" cy="7476490"/>
          </a:xfrm>
        </p:grpSpPr>
        <p:sp>
          <p:nvSpPr>
            <p:cNvPr id="5" name="object 5"/>
            <p:cNvSpPr/>
            <p:nvPr/>
          </p:nvSpPr>
          <p:spPr>
            <a:xfrm>
              <a:off x="1010438" y="2392598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0440" y="2392597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58382" y="3146501"/>
              <a:ext cx="15539085" cy="0"/>
            </a:xfrm>
            <a:custGeom>
              <a:avLst/>
              <a:gdLst/>
              <a:ahLst/>
              <a:cxnLst/>
              <a:rect l="l" t="t" r="r" b="b"/>
              <a:pathLst>
                <a:path w="15539085" h="0">
                  <a:moveTo>
                    <a:pt x="0" y="0"/>
                  </a:moveTo>
                  <a:lnTo>
                    <a:pt x="15538793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32200" y="3141274"/>
              <a:ext cx="15580994" cy="10795"/>
            </a:xfrm>
            <a:custGeom>
              <a:avLst/>
              <a:gdLst/>
              <a:ahLst/>
              <a:cxnLst/>
              <a:rect l="l" t="t" r="r" b="b"/>
              <a:pathLst>
                <a:path w="15580994" h="10794">
                  <a:moveTo>
                    <a:pt x="10464" y="5232"/>
                  </a:moveTo>
                  <a:lnTo>
                    <a:pt x="8940" y="1524"/>
                  </a:lnTo>
                  <a:lnTo>
                    <a:pt x="5232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32" y="10464"/>
                  </a:lnTo>
                  <a:lnTo>
                    <a:pt x="8940" y="8928"/>
                  </a:lnTo>
                  <a:lnTo>
                    <a:pt x="10464" y="5232"/>
                  </a:lnTo>
                  <a:close/>
                </a:path>
                <a:path w="15580994" h="10794">
                  <a:moveTo>
                    <a:pt x="15580678" y="5232"/>
                  </a:moveTo>
                  <a:lnTo>
                    <a:pt x="15579141" y="1524"/>
                  </a:lnTo>
                  <a:lnTo>
                    <a:pt x="15575445" y="0"/>
                  </a:lnTo>
                  <a:lnTo>
                    <a:pt x="15571737" y="1524"/>
                  </a:lnTo>
                  <a:lnTo>
                    <a:pt x="15570200" y="5232"/>
                  </a:lnTo>
                  <a:lnTo>
                    <a:pt x="15571737" y="8928"/>
                  </a:lnTo>
                  <a:lnTo>
                    <a:pt x="15575445" y="10464"/>
                  </a:lnTo>
                  <a:lnTo>
                    <a:pt x="15579141" y="8928"/>
                  </a:lnTo>
                  <a:lnTo>
                    <a:pt x="15580678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1382" y="4643837"/>
              <a:ext cx="18002885" cy="0"/>
            </a:xfrm>
            <a:custGeom>
              <a:avLst/>
              <a:gdLst/>
              <a:ahLst/>
              <a:cxnLst/>
              <a:rect l="l" t="t" r="r" b="b"/>
              <a:pathLst>
                <a:path w="18002885" h="0">
                  <a:moveTo>
                    <a:pt x="0" y="0"/>
                  </a:moveTo>
                  <a:lnTo>
                    <a:pt x="1800231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5192" y="4638604"/>
              <a:ext cx="18044795" cy="10795"/>
            </a:xfrm>
            <a:custGeom>
              <a:avLst/>
              <a:gdLst/>
              <a:ahLst/>
              <a:cxnLst/>
              <a:rect l="l" t="t" r="r" b="b"/>
              <a:pathLst>
                <a:path w="1804479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44795" h="10795">
                  <a:moveTo>
                    <a:pt x="18044198" y="5245"/>
                  </a:moveTo>
                  <a:lnTo>
                    <a:pt x="18042662" y="1536"/>
                  </a:lnTo>
                  <a:lnTo>
                    <a:pt x="18038966" y="0"/>
                  </a:lnTo>
                  <a:lnTo>
                    <a:pt x="18035258" y="1536"/>
                  </a:lnTo>
                  <a:lnTo>
                    <a:pt x="18033734" y="5245"/>
                  </a:lnTo>
                  <a:lnTo>
                    <a:pt x="18035258" y="8940"/>
                  </a:lnTo>
                  <a:lnTo>
                    <a:pt x="18038966" y="10477"/>
                  </a:lnTo>
                  <a:lnTo>
                    <a:pt x="18042662" y="8940"/>
                  </a:lnTo>
                  <a:lnTo>
                    <a:pt x="18044198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44394" y="3900404"/>
              <a:ext cx="15458440" cy="0"/>
            </a:xfrm>
            <a:custGeom>
              <a:avLst/>
              <a:gdLst/>
              <a:ahLst/>
              <a:cxnLst/>
              <a:rect l="l" t="t" r="r" b="b"/>
              <a:pathLst>
                <a:path w="15458440" h="0">
                  <a:moveTo>
                    <a:pt x="0" y="0"/>
                  </a:moveTo>
                  <a:lnTo>
                    <a:pt x="15458052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18204" y="3895172"/>
              <a:ext cx="15500350" cy="10795"/>
            </a:xfrm>
            <a:custGeom>
              <a:avLst/>
              <a:gdLst/>
              <a:ahLst/>
              <a:cxnLst/>
              <a:rect l="l" t="t" r="r" b="b"/>
              <a:pathLst>
                <a:path w="15500350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500350" h="10795">
                  <a:moveTo>
                    <a:pt x="15499944" y="5232"/>
                  </a:moveTo>
                  <a:lnTo>
                    <a:pt x="15498407" y="1536"/>
                  </a:lnTo>
                  <a:lnTo>
                    <a:pt x="15494711" y="0"/>
                  </a:lnTo>
                  <a:lnTo>
                    <a:pt x="15491003" y="1536"/>
                  </a:lnTo>
                  <a:lnTo>
                    <a:pt x="15489466" y="5232"/>
                  </a:lnTo>
                  <a:lnTo>
                    <a:pt x="15491003" y="8940"/>
                  </a:lnTo>
                  <a:lnTo>
                    <a:pt x="15494711" y="10477"/>
                  </a:lnTo>
                  <a:lnTo>
                    <a:pt x="15498407" y="8940"/>
                  </a:lnTo>
                  <a:lnTo>
                    <a:pt x="1549994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76461" y="5408212"/>
              <a:ext cx="15457805" cy="0"/>
            </a:xfrm>
            <a:custGeom>
              <a:avLst/>
              <a:gdLst/>
              <a:ahLst/>
              <a:cxnLst/>
              <a:rect l="l" t="t" r="r" b="b"/>
              <a:pathLst>
                <a:path w="15457805" h="0">
                  <a:moveTo>
                    <a:pt x="0" y="0"/>
                  </a:moveTo>
                  <a:lnTo>
                    <a:pt x="1545723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50272" y="5402979"/>
              <a:ext cx="15499715" cy="10795"/>
            </a:xfrm>
            <a:custGeom>
              <a:avLst/>
              <a:gdLst/>
              <a:ahLst/>
              <a:cxnLst/>
              <a:rect l="l" t="t" r="r" b="b"/>
              <a:pathLst>
                <a:path w="1549971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499715" h="10795">
                  <a:moveTo>
                    <a:pt x="15499131" y="5232"/>
                  </a:moveTo>
                  <a:lnTo>
                    <a:pt x="15497594" y="1536"/>
                  </a:lnTo>
                  <a:lnTo>
                    <a:pt x="15493886" y="0"/>
                  </a:lnTo>
                  <a:lnTo>
                    <a:pt x="15490190" y="1536"/>
                  </a:lnTo>
                  <a:lnTo>
                    <a:pt x="15488654" y="5232"/>
                  </a:lnTo>
                  <a:lnTo>
                    <a:pt x="15490190" y="8940"/>
                  </a:lnTo>
                  <a:lnTo>
                    <a:pt x="15493886" y="10477"/>
                  </a:lnTo>
                  <a:lnTo>
                    <a:pt x="15497594" y="8940"/>
                  </a:lnTo>
                  <a:lnTo>
                    <a:pt x="15499131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86687" y="6156880"/>
              <a:ext cx="15510510" cy="0"/>
            </a:xfrm>
            <a:custGeom>
              <a:avLst/>
              <a:gdLst/>
              <a:ahLst/>
              <a:cxnLst/>
              <a:rect l="l" t="t" r="r" b="b"/>
              <a:pathLst>
                <a:path w="15510510" h="0">
                  <a:moveTo>
                    <a:pt x="0" y="0"/>
                  </a:moveTo>
                  <a:lnTo>
                    <a:pt x="15510491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60508" y="6151657"/>
              <a:ext cx="15552419" cy="10795"/>
            </a:xfrm>
            <a:custGeom>
              <a:avLst/>
              <a:gdLst/>
              <a:ahLst/>
              <a:cxnLst/>
              <a:rect l="l" t="t" r="r" b="b"/>
              <a:pathLst>
                <a:path w="15552419" h="10795">
                  <a:moveTo>
                    <a:pt x="10464" y="5232"/>
                  </a:moveTo>
                  <a:lnTo>
                    <a:pt x="8928" y="1524"/>
                  </a:lnTo>
                  <a:lnTo>
                    <a:pt x="5232" y="0"/>
                  </a:lnTo>
                  <a:lnTo>
                    <a:pt x="1524" y="1524"/>
                  </a:lnTo>
                  <a:lnTo>
                    <a:pt x="0" y="5232"/>
                  </a:lnTo>
                  <a:lnTo>
                    <a:pt x="1524" y="8928"/>
                  </a:lnTo>
                  <a:lnTo>
                    <a:pt x="5232" y="10464"/>
                  </a:lnTo>
                  <a:lnTo>
                    <a:pt x="8928" y="8928"/>
                  </a:lnTo>
                  <a:lnTo>
                    <a:pt x="10464" y="5232"/>
                  </a:lnTo>
                  <a:close/>
                </a:path>
                <a:path w="15552419" h="10795">
                  <a:moveTo>
                    <a:pt x="15552369" y="5232"/>
                  </a:moveTo>
                  <a:lnTo>
                    <a:pt x="15550833" y="1524"/>
                  </a:lnTo>
                  <a:lnTo>
                    <a:pt x="15547137" y="0"/>
                  </a:lnTo>
                  <a:lnTo>
                    <a:pt x="15543429" y="1524"/>
                  </a:lnTo>
                  <a:lnTo>
                    <a:pt x="15541905" y="5232"/>
                  </a:lnTo>
                  <a:lnTo>
                    <a:pt x="15543429" y="8928"/>
                  </a:lnTo>
                  <a:lnTo>
                    <a:pt x="15547137" y="10464"/>
                  </a:lnTo>
                  <a:lnTo>
                    <a:pt x="15550833" y="8928"/>
                  </a:lnTo>
                  <a:lnTo>
                    <a:pt x="15552369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86687" y="6910784"/>
              <a:ext cx="15510510" cy="0"/>
            </a:xfrm>
            <a:custGeom>
              <a:avLst/>
              <a:gdLst/>
              <a:ahLst/>
              <a:cxnLst/>
              <a:rect l="l" t="t" r="r" b="b"/>
              <a:pathLst>
                <a:path w="15510510" h="0">
                  <a:moveTo>
                    <a:pt x="0" y="0"/>
                  </a:moveTo>
                  <a:lnTo>
                    <a:pt x="15510491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60508" y="6905555"/>
              <a:ext cx="15552419" cy="10795"/>
            </a:xfrm>
            <a:custGeom>
              <a:avLst/>
              <a:gdLst/>
              <a:ahLst/>
              <a:cxnLst/>
              <a:rect l="l" t="t" r="r" b="b"/>
              <a:pathLst>
                <a:path w="15552419" h="10795">
                  <a:moveTo>
                    <a:pt x="10464" y="5232"/>
                  </a:moveTo>
                  <a:lnTo>
                    <a:pt x="8928" y="1536"/>
                  </a:lnTo>
                  <a:lnTo>
                    <a:pt x="5232" y="0"/>
                  </a:lnTo>
                  <a:lnTo>
                    <a:pt x="1524" y="1536"/>
                  </a:lnTo>
                  <a:lnTo>
                    <a:pt x="0" y="5232"/>
                  </a:lnTo>
                  <a:lnTo>
                    <a:pt x="1524" y="8940"/>
                  </a:lnTo>
                  <a:lnTo>
                    <a:pt x="5232" y="10464"/>
                  </a:lnTo>
                  <a:lnTo>
                    <a:pt x="8928" y="8940"/>
                  </a:lnTo>
                  <a:lnTo>
                    <a:pt x="10464" y="5232"/>
                  </a:lnTo>
                  <a:close/>
                </a:path>
                <a:path w="15552419" h="10795">
                  <a:moveTo>
                    <a:pt x="15552369" y="5232"/>
                  </a:moveTo>
                  <a:lnTo>
                    <a:pt x="15550833" y="1536"/>
                  </a:lnTo>
                  <a:lnTo>
                    <a:pt x="15547137" y="0"/>
                  </a:lnTo>
                  <a:lnTo>
                    <a:pt x="15543429" y="1536"/>
                  </a:lnTo>
                  <a:lnTo>
                    <a:pt x="15541905" y="5232"/>
                  </a:lnTo>
                  <a:lnTo>
                    <a:pt x="15543429" y="8940"/>
                  </a:lnTo>
                  <a:lnTo>
                    <a:pt x="15547137" y="10464"/>
                  </a:lnTo>
                  <a:lnTo>
                    <a:pt x="15550833" y="8940"/>
                  </a:lnTo>
                  <a:lnTo>
                    <a:pt x="15552369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544394" y="7418622"/>
              <a:ext cx="15539085" cy="0"/>
            </a:xfrm>
            <a:custGeom>
              <a:avLst/>
              <a:gdLst/>
              <a:ahLst/>
              <a:cxnLst/>
              <a:rect l="l" t="t" r="r" b="b"/>
              <a:pathLst>
                <a:path w="15539085" h="0">
                  <a:moveTo>
                    <a:pt x="0" y="0"/>
                  </a:moveTo>
                  <a:lnTo>
                    <a:pt x="15538793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518204" y="7413389"/>
              <a:ext cx="15580994" cy="10795"/>
            </a:xfrm>
            <a:custGeom>
              <a:avLst/>
              <a:gdLst/>
              <a:ahLst/>
              <a:cxnLst/>
              <a:rect l="l" t="t" r="r" b="b"/>
              <a:pathLst>
                <a:path w="15580994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580994" h="10795">
                  <a:moveTo>
                    <a:pt x="15580690" y="5232"/>
                  </a:moveTo>
                  <a:lnTo>
                    <a:pt x="15579154" y="1536"/>
                  </a:lnTo>
                  <a:lnTo>
                    <a:pt x="15575445" y="0"/>
                  </a:lnTo>
                  <a:lnTo>
                    <a:pt x="15571750" y="1536"/>
                  </a:lnTo>
                  <a:lnTo>
                    <a:pt x="15570213" y="5232"/>
                  </a:lnTo>
                  <a:lnTo>
                    <a:pt x="15571750" y="8940"/>
                  </a:lnTo>
                  <a:lnTo>
                    <a:pt x="15575445" y="10477"/>
                  </a:lnTo>
                  <a:lnTo>
                    <a:pt x="15579154" y="8940"/>
                  </a:lnTo>
                  <a:lnTo>
                    <a:pt x="15580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44394" y="8167290"/>
              <a:ext cx="15539085" cy="0"/>
            </a:xfrm>
            <a:custGeom>
              <a:avLst/>
              <a:gdLst/>
              <a:ahLst/>
              <a:cxnLst/>
              <a:rect l="l" t="t" r="r" b="b"/>
              <a:pathLst>
                <a:path w="15539085" h="0">
                  <a:moveTo>
                    <a:pt x="0" y="0"/>
                  </a:moveTo>
                  <a:lnTo>
                    <a:pt x="15538793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518204" y="8162067"/>
              <a:ext cx="15580994" cy="10795"/>
            </a:xfrm>
            <a:custGeom>
              <a:avLst/>
              <a:gdLst/>
              <a:ahLst/>
              <a:cxnLst/>
              <a:rect l="l" t="t" r="r" b="b"/>
              <a:pathLst>
                <a:path w="15580994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5580994" h="10795">
                  <a:moveTo>
                    <a:pt x="15580690" y="5232"/>
                  </a:moveTo>
                  <a:lnTo>
                    <a:pt x="15579154" y="1524"/>
                  </a:lnTo>
                  <a:lnTo>
                    <a:pt x="15575445" y="0"/>
                  </a:lnTo>
                  <a:lnTo>
                    <a:pt x="15571750" y="1524"/>
                  </a:lnTo>
                  <a:lnTo>
                    <a:pt x="15570213" y="5232"/>
                  </a:lnTo>
                  <a:lnTo>
                    <a:pt x="15571750" y="8928"/>
                  </a:lnTo>
                  <a:lnTo>
                    <a:pt x="15575445" y="10464"/>
                  </a:lnTo>
                  <a:lnTo>
                    <a:pt x="15579154" y="8928"/>
                  </a:lnTo>
                  <a:lnTo>
                    <a:pt x="15580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544394" y="8675128"/>
              <a:ext cx="15539085" cy="0"/>
            </a:xfrm>
            <a:custGeom>
              <a:avLst/>
              <a:gdLst/>
              <a:ahLst/>
              <a:cxnLst/>
              <a:rect l="l" t="t" r="r" b="b"/>
              <a:pathLst>
                <a:path w="15539085" h="0">
                  <a:moveTo>
                    <a:pt x="0" y="0"/>
                  </a:moveTo>
                  <a:lnTo>
                    <a:pt x="15538793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18204" y="8669902"/>
              <a:ext cx="15580994" cy="10795"/>
            </a:xfrm>
            <a:custGeom>
              <a:avLst/>
              <a:gdLst/>
              <a:ahLst/>
              <a:cxnLst/>
              <a:rect l="l" t="t" r="r" b="b"/>
              <a:pathLst>
                <a:path w="15580994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5580994" h="10795">
                  <a:moveTo>
                    <a:pt x="15580690" y="5232"/>
                  </a:moveTo>
                  <a:lnTo>
                    <a:pt x="15579154" y="1524"/>
                  </a:lnTo>
                  <a:lnTo>
                    <a:pt x="15575445" y="0"/>
                  </a:lnTo>
                  <a:lnTo>
                    <a:pt x="15571750" y="1524"/>
                  </a:lnTo>
                  <a:lnTo>
                    <a:pt x="15570213" y="5232"/>
                  </a:lnTo>
                  <a:lnTo>
                    <a:pt x="15571750" y="8928"/>
                  </a:lnTo>
                  <a:lnTo>
                    <a:pt x="15575445" y="10464"/>
                  </a:lnTo>
                  <a:lnTo>
                    <a:pt x="15579154" y="8928"/>
                  </a:lnTo>
                  <a:lnTo>
                    <a:pt x="15580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544394" y="9167260"/>
              <a:ext cx="15539085" cy="0"/>
            </a:xfrm>
            <a:custGeom>
              <a:avLst/>
              <a:gdLst/>
              <a:ahLst/>
              <a:cxnLst/>
              <a:rect l="l" t="t" r="r" b="b"/>
              <a:pathLst>
                <a:path w="15539085" h="0">
                  <a:moveTo>
                    <a:pt x="0" y="0"/>
                  </a:moveTo>
                  <a:lnTo>
                    <a:pt x="15538793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518204" y="9162027"/>
              <a:ext cx="15580994" cy="10795"/>
            </a:xfrm>
            <a:custGeom>
              <a:avLst/>
              <a:gdLst/>
              <a:ahLst/>
              <a:cxnLst/>
              <a:rect l="l" t="t" r="r" b="b"/>
              <a:pathLst>
                <a:path w="15580994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5580994" h="10795">
                  <a:moveTo>
                    <a:pt x="15580690" y="5245"/>
                  </a:moveTo>
                  <a:lnTo>
                    <a:pt x="15579154" y="1536"/>
                  </a:lnTo>
                  <a:lnTo>
                    <a:pt x="15575445" y="0"/>
                  </a:lnTo>
                  <a:lnTo>
                    <a:pt x="15571750" y="1536"/>
                  </a:lnTo>
                  <a:lnTo>
                    <a:pt x="15570213" y="5245"/>
                  </a:lnTo>
                  <a:lnTo>
                    <a:pt x="15571750" y="8940"/>
                  </a:lnTo>
                  <a:lnTo>
                    <a:pt x="15575445" y="10477"/>
                  </a:lnTo>
                  <a:lnTo>
                    <a:pt x="15579154" y="8940"/>
                  </a:lnTo>
                  <a:lnTo>
                    <a:pt x="15580690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526942" y="2413539"/>
              <a:ext cx="0" cy="7434580"/>
            </a:xfrm>
            <a:custGeom>
              <a:avLst/>
              <a:gdLst/>
              <a:ahLst/>
              <a:cxnLst/>
              <a:rect l="l" t="t" r="r" b="b"/>
              <a:pathLst>
                <a:path w="0" h="7434580">
                  <a:moveTo>
                    <a:pt x="0" y="0"/>
                  </a:moveTo>
                  <a:lnTo>
                    <a:pt x="0" y="7434328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521697" y="2387364"/>
              <a:ext cx="10795" cy="7476490"/>
            </a:xfrm>
            <a:custGeom>
              <a:avLst/>
              <a:gdLst/>
              <a:ahLst/>
              <a:cxnLst/>
              <a:rect l="l" t="t" r="r" b="b"/>
              <a:pathLst>
                <a:path w="10795" h="7476490">
                  <a:moveTo>
                    <a:pt x="10477" y="7470978"/>
                  </a:moveTo>
                  <a:lnTo>
                    <a:pt x="8940" y="7467282"/>
                  </a:lnTo>
                  <a:lnTo>
                    <a:pt x="5245" y="7465746"/>
                  </a:lnTo>
                  <a:lnTo>
                    <a:pt x="1536" y="7467282"/>
                  </a:lnTo>
                  <a:lnTo>
                    <a:pt x="0" y="7470978"/>
                  </a:lnTo>
                  <a:lnTo>
                    <a:pt x="1536" y="7474686"/>
                  </a:lnTo>
                  <a:lnTo>
                    <a:pt x="5245" y="7476210"/>
                  </a:lnTo>
                  <a:lnTo>
                    <a:pt x="8940" y="7474686"/>
                  </a:lnTo>
                  <a:lnTo>
                    <a:pt x="10477" y="7470978"/>
                  </a:lnTo>
                  <a:close/>
                </a:path>
                <a:path w="10795" h="7476490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3770779" y="2538069"/>
            <a:ext cx="452247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Database Administrators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assigned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770779" y="3291975"/>
            <a:ext cx="439229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been trained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Enterprise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Edition?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70779" y="4045878"/>
            <a:ext cx="387921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certified?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70779" y="4799781"/>
            <a:ext cx="428561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70779" y="5553685"/>
            <a:ext cx="4135754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70779" y="6307589"/>
            <a:ext cx="419608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flows?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70779" y="7086560"/>
            <a:ext cx="45008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current data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flows?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70779" y="7564158"/>
            <a:ext cx="3900804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current user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stories?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70779" y="8343129"/>
            <a:ext cx="44380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current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70779" y="8845794"/>
            <a:ext cx="42437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“To Be”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70779" y="9323392"/>
            <a:ext cx="385508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future-state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42857" y="2039593"/>
            <a:ext cx="9544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Question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85115" y="2039593"/>
            <a:ext cx="16490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Client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Response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756645" y="2039593"/>
            <a:ext cx="20002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Person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Interviewed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883880" y="2039593"/>
            <a:ext cx="177482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Date</a:t>
            </a:r>
            <a:r>
              <a:rPr dirty="0" sz="1650" spc="-4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Interviewed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843580" y="1788292"/>
            <a:ext cx="124904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Information  </a:t>
            </a:r>
            <a:r>
              <a:rPr dirty="0" sz="1650" spc="-60" b="1">
                <a:latin typeface="Open Sans Extrabold"/>
                <a:cs typeface="Open Sans Extrabold"/>
              </a:rPr>
              <a:t>Complete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06396" y="2542195"/>
            <a:ext cx="15824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Project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Staffing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829688" y="2563137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829688" y="3442754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829688" y="4196658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829688" y="4950562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829688" y="5704466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829688" y="6584083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829688" y="7086748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7829688" y="7714939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829688" y="8845794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829688" y="8343129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92505" y="2039593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92505" y="4803907"/>
            <a:ext cx="16141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Documentation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139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5205" y="2387361"/>
            <a:ext cx="18130520" cy="5036820"/>
            <a:chOff x="1005205" y="2387361"/>
            <a:chExt cx="18130520" cy="5036820"/>
          </a:xfrm>
        </p:grpSpPr>
        <p:sp>
          <p:nvSpPr>
            <p:cNvPr id="5" name="object 5"/>
            <p:cNvSpPr/>
            <p:nvPr/>
          </p:nvSpPr>
          <p:spPr>
            <a:xfrm>
              <a:off x="1010438" y="2392598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0440" y="2392597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38" y="7408150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10440" y="7408151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44394" y="7418622"/>
              <a:ext cx="15539085" cy="0"/>
            </a:xfrm>
            <a:custGeom>
              <a:avLst/>
              <a:gdLst/>
              <a:ahLst/>
              <a:cxnLst/>
              <a:rect l="l" t="t" r="r" b="b"/>
              <a:pathLst>
                <a:path w="15539085" h="0">
                  <a:moveTo>
                    <a:pt x="0" y="0"/>
                  </a:moveTo>
                  <a:lnTo>
                    <a:pt x="15538793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18204" y="7413389"/>
              <a:ext cx="15580994" cy="10795"/>
            </a:xfrm>
            <a:custGeom>
              <a:avLst/>
              <a:gdLst/>
              <a:ahLst/>
              <a:cxnLst/>
              <a:rect l="l" t="t" r="r" b="b"/>
              <a:pathLst>
                <a:path w="15580994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580994" h="10795">
                  <a:moveTo>
                    <a:pt x="15580690" y="5232"/>
                  </a:moveTo>
                  <a:lnTo>
                    <a:pt x="15579154" y="1536"/>
                  </a:lnTo>
                  <a:lnTo>
                    <a:pt x="15575445" y="0"/>
                  </a:lnTo>
                  <a:lnTo>
                    <a:pt x="15571750" y="1536"/>
                  </a:lnTo>
                  <a:lnTo>
                    <a:pt x="15570213" y="5232"/>
                  </a:lnTo>
                  <a:lnTo>
                    <a:pt x="15571750" y="8940"/>
                  </a:lnTo>
                  <a:lnTo>
                    <a:pt x="15575445" y="10477"/>
                  </a:lnTo>
                  <a:lnTo>
                    <a:pt x="15579154" y="8940"/>
                  </a:lnTo>
                  <a:lnTo>
                    <a:pt x="15580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58382" y="3146501"/>
              <a:ext cx="15539085" cy="0"/>
            </a:xfrm>
            <a:custGeom>
              <a:avLst/>
              <a:gdLst/>
              <a:ahLst/>
              <a:cxnLst/>
              <a:rect l="l" t="t" r="r" b="b"/>
              <a:pathLst>
                <a:path w="15539085" h="0">
                  <a:moveTo>
                    <a:pt x="0" y="0"/>
                  </a:moveTo>
                  <a:lnTo>
                    <a:pt x="15538793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32200" y="3141274"/>
              <a:ext cx="15580994" cy="10795"/>
            </a:xfrm>
            <a:custGeom>
              <a:avLst/>
              <a:gdLst/>
              <a:ahLst/>
              <a:cxnLst/>
              <a:rect l="l" t="t" r="r" b="b"/>
              <a:pathLst>
                <a:path w="15580994" h="10794">
                  <a:moveTo>
                    <a:pt x="10464" y="5232"/>
                  </a:moveTo>
                  <a:lnTo>
                    <a:pt x="8940" y="1524"/>
                  </a:lnTo>
                  <a:lnTo>
                    <a:pt x="5232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32" y="10464"/>
                  </a:lnTo>
                  <a:lnTo>
                    <a:pt x="8940" y="8928"/>
                  </a:lnTo>
                  <a:lnTo>
                    <a:pt x="10464" y="5232"/>
                  </a:lnTo>
                  <a:close/>
                </a:path>
                <a:path w="15580994" h="10794">
                  <a:moveTo>
                    <a:pt x="15580678" y="5232"/>
                  </a:moveTo>
                  <a:lnTo>
                    <a:pt x="15579141" y="1524"/>
                  </a:lnTo>
                  <a:lnTo>
                    <a:pt x="15575445" y="0"/>
                  </a:lnTo>
                  <a:lnTo>
                    <a:pt x="15571737" y="1524"/>
                  </a:lnTo>
                  <a:lnTo>
                    <a:pt x="15570200" y="5232"/>
                  </a:lnTo>
                  <a:lnTo>
                    <a:pt x="15571737" y="8928"/>
                  </a:lnTo>
                  <a:lnTo>
                    <a:pt x="15575445" y="10464"/>
                  </a:lnTo>
                  <a:lnTo>
                    <a:pt x="15579141" y="8928"/>
                  </a:lnTo>
                  <a:lnTo>
                    <a:pt x="15580678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44394" y="4643837"/>
              <a:ext cx="15489555" cy="0"/>
            </a:xfrm>
            <a:custGeom>
              <a:avLst/>
              <a:gdLst/>
              <a:ahLst/>
              <a:cxnLst/>
              <a:rect l="l" t="t" r="r" b="b"/>
              <a:pathLst>
                <a:path w="15489555" h="0">
                  <a:moveTo>
                    <a:pt x="0" y="0"/>
                  </a:moveTo>
                  <a:lnTo>
                    <a:pt x="15489298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18204" y="4638604"/>
              <a:ext cx="15531465" cy="10795"/>
            </a:xfrm>
            <a:custGeom>
              <a:avLst/>
              <a:gdLst/>
              <a:ahLst/>
              <a:cxnLst/>
              <a:rect l="l" t="t" r="r" b="b"/>
              <a:pathLst>
                <a:path w="1553146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5531465" h="10795">
                  <a:moveTo>
                    <a:pt x="15531186" y="5245"/>
                  </a:moveTo>
                  <a:lnTo>
                    <a:pt x="15529649" y="1536"/>
                  </a:lnTo>
                  <a:lnTo>
                    <a:pt x="15525953" y="0"/>
                  </a:lnTo>
                  <a:lnTo>
                    <a:pt x="15522245" y="1536"/>
                  </a:lnTo>
                  <a:lnTo>
                    <a:pt x="15520721" y="5245"/>
                  </a:lnTo>
                  <a:lnTo>
                    <a:pt x="15522245" y="8940"/>
                  </a:lnTo>
                  <a:lnTo>
                    <a:pt x="15525953" y="10477"/>
                  </a:lnTo>
                  <a:lnTo>
                    <a:pt x="15529649" y="8940"/>
                  </a:lnTo>
                  <a:lnTo>
                    <a:pt x="15531186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44394" y="3900404"/>
              <a:ext cx="15458440" cy="0"/>
            </a:xfrm>
            <a:custGeom>
              <a:avLst/>
              <a:gdLst/>
              <a:ahLst/>
              <a:cxnLst/>
              <a:rect l="l" t="t" r="r" b="b"/>
              <a:pathLst>
                <a:path w="15458440" h="0">
                  <a:moveTo>
                    <a:pt x="0" y="0"/>
                  </a:moveTo>
                  <a:lnTo>
                    <a:pt x="15458052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18204" y="3895172"/>
              <a:ext cx="15500350" cy="10795"/>
            </a:xfrm>
            <a:custGeom>
              <a:avLst/>
              <a:gdLst/>
              <a:ahLst/>
              <a:cxnLst/>
              <a:rect l="l" t="t" r="r" b="b"/>
              <a:pathLst>
                <a:path w="15500350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500350" h="10795">
                  <a:moveTo>
                    <a:pt x="15499944" y="5232"/>
                  </a:moveTo>
                  <a:lnTo>
                    <a:pt x="15498407" y="1536"/>
                  </a:lnTo>
                  <a:lnTo>
                    <a:pt x="15494711" y="0"/>
                  </a:lnTo>
                  <a:lnTo>
                    <a:pt x="15491003" y="1536"/>
                  </a:lnTo>
                  <a:lnTo>
                    <a:pt x="15489466" y="5232"/>
                  </a:lnTo>
                  <a:lnTo>
                    <a:pt x="15491003" y="8940"/>
                  </a:lnTo>
                  <a:lnTo>
                    <a:pt x="15494711" y="10477"/>
                  </a:lnTo>
                  <a:lnTo>
                    <a:pt x="15498407" y="8940"/>
                  </a:lnTo>
                  <a:lnTo>
                    <a:pt x="1549994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76461" y="5408212"/>
              <a:ext cx="15457805" cy="0"/>
            </a:xfrm>
            <a:custGeom>
              <a:avLst/>
              <a:gdLst/>
              <a:ahLst/>
              <a:cxnLst/>
              <a:rect l="l" t="t" r="r" b="b"/>
              <a:pathLst>
                <a:path w="15457805" h="0">
                  <a:moveTo>
                    <a:pt x="0" y="0"/>
                  </a:moveTo>
                  <a:lnTo>
                    <a:pt x="1545723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50272" y="5402979"/>
              <a:ext cx="15499715" cy="10795"/>
            </a:xfrm>
            <a:custGeom>
              <a:avLst/>
              <a:gdLst/>
              <a:ahLst/>
              <a:cxnLst/>
              <a:rect l="l" t="t" r="r" b="b"/>
              <a:pathLst>
                <a:path w="1549971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499715" h="10795">
                  <a:moveTo>
                    <a:pt x="15499131" y="5232"/>
                  </a:moveTo>
                  <a:lnTo>
                    <a:pt x="15497594" y="1536"/>
                  </a:lnTo>
                  <a:lnTo>
                    <a:pt x="15493886" y="0"/>
                  </a:lnTo>
                  <a:lnTo>
                    <a:pt x="15490190" y="1536"/>
                  </a:lnTo>
                  <a:lnTo>
                    <a:pt x="15488654" y="5232"/>
                  </a:lnTo>
                  <a:lnTo>
                    <a:pt x="15490190" y="8940"/>
                  </a:lnTo>
                  <a:lnTo>
                    <a:pt x="15493886" y="10477"/>
                  </a:lnTo>
                  <a:lnTo>
                    <a:pt x="15497594" y="8940"/>
                  </a:lnTo>
                  <a:lnTo>
                    <a:pt x="15499131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31382" y="6156880"/>
              <a:ext cx="18066385" cy="0"/>
            </a:xfrm>
            <a:custGeom>
              <a:avLst/>
              <a:gdLst/>
              <a:ahLst/>
              <a:cxnLst/>
              <a:rect l="l" t="t" r="r" b="b"/>
              <a:pathLst>
                <a:path w="18066385" h="0">
                  <a:moveTo>
                    <a:pt x="0" y="0"/>
                  </a:moveTo>
                  <a:lnTo>
                    <a:pt x="18065795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05192" y="6151657"/>
              <a:ext cx="18108295" cy="10795"/>
            </a:xfrm>
            <a:custGeom>
              <a:avLst/>
              <a:gdLst/>
              <a:ahLst/>
              <a:cxnLst/>
              <a:rect l="l" t="t" r="r" b="b"/>
              <a:pathLst>
                <a:path w="1810829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108295" h="10795">
                  <a:moveTo>
                    <a:pt x="18107686" y="5232"/>
                  </a:moveTo>
                  <a:lnTo>
                    <a:pt x="18106149" y="1524"/>
                  </a:lnTo>
                  <a:lnTo>
                    <a:pt x="18102453" y="0"/>
                  </a:lnTo>
                  <a:lnTo>
                    <a:pt x="18098745" y="1524"/>
                  </a:lnTo>
                  <a:lnTo>
                    <a:pt x="18097221" y="5232"/>
                  </a:lnTo>
                  <a:lnTo>
                    <a:pt x="18098745" y="8928"/>
                  </a:lnTo>
                  <a:lnTo>
                    <a:pt x="18102453" y="10464"/>
                  </a:lnTo>
                  <a:lnTo>
                    <a:pt x="18106149" y="8928"/>
                  </a:lnTo>
                  <a:lnTo>
                    <a:pt x="18107686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86687" y="6910784"/>
              <a:ext cx="15510510" cy="0"/>
            </a:xfrm>
            <a:custGeom>
              <a:avLst/>
              <a:gdLst/>
              <a:ahLst/>
              <a:cxnLst/>
              <a:rect l="l" t="t" r="r" b="b"/>
              <a:pathLst>
                <a:path w="15510510" h="0">
                  <a:moveTo>
                    <a:pt x="0" y="0"/>
                  </a:moveTo>
                  <a:lnTo>
                    <a:pt x="15510491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560508" y="6905555"/>
              <a:ext cx="15552419" cy="10795"/>
            </a:xfrm>
            <a:custGeom>
              <a:avLst/>
              <a:gdLst/>
              <a:ahLst/>
              <a:cxnLst/>
              <a:rect l="l" t="t" r="r" b="b"/>
              <a:pathLst>
                <a:path w="15552419" h="10795">
                  <a:moveTo>
                    <a:pt x="10464" y="5232"/>
                  </a:moveTo>
                  <a:lnTo>
                    <a:pt x="8928" y="1536"/>
                  </a:lnTo>
                  <a:lnTo>
                    <a:pt x="5232" y="0"/>
                  </a:lnTo>
                  <a:lnTo>
                    <a:pt x="1524" y="1536"/>
                  </a:lnTo>
                  <a:lnTo>
                    <a:pt x="0" y="5232"/>
                  </a:lnTo>
                  <a:lnTo>
                    <a:pt x="1524" y="8940"/>
                  </a:lnTo>
                  <a:lnTo>
                    <a:pt x="5232" y="10464"/>
                  </a:lnTo>
                  <a:lnTo>
                    <a:pt x="8928" y="8940"/>
                  </a:lnTo>
                  <a:lnTo>
                    <a:pt x="10464" y="5232"/>
                  </a:lnTo>
                  <a:close/>
                </a:path>
                <a:path w="15552419" h="10795">
                  <a:moveTo>
                    <a:pt x="15552369" y="5232"/>
                  </a:moveTo>
                  <a:lnTo>
                    <a:pt x="15550833" y="1536"/>
                  </a:lnTo>
                  <a:lnTo>
                    <a:pt x="15547137" y="0"/>
                  </a:lnTo>
                  <a:lnTo>
                    <a:pt x="15543429" y="1536"/>
                  </a:lnTo>
                  <a:lnTo>
                    <a:pt x="15541905" y="5232"/>
                  </a:lnTo>
                  <a:lnTo>
                    <a:pt x="15543429" y="8940"/>
                  </a:lnTo>
                  <a:lnTo>
                    <a:pt x="15547137" y="10464"/>
                  </a:lnTo>
                  <a:lnTo>
                    <a:pt x="15550833" y="8940"/>
                  </a:lnTo>
                  <a:lnTo>
                    <a:pt x="15552369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526942" y="2413620"/>
              <a:ext cx="0" cy="4984115"/>
            </a:xfrm>
            <a:custGeom>
              <a:avLst/>
              <a:gdLst/>
              <a:ahLst/>
              <a:cxnLst/>
              <a:rect l="l" t="t" r="r" b="b"/>
              <a:pathLst>
                <a:path w="0" h="4984115">
                  <a:moveTo>
                    <a:pt x="0" y="0"/>
                  </a:moveTo>
                  <a:lnTo>
                    <a:pt x="0" y="4984057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21697" y="2387364"/>
              <a:ext cx="10795" cy="5026025"/>
            </a:xfrm>
            <a:custGeom>
              <a:avLst/>
              <a:gdLst/>
              <a:ahLst/>
              <a:cxnLst/>
              <a:rect l="l" t="t" r="r" b="b"/>
              <a:pathLst>
                <a:path w="10795" h="5026025">
                  <a:moveTo>
                    <a:pt x="10477" y="5020792"/>
                  </a:moveTo>
                  <a:lnTo>
                    <a:pt x="8940" y="5017097"/>
                  </a:lnTo>
                  <a:lnTo>
                    <a:pt x="5245" y="5015560"/>
                  </a:lnTo>
                  <a:lnTo>
                    <a:pt x="1536" y="5017097"/>
                  </a:lnTo>
                  <a:lnTo>
                    <a:pt x="0" y="5020792"/>
                  </a:lnTo>
                  <a:lnTo>
                    <a:pt x="1536" y="5024501"/>
                  </a:lnTo>
                  <a:lnTo>
                    <a:pt x="5245" y="5026025"/>
                  </a:lnTo>
                  <a:lnTo>
                    <a:pt x="8940" y="5024501"/>
                  </a:lnTo>
                  <a:lnTo>
                    <a:pt x="10477" y="5020792"/>
                  </a:lnTo>
                  <a:close/>
                </a:path>
                <a:path w="10795" h="502602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770779" y="2538069"/>
            <a:ext cx="453199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future-state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770779" y="3291975"/>
            <a:ext cx="459232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future-state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flows?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70779" y="4045878"/>
            <a:ext cx="430022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future-state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flows?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70779" y="4799781"/>
            <a:ext cx="429641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future-state user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stories?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70779" y="5553685"/>
            <a:ext cx="421894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documentation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future-state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70779" y="6307589"/>
            <a:ext cx="372237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dependent 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system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development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70779" y="7086560"/>
            <a:ext cx="405002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dependent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42857" y="2039593"/>
            <a:ext cx="9544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Question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85115" y="2039593"/>
            <a:ext cx="16490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Client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Response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756645" y="2039593"/>
            <a:ext cx="20002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Person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Interviewed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883880" y="2039593"/>
            <a:ext cx="177482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Date</a:t>
            </a:r>
            <a:r>
              <a:rPr dirty="0" sz="1650" spc="-4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Interviewed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843580" y="1788292"/>
            <a:ext cx="124904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Information  </a:t>
            </a:r>
            <a:r>
              <a:rPr dirty="0" sz="1650" spc="-60" b="1">
                <a:latin typeface="Open Sans Extrabold"/>
                <a:cs typeface="Open Sans Extrabold"/>
              </a:rPr>
              <a:t>Complete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06396" y="2542195"/>
            <a:ext cx="16141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Documentation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829688" y="2563137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829688" y="3442754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829688" y="4196658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829688" y="4950562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829688" y="5704466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829688" y="6584083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829688" y="7086748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92505" y="2039593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92505" y="6311714"/>
            <a:ext cx="22358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Project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Dependencies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3130" y="879502"/>
            <a:ext cx="18066385" cy="635"/>
          </a:xfrm>
          <a:custGeom>
            <a:avLst/>
            <a:gdLst/>
            <a:ahLst/>
            <a:cxnLst/>
            <a:rect l="l" t="t" r="r" b="b"/>
            <a:pathLst>
              <a:path w="18066385" h="634">
                <a:moveTo>
                  <a:pt x="18065764" y="0"/>
                </a:moveTo>
                <a:lnTo>
                  <a:pt x="0" y="104"/>
                </a:lnTo>
                <a:lnTo>
                  <a:pt x="18065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14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644" y="3189468"/>
            <a:ext cx="6764655" cy="2303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90"/>
              </a:spcBef>
            </a:pPr>
            <a:r>
              <a:rPr dirty="0" sz="9900" spc="-375" b="1">
                <a:solidFill>
                  <a:srgbClr val="FFFFFF"/>
                </a:solidFill>
                <a:latin typeface="Open Sans Extrabold"/>
                <a:cs typeface="Open Sans Extrabold"/>
              </a:rPr>
              <a:t>Leadership</a:t>
            </a:r>
            <a:endParaRPr sz="99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4079"/>
              </a:spcBef>
            </a:pP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Within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Open Sans Extrabold"/>
                <a:cs typeface="Open Sans Extrabold"/>
              </a:rPr>
              <a:t>thi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s</a:t>
            </a:r>
            <a:r>
              <a:rPr dirty="0" sz="1650" spc="-5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70" b="1">
                <a:solidFill>
                  <a:srgbClr val="FFFFFF"/>
                </a:solidFill>
                <a:latin typeface="Open Sans Extrabold"/>
                <a:cs typeface="Open Sans Extrabold"/>
              </a:rPr>
              <a:t>section: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4644" y="5797581"/>
            <a:ext cx="3959860" cy="33769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9255" marR="1858645" indent="-377190">
              <a:lnSpc>
                <a:spcPct val="151600"/>
              </a:lnSpc>
              <a:spcBef>
                <a:spcPts val="95"/>
              </a:spcBef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1.</a:t>
            </a:r>
            <a:r>
              <a:rPr dirty="0" sz="1450" spc="2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Leadership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Overview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Sponsorship</a:t>
            </a:r>
            <a:endParaRPr sz="1450">
              <a:latin typeface="Open Sans"/>
              <a:cs typeface="Open Sans"/>
            </a:endParaRPr>
          </a:p>
          <a:p>
            <a:pPr marL="389255" marR="2326005">
              <a:lnSpc>
                <a:spcPct val="151600"/>
              </a:lnSpc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Buy-In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Accountability 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C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Level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 Stakeholders</a:t>
            </a:r>
            <a:endParaRPr sz="1450">
              <a:latin typeface="Open Sans"/>
              <a:cs typeface="Open Sans"/>
            </a:endParaRPr>
          </a:p>
          <a:p>
            <a:pPr marL="389255">
              <a:lnSpc>
                <a:spcPct val="100000"/>
              </a:lnSpc>
              <a:spcBef>
                <a:spcPts val="894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Steering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Committee</a:t>
            </a:r>
            <a:endParaRPr sz="1450">
              <a:latin typeface="Open Sans"/>
              <a:cs typeface="Open Sans"/>
            </a:endParaRPr>
          </a:p>
          <a:p>
            <a:pPr marL="389255" marR="5080">
              <a:lnSpc>
                <a:spcPct val="151600"/>
              </a:lnSpc>
              <a:spcBef>
                <a:spcPts val="5"/>
              </a:spcBef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Common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Roles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and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Responsibilities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with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Steering  Committee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Communication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352973" y="2254962"/>
            <a:ext cx="7250430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-25">
                <a:solidFill>
                  <a:srgbClr val="FFFFFF"/>
                </a:solidFill>
                <a:latin typeface="Open Sans"/>
                <a:cs typeface="Open Sans"/>
              </a:rPr>
              <a:t>0</a:t>
            </a:r>
            <a:r>
              <a:rPr dirty="0" sz="41200" spc="-590">
                <a:solidFill>
                  <a:srgbClr val="FFFFFF"/>
                </a:solidFill>
                <a:latin typeface="Open Sans"/>
                <a:cs typeface="Open Sans"/>
              </a:rPr>
              <a:t>2.</a:t>
            </a:r>
            <a:endParaRPr sz="412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7193" y="594611"/>
            <a:ext cx="133350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r>
              <a:rPr dirty="0" sz="11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Leadership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1130855"/>
            <a:ext cx="251301" cy="2513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8327" y="1130855"/>
            <a:ext cx="251301" cy="25130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278344" y="5865324"/>
            <a:ext cx="1861820" cy="1701164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90"/>
              </a:spcBef>
              <a:buAutoNum type="arabicPeriod" startAt="2"/>
              <a:tabLst>
                <a:tab pos="22034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Goals</a:t>
            </a:r>
            <a:endParaRPr sz="1450">
              <a:latin typeface="Open Sans"/>
              <a:cs typeface="Open Sans"/>
            </a:endParaRPr>
          </a:p>
          <a:p>
            <a:pPr marL="389255" marR="5080">
              <a:lnSpc>
                <a:spcPct val="151600"/>
              </a:lnSpc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Long term goals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Short</a:t>
            </a:r>
            <a:r>
              <a:rPr dirty="0" sz="1450" spc="-3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term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goals</a:t>
            </a:r>
            <a:endParaRPr sz="1450">
              <a:latin typeface="Open Sans"/>
              <a:cs typeface="Open Sans"/>
            </a:endParaRPr>
          </a:p>
          <a:p>
            <a:pPr marL="219710" indent="-207645">
              <a:lnSpc>
                <a:spcPct val="100000"/>
              </a:lnSpc>
              <a:spcBef>
                <a:spcPts val="900"/>
              </a:spcBef>
              <a:buAutoNum type="arabicPeriod" startAt="3"/>
              <a:tabLst>
                <a:tab pos="22034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Vision</a:t>
            </a:r>
            <a:endParaRPr sz="1450">
              <a:latin typeface="Open Sans"/>
              <a:cs typeface="Open Sans"/>
            </a:endParaRPr>
          </a:p>
          <a:p>
            <a:pPr marL="219710" indent="-207645">
              <a:lnSpc>
                <a:spcPct val="100000"/>
              </a:lnSpc>
              <a:spcBef>
                <a:spcPts val="900"/>
              </a:spcBef>
              <a:buAutoNum type="arabicPeriod" startAt="3"/>
              <a:tabLst>
                <a:tab pos="22034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Planning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140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93861" y="1908646"/>
          <a:ext cx="18127980" cy="2116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3885"/>
                <a:gridCol w="2814319"/>
                <a:gridCol w="3521075"/>
                <a:gridCol w="3169920"/>
                <a:gridCol w="2938144"/>
              </a:tblGrid>
              <a:tr h="7321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2600" spc="-40">
                          <a:solidFill>
                            <a:srgbClr val="2E75B5"/>
                          </a:solidFill>
                          <a:latin typeface="Open Sans"/>
                          <a:cs typeface="Open Sans"/>
                        </a:rPr>
                        <a:t>Infrastructure</a:t>
                      </a:r>
                      <a:endParaRPr sz="2600">
                        <a:latin typeface="Open Sans"/>
                        <a:cs typeface="Open Sans"/>
                      </a:endParaRPr>
                    </a:p>
                  </a:txBody>
                  <a:tcPr marL="0" marR="0" marB="0" marT="27939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30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0795">
                        <a:lnSpc>
                          <a:spcPct val="100000"/>
                        </a:lnSpc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Question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5715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466725">
                        <a:lnSpc>
                          <a:spcPct val="100000"/>
                        </a:lnSpc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Client</a:t>
                      </a: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Response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5715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723900">
                        <a:lnSpc>
                          <a:spcPct val="100000"/>
                        </a:lnSpc>
                      </a:pP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Person</a:t>
                      </a:r>
                      <a:r>
                        <a:rPr dirty="0" sz="1650" spc="-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Interviewed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5715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822325">
                        <a:lnSpc>
                          <a:spcPct val="100000"/>
                        </a:lnSpc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Date</a:t>
                      </a: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Interviewed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5715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598170">
                        <a:lnSpc>
                          <a:spcPct val="100000"/>
                        </a:lnSpc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Information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Complete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5715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How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 current platform being hosted: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Internal,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hosting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07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provider,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private cloud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servers,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hosted cloud servers?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341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92505" y="4171529"/>
            <a:ext cx="472059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environments does the current platform have: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development,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QA,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pre-production,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production?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4925432"/>
            <a:ext cx="503809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was 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annual 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revenue over the past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12-month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period?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5679336"/>
            <a:ext cx="526097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was the average order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online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transactions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past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12-month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period?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6433239"/>
            <a:ext cx="531241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region does the majority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website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7187144"/>
            <a:ext cx="557657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many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unique domains do you expect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production?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</a:t>
            </a:r>
            <a:r>
              <a:rPr dirty="0" u="sng" sz="1450" spc="20">
                <a:solidFill>
                  <a:srgbClr val="4B4F51"/>
                </a:solidFill>
                <a:uFill>
                  <a:solidFill>
                    <a:srgbClr val="4B4F51"/>
                  </a:solidFill>
                </a:uFill>
                <a:latin typeface="Open Sans"/>
                <a:cs typeface="Open Sans"/>
              </a:rPr>
              <a:t>magento.com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”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</a:t>
            </a:r>
            <a:r>
              <a:rPr dirty="0" u="sng" sz="1450" spc="20">
                <a:solidFill>
                  <a:srgbClr val="4B4F51"/>
                </a:solidFill>
                <a:uFill>
                  <a:solidFill>
                    <a:srgbClr val="4B4F51"/>
                  </a:solidFill>
                </a:uFill>
                <a:latin typeface="Open Sans"/>
                <a:cs typeface="Open Sans"/>
              </a:rPr>
              <a:t>magento.com/fr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”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two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separate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domains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8192285"/>
            <a:ext cx="551815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many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peak page views per hour do you expect on 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average day across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unique domains? Please don’t include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holiday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proposal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built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around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largest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average day, rather than the biggest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year.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05205" y="5518156"/>
            <a:ext cx="18093690" cy="10795"/>
            <a:chOff x="1005205" y="5518156"/>
            <a:chExt cx="18093690" cy="10795"/>
          </a:xfrm>
        </p:grpSpPr>
        <p:sp>
          <p:nvSpPr>
            <p:cNvPr id="12" name="object 12"/>
            <p:cNvSpPr/>
            <p:nvPr/>
          </p:nvSpPr>
          <p:spPr>
            <a:xfrm>
              <a:off x="1031382" y="552339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05192" y="5518168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05205" y="4774723"/>
            <a:ext cx="18093690" cy="10795"/>
            <a:chOff x="1005205" y="4774723"/>
            <a:chExt cx="18093690" cy="10795"/>
          </a:xfrm>
        </p:grpSpPr>
        <p:sp>
          <p:nvSpPr>
            <p:cNvPr id="15" name="object 15"/>
            <p:cNvSpPr/>
            <p:nvPr/>
          </p:nvSpPr>
          <p:spPr>
            <a:xfrm>
              <a:off x="1031382" y="477995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5192" y="4774723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005205" y="6282531"/>
            <a:ext cx="18093690" cy="10795"/>
            <a:chOff x="1005205" y="6282531"/>
            <a:chExt cx="18093690" cy="10795"/>
          </a:xfrm>
        </p:grpSpPr>
        <p:sp>
          <p:nvSpPr>
            <p:cNvPr id="18" name="object 18"/>
            <p:cNvSpPr/>
            <p:nvPr/>
          </p:nvSpPr>
          <p:spPr>
            <a:xfrm>
              <a:off x="1031382" y="628776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5192" y="628253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005205" y="7031199"/>
            <a:ext cx="18093690" cy="10795"/>
            <a:chOff x="1005205" y="7031199"/>
            <a:chExt cx="18093690" cy="10795"/>
          </a:xfrm>
        </p:grpSpPr>
        <p:sp>
          <p:nvSpPr>
            <p:cNvPr id="21" name="object 21"/>
            <p:cNvSpPr/>
            <p:nvPr/>
          </p:nvSpPr>
          <p:spPr>
            <a:xfrm>
              <a:off x="1031382" y="703643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5192" y="7031208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005205" y="8041640"/>
            <a:ext cx="18093690" cy="10795"/>
            <a:chOff x="1005205" y="8041640"/>
            <a:chExt cx="18093690" cy="10795"/>
          </a:xfrm>
        </p:grpSpPr>
        <p:sp>
          <p:nvSpPr>
            <p:cNvPr id="24" name="object 24"/>
            <p:cNvSpPr/>
            <p:nvPr/>
          </p:nvSpPr>
          <p:spPr>
            <a:xfrm>
              <a:off x="1031382" y="804687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5192" y="8041646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6824483" y="4322309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6824483" y="5076213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824483" y="5830116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824483" y="6584020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824483" y="7337924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824483" y="8217541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141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10438" y="2037875"/>
          <a:ext cx="18125440" cy="7308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2635"/>
                <a:gridCol w="2653030"/>
                <a:gridCol w="3521075"/>
                <a:gridCol w="3169919"/>
                <a:gridCol w="2938144"/>
              </a:tblGrid>
              <a:tr h="35433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Question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Client</a:t>
                      </a: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Response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Person</a:t>
                      </a:r>
                      <a:r>
                        <a:rPr dirty="0" sz="1650" spc="-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Interviewed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23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Date</a:t>
                      </a: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Interviewed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8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Information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Complete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How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peak orders per hour do you expect on an average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5341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across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unique domains? Please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don’t include holiday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5082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event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traffic.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Our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proposal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built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around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largest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5082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moment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your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average day,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rather than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biggest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moment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2956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your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year.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you expect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cross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more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than 500 concurrent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visitors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5341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your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online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store 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 average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(outside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holiday or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1940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other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promotional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events)?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you answered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“Yes”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 above question,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how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53415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concurrent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visitors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your online store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 you expect on an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2956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average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day?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How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much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higher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your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web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traffic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holiday/promotion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5341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days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compared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 average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day?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How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holiday/promotion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events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 you expect to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53415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have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year?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How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total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simple SKUs do you plan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across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your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1195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domains?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How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total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complex SKUs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 you plan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sell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online?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341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How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total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simple SKUs do you plan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across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your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53415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domains?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142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10438" y="2037875"/>
          <a:ext cx="18125440" cy="2614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64860"/>
                <a:gridCol w="2630169"/>
                <a:gridCol w="3521075"/>
                <a:gridCol w="3169920"/>
                <a:gridCol w="2938780"/>
              </a:tblGrid>
              <a:tr h="35433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Question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Client</a:t>
                      </a: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Response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Person</a:t>
                      </a:r>
                      <a:r>
                        <a:rPr dirty="0" sz="1650" spc="-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Interviewed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23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Date</a:t>
                      </a: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Interviewed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8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Information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Complete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</a:tr>
              <a:tr h="502284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How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total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complex SKUs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 you plan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sell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online?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817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How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categories/sub-categories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 do you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plan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82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sell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online?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Please include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all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sub categories.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817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>
                  <a:txBody>
                    <a:bodyPr/>
                    <a:lstStyle/>
                    <a:p>
                      <a:pPr algn="just" marL="8255" marR="275590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How much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storage are you currently using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your production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environment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(not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including copies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site,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database dumps,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backups,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etc.)?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Enter amounts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GBs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817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06466" y="4799781"/>
            <a:ext cx="557212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percentage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storage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amount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entered above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used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files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(images,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pdfs,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other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assets)?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6466" y="5553685"/>
            <a:ext cx="541972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many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concurrent back-office users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log in 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peak for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average day?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6466" y="6307589"/>
            <a:ext cx="54654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SSL?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example, do you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Extended Validation SSL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Certificate?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5205" y="5402976"/>
            <a:ext cx="18093690" cy="10795"/>
            <a:chOff x="1005205" y="5402976"/>
            <a:chExt cx="18093690" cy="10795"/>
          </a:xfrm>
        </p:grpSpPr>
        <p:sp>
          <p:nvSpPr>
            <p:cNvPr id="9" name="object 9"/>
            <p:cNvSpPr/>
            <p:nvPr/>
          </p:nvSpPr>
          <p:spPr>
            <a:xfrm>
              <a:off x="1031382" y="540821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5192" y="540297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005205" y="6156880"/>
            <a:ext cx="18093690" cy="10795"/>
            <a:chOff x="1005205" y="6156880"/>
            <a:chExt cx="18093690" cy="10795"/>
          </a:xfrm>
        </p:grpSpPr>
        <p:sp>
          <p:nvSpPr>
            <p:cNvPr id="12" name="object 12"/>
            <p:cNvSpPr/>
            <p:nvPr/>
          </p:nvSpPr>
          <p:spPr>
            <a:xfrm>
              <a:off x="1031382" y="616211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05192" y="615689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6782600" y="4950562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6782600" y="5578752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82600" y="6332656"/>
            <a:ext cx="28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143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8544" y="1919015"/>
            <a:ext cx="2504440" cy="427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0"/>
              <a:t>Feature</a:t>
            </a:r>
            <a:r>
              <a:rPr dirty="0" spc="-60"/>
              <a:t> </a:t>
            </a:r>
            <a:r>
              <a:rPr dirty="0" spc="-40"/>
              <a:t>function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96479" y="3266916"/>
            <a:ext cx="18125440" cy="10795"/>
            <a:chOff x="996479" y="3266916"/>
            <a:chExt cx="18125440" cy="10795"/>
          </a:xfrm>
        </p:grpSpPr>
        <p:sp>
          <p:nvSpPr>
            <p:cNvPr id="6" name="object 6"/>
            <p:cNvSpPr/>
            <p:nvPr/>
          </p:nvSpPr>
          <p:spPr>
            <a:xfrm>
              <a:off x="996481" y="3272149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02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6479" y="3272151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3442692"/>
            <a:ext cx="7319645" cy="52781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languages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available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currencies 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available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view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100965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primary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break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segments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could describe each person?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166370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the secondary users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market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 data are you currently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collecting?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customer passwords currently encrypted?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2275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segmentation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setups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aware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of?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migrating 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data beyond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name, email, shipping address?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migration promotions, group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discounts?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anything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else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related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05205" y="3759047"/>
            <a:ext cx="18093690" cy="10795"/>
            <a:chOff x="1005205" y="3759047"/>
            <a:chExt cx="18093690" cy="10795"/>
          </a:xfrm>
        </p:grpSpPr>
        <p:sp>
          <p:nvSpPr>
            <p:cNvPr id="10" name="object 10"/>
            <p:cNvSpPr/>
            <p:nvPr/>
          </p:nvSpPr>
          <p:spPr>
            <a:xfrm>
              <a:off x="1031382" y="3764283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05192" y="3759053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005205" y="5026025"/>
            <a:ext cx="18093690" cy="10795"/>
            <a:chOff x="1005205" y="5026025"/>
            <a:chExt cx="18093690" cy="10795"/>
          </a:xfrm>
        </p:grpSpPr>
        <p:sp>
          <p:nvSpPr>
            <p:cNvPr id="13" name="object 13"/>
            <p:cNvSpPr/>
            <p:nvPr/>
          </p:nvSpPr>
          <p:spPr>
            <a:xfrm>
              <a:off x="1031382" y="5031260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05192" y="502603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005205" y="4272121"/>
            <a:ext cx="18093690" cy="10795"/>
            <a:chOff x="1005205" y="4272121"/>
            <a:chExt cx="18093690" cy="10795"/>
          </a:xfrm>
        </p:grpSpPr>
        <p:sp>
          <p:nvSpPr>
            <p:cNvPr id="16" name="object 16"/>
            <p:cNvSpPr/>
            <p:nvPr/>
          </p:nvSpPr>
          <p:spPr>
            <a:xfrm>
              <a:off x="1031382" y="427735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05192" y="427212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1005205" y="5779928"/>
            <a:ext cx="18093690" cy="10795"/>
            <a:chOff x="1005205" y="5779928"/>
            <a:chExt cx="18093690" cy="10795"/>
          </a:xfrm>
        </p:grpSpPr>
        <p:sp>
          <p:nvSpPr>
            <p:cNvPr id="19" name="object 19"/>
            <p:cNvSpPr/>
            <p:nvPr/>
          </p:nvSpPr>
          <p:spPr>
            <a:xfrm>
              <a:off x="1031382" y="578516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05192" y="5779928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005205" y="6282531"/>
            <a:ext cx="18093690" cy="10795"/>
            <a:chOff x="1005205" y="6282531"/>
            <a:chExt cx="18093690" cy="10795"/>
          </a:xfrm>
        </p:grpSpPr>
        <p:sp>
          <p:nvSpPr>
            <p:cNvPr id="22" name="object 22"/>
            <p:cNvSpPr/>
            <p:nvPr/>
          </p:nvSpPr>
          <p:spPr>
            <a:xfrm>
              <a:off x="1031382" y="628776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05192" y="628253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005205" y="6785133"/>
            <a:ext cx="18093690" cy="10795"/>
            <a:chOff x="1005205" y="6785133"/>
            <a:chExt cx="18093690" cy="10795"/>
          </a:xfrm>
        </p:grpSpPr>
        <p:sp>
          <p:nvSpPr>
            <p:cNvPr id="25" name="object 25"/>
            <p:cNvSpPr/>
            <p:nvPr/>
          </p:nvSpPr>
          <p:spPr>
            <a:xfrm>
              <a:off x="1031382" y="679036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05192" y="6785133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1005205" y="7277265"/>
            <a:ext cx="18093690" cy="10795"/>
            <a:chOff x="1005205" y="7277265"/>
            <a:chExt cx="18093690" cy="10795"/>
          </a:xfrm>
        </p:grpSpPr>
        <p:sp>
          <p:nvSpPr>
            <p:cNvPr id="28" name="object 28"/>
            <p:cNvSpPr/>
            <p:nvPr/>
          </p:nvSpPr>
          <p:spPr>
            <a:xfrm>
              <a:off x="1031382" y="7282500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05192" y="7277271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005205" y="7790338"/>
            <a:ext cx="18093690" cy="10795"/>
            <a:chOff x="1005205" y="7790338"/>
            <a:chExt cx="18093690" cy="10795"/>
          </a:xfrm>
        </p:grpSpPr>
        <p:sp>
          <p:nvSpPr>
            <p:cNvPr id="31" name="object 31"/>
            <p:cNvSpPr/>
            <p:nvPr/>
          </p:nvSpPr>
          <p:spPr>
            <a:xfrm>
              <a:off x="1031382" y="7795573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05192" y="7790338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005205" y="8282470"/>
            <a:ext cx="18093690" cy="10795"/>
            <a:chOff x="1005205" y="8282470"/>
            <a:chExt cx="18093690" cy="10795"/>
          </a:xfrm>
        </p:grpSpPr>
        <p:sp>
          <p:nvSpPr>
            <p:cNvPr id="34" name="object 34"/>
            <p:cNvSpPr/>
            <p:nvPr/>
          </p:nvSpPr>
          <p:spPr>
            <a:xfrm>
              <a:off x="1031382" y="828770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05192" y="8282476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992505" y="2919147"/>
            <a:ext cx="2271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Site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Users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/Customers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871816" y="2919147"/>
            <a:ext cx="889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Answers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144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0438" y="2387361"/>
            <a:ext cx="18125440" cy="10795"/>
            <a:chOff x="1010438" y="2387361"/>
            <a:chExt cx="18125440" cy="10795"/>
          </a:xfrm>
        </p:grpSpPr>
        <p:sp>
          <p:nvSpPr>
            <p:cNvPr id="5" name="object 5"/>
            <p:cNvSpPr/>
            <p:nvPr/>
          </p:nvSpPr>
          <p:spPr>
            <a:xfrm>
              <a:off x="1010438" y="2392598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0440" y="2392597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06466" y="2563137"/>
            <a:ext cx="7364730" cy="7539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type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 configurations does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 attributes do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per product?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migrated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another system?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Name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applicable.</a:t>
            </a:r>
            <a:endParaRPr sz="1450">
              <a:latin typeface="Open Sans"/>
              <a:cs typeface="Open Sans"/>
            </a:endParaRPr>
          </a:p>
          <a:p>
            <a:pPr marL="12700" marR="2153285">
              <a:lnSpc>
                <a:spcPct val="2275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integrate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other systems? Please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list: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launch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you interested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utilizing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 solutions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Enterprise?</a:t>
            </a:r>
            <a:endParaRPr sz="1450">
              <a:latin typeface="Open Sans"/>
              <a:cs typeface="Open Sans"/>
            </a:endParaRPr>
          </a:p>
          <a:p>
            <a:pPr marL="12700" marR="1268730">
              <a:lnSpc>
                <a:spcPct val="2275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wholesale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pricing?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part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project?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additional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tiered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pricing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compliance requirements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sales?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downloadable products?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prepacks?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combine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items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packs?</a:t>
            </a:r>
            <a:endParaRPr sz="1450">
              <a:latin typeface="Open Sans"/>
              <a:cs typeface="Open Sans"/>
            </a:endParaRPr>
          </a:p>
          <a:p>
            <a:pPr marL="12700" marR="1808480">
              <a:lnSpc>
                <a:spcPct val="2275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do any product customizations?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Embroidery, Logo’s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anything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else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19193" y="2879493"/>
            <a:ext cx="18093690" cy="10795"/>
            <a:chOff x="1019193" y="2879493"/>
            <a:chExt cx="18093690" cy="10795"/>
          </a:xfrm>
        </p:grpSpPr>
        <p:sp>
          <p:nvSpPr>
            <p:cNvPr id="9" name="object 9"/>
            <p:cNvSpPr/>
            <p:nvPr/>
          </p:nvSpPr>
          <p:spPr>
            <a:xfrm>
              <a:off x="1045370" y="288472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9187" y="2879502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4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64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  <a:path w="18093690" h="10794">
                  <a:moveTo>
                    <a:pt x="18093690" y="5232"/>
                  </a:moveTo>
                  <a:lnTo>
                    <a:pt x="18092154" y="1536"/>
                  </a:lnTo>
                  <a:lnTo>
                    <a:pt x="18088458" y="0"/>
                  </a:lnTo>
                  <a:lnTo>
                    <a:pt x="18084750" y="1536"/>
                  </a:lnTo>
                  <a:lnTo>
                    <a:pt x="18083213" y="5232"/>
                  </a:lnTo>
                  <a:lnTo>
                    <a:pt x="18084750" y="8940"/>
                  </a:lnTo>
                  <a:lnTo>
                    <a:pt x="18088458" y="10464"/>
                  </a:lnTo>
                  <a:lnTo>
                    <a:pt x="18092154" y="8940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019111" y="4146470"/>
            <a:ext cx="18093690" cy="10795"/>
            <a:chOff x="1019111" y="4146470"/>
            <a:chExt cx="18093690" cy="10795"/>
          </a:xfrm>
        </p:grpSpPr>
        <p:sp>
          <p:nvSpPr>
            <p:cNvPr id="12" name="object 12"/>
            <p:cNvSpPr/>
            <p:nvPr/>
          </p:nvSpPr>
          <p:spPr>
            <a:xfrm>
              <a:off x="1045288" y="415170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19098" y="414647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19193" y="3392566"/>
            <a:ext cx="18093690" cy="10795"/>
            <a:chOff x="1019193" y="3392566"/>
            <a:chExt cx="18093690" cy="10795"/>
          </a:xfrm>
        </p:grpSpPr>
        <p:sp>
          <p:nvSpPr>
            <p:cNvPr id="15" name="object 15"/>
            <p:cNvSpPr/>
            <p:nvPr/>
          </p:nvSpPr>
          <p:spPr>
            <a:xfrm>
              <a:off x="1045370" y="339780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19187" y="3392569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5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  <a:path w="18093690" h="10795">
                  <a:moveTo>
                    <a:pt x="18093690" y="5232"/>
                  </a:moveTo>
                  <a:lnTo>
                    <a:pt x="18092154" y="1536"/>
                  </a:lnTo>
                  <a:lnTo>
                    <a:pt x="18088458" y="0"/>
                  </a:lnTo>
                  <a:lnTo>
                    <a:pt x="18084750" y="1536"/>
                  </a:lnTo>
                  <a:lnTo>
                    <a:pt x="18083213" y="5232"/>
                  </a:lnTo>
                  <a:lnTo>
                    <a:pt x="18084750" y="8940"/>
                  </a:lnTo>
                  <a:lnTo>
                    <a:pt x="18088458" y="10477"/>
                  </a:lnTo>
                  <a:lnTo>
                    <a:pt x="18092154" y="8940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005205" y="4649073"/>
            <a:ext cx="18093690" cy="10795"/>
            <a:chOff x="1005205" y="4649073"/>
            <a:chExt cx="18093690" cy="10795"/>
          </a:xfrm>
        </p:grpSpPr>
        <p:sp>
          <p:nvSpPr>
            <p:cNvPr id="18" name="object 18"/>
            <p:cNvSpPr/>
            <p:nvPr/>
          </p:nvSpPr>
          <p:spPr>
            <a:xfrm>
              <a:off x="1031382" y="465430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5192" y="464908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005205" y="5141204"/>
            <a:ext cx="18093690" cy="10795"/>
            <a:chOff x="1005205" y="5141204"/>
            <a:chExt cx="18093690" cy="10795"/>
          </a:xfrm>
        </p:grpSpPr>
        <p:sp>
          <p:nvSpPr>
            <p:cNvPr id="21" name="object 21"/>
            <p:cNvSpPr/>
            <p:nvPr/>
          </p:nvSpPr>
          <p:spPr>
            <a:xfrm>
              <a:off x="1031382" y="5146440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5192" y="514120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005205" y="5649042"/>
            <a:ext cx="18093690" cy="10795"/>
            <a:chOff x="1005205" y="5649042"/>
            <a:chExt cx="18093690" cy="10795"/>
          </a:xfrm>
        </p:grpSpPr>
        <p:sp>
          <p:nvSpPr>
            <p:cNvPr id="24" name="object 24"/>
            <p:cNvSpPr/>
            <p:nvPr/>
          </p:nvSpPr>
          <p:spPr>
            <a:xfrm>
              <a:off x="1031382" y="565427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5192" y="564905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019111" y="6397711"/>
            <a:ext cx="18093690" cy="10795"/>
            <a:chOff x="1019111" y="6397711"/>
            <a:chExt cx="18093690" cy="10795"/>
          </a:xfrm>
        </p:grpSpPr>
        <p:sp>
          <p:nvSpPr>
            <p:cNvPr id="27" name="object 27"/>
            <p:cNvSpPr/>
            <p:nvPr/>
          </p:nvSpPr>
          <p:spPr>
            <a:xfrm>
              <a:off x="1045288" y="640294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19098" y="639772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019111" y="6910784"/>
            <a:ext cx="18093690" cy="10795"/>
            <a:chOff x="1019111" y="6910784"/>
            <a:chExt cx="18093690" cy="10795"/>
          </a:xfrm>
        </p:grpSpPr>
        <p:sp>
          <p:nvSpPr>
            <p:cNvPr id="30" name="object 30"/>
            <p:cNvSpPr/>
            <p:nvPr/>
          </p:nvSpPr>
          <p:spPr>
            <a:xfrm>
              <a:off x="1045288" y="691601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19098" y="691078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019111" y="7402916"/>
            <a:ext cx="18093690" cy="10795"/>
            <a:chOff x="1019111" y="7402916"/>
            <a:chExt cx="18093690" cy="10795"/>
          </a:xfrm>
        </p:grpSpPr>
        <p:sp>
          <p:nvSpPr>
            <p:cNvPr id="33" name="object 33"/>
            <p:cNvSpPr/>
            <p:nvPr/>
          </p:nvSpPr>
          <p:spPr>
            <a:xfrm>
              <a:off x="1045288" y="7408151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19098" y="740292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019111" y="7915989"/>
            <a:ext cx="18093690" cy="10795"/>
            <a:chOff x="1019111" y="7915989"/>
            <a:chExt cx="18093690" cy="10795"/>
          </a:xfrm>
        </p:grpSpPr>
        <p:sp>
          <p:nvSpPr>
            <p:cNvPr id="36" name="object 36"/>
            <p:cNvSpPr/>
            <p:nvPr/>
          </p:nvSpPr>
          <p:spPr>
            <a:xfrm>
              <a:off x="1045288" y="792122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19098" y="791599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019111" y="8418591"/>
            <a:ext cx="18093690" cy="10795"/>
            <a:chOff x="1019111" y="8418591"/>
            <a:chExt cx="18093690" cy="10795"/>
          </a:xfrm>
        </p:grpSpPr>
        <p:sp>
          <p:nvSpPr>
            <p:cNvPr id="39" name="object 39"/>
            <p:cNvSpPr/>
            <p:nvPr/>
          </p:nvSpPr>
          <p:spPr>
            <a:xfrm>
              <a:off x="1045288" y="842382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19098" y="8418594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1019111" y="9162024"/>
            <a:ext cx="18093690" cy="10795"/>
            <a:chOff x="1019111" y="9162024"/>
            <a:chExt cx="18093690" cy="10795"/>
          </a:xfrm>
        </p:grpSpPr>
        <p:sp>
          <p:nvSpPr>
            <p:cNvPr id="42" name="object 42"/>
            <p:cNvSpPr/>
            <p:nvPr/>
          </p:nvSpPr>
          <p:spPr>
            <a:xfrm>
              <a:off x="1045288" y="916725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19098" y="916202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1019111" y="9664627"/>
            <a:ext cx="18093690" cy="10795"/>
            <a:chOff x="1019111" y="9664627"/>
            <a:chExt cx="18093690" cy="10795"/>
          </a:xfrm>
        </p:grpSpPr>
        <p:sp>
          <p:nvSpPr>
            <p:cNvPr id="45" name="object 45"/>
            <p:cNvSpPr/>
            <p:nvPr/>
          </p:nvSpPr>
          <p:spPr>
            <a:xfrm>
              <a:off x="1045288" y="966986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19098" y="966462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006465" y="2039593"/>
            <a:ext cx="9302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Products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885776" y="2039593"/>
            <a:ext cx="889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Answers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145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0438" y="2387361"/>
            <a:ext cx="18125440" cy="10795"/>
            <a:chOff x="1010438" y="2387361"/>
            <a:chExt cx="18125440" cy="10795"/>
          </a:xfrm>
        </p:grpSpPr>
        <p:sp>
          <p:nvSpPr>
            <p:cNvPr id="5" name="object 5"/>
            <p:cNvSpPr/>
            <p:nvPr/>
          </p:nvSpPr>
          <p:spPr>
            <a:xfrm>
              <a:off x="1010438" y="2392598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0440" y="2392597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06466" y="2563137"/>
            <a:ext cx="7634605" cy="7539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carriers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foresee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Examples: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Fexex, UPS,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USPS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541655">
              <a:lnSpc>
                <a:spcPct val="113700"/>
              </a:lnSpc>
              <a:spcBef>
                <a:spcPts val="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unique 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products? Example: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Dimensions, weight,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handling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fee’s,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perishable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items, controlled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restrictions?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142240">
              <a:lnSpc>
                <a:spcPct val="113700"/>
              </a:lnSpc>
              <a:spcBef>
                <a:spcPts val="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 internationally?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country/region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restrictions?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additional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restrictions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international such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carrier,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products, etc?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473709">
              <a:lnSpc>
                <a:spcPct val="113700"/>
              </a:lnSpc>
              <a:spcBef>
                <a:spcPts val="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Examples: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Authorize.net,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PayflowPro,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Chase.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remain with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accept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30?</a:t>
            </a:r>
            <a:endParaRPr sz="1450">
              <a:latin typeface="Open Sans"/>
              <a:cs typeface="Open Sans"/>
            </a:endParaRPr>
          </a:p>
          <a:p>
            <a:pPr marL="12700" marR="836930">
              <a:lnSpc>
                <a:spcPct val="2275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subscriptions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programs?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Please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describe: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there anything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else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about shipping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payments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tax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7874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tax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tax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statewide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determined by the county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city?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locations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locations?</a:t>
            </a:r>
            <a:endParaRPr sz="1450">
              <a:latin typeface="Open Sans"/>
              <a:cs typeface="Open Sans"/>
            </a:endParaRPr>
          </a:p>
          <a:p>
            <a:pPr marL="12700" marR="5410835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taxable?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set-up?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anything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else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related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taxes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19193" y="2879493"/>
            <a:ext cx="18093690" cy="10795"/>
            <a:chOff x="1019193" y="2879493"/>
            <a:chExt cx="18093690" cy="10795"/>
          </a:xfrm>
        </p:grpSpPr>
        <p:sp>
          <p:nvSpPr>
            <p:cNvPr id="9" name="object 9"/>
            <p:cNvSpPr/>
            <p:nvPr/>
          </p:nvSpPr>
          <p:spPr>
            <a:xfrm>
              <a:off x="1045370" y="288472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9187" y="2879502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4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64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  <a:path w="18093690" h="10794">
                  <a:moveTo>
                    <a:pt x="18093690" y="5232"/>
                  </a:moveTo>
                  <a:lnTo>
                    <a:pt x="18092154" y="1536"/>
                  </a:lnTo>
                  <a:lnTo>
                    <a:pt x="18088458" y="0"/>
                  </a:lnTo>
                  <a:lnTo>
                    <a:pt x="18084750" y="1536"/>
                  </a:lnTo>
                  <a:lnTo>
                    <a:pt x="18083213" y="5232"/>
                  </a:lnTo>
                  <a:lnTo>
                    <a:pt x="18084750" y="8940"/>
                  </a:lnTo>
                  <a:lnTo>
                    <a:pt x="18088458" y="10464"/>
                  </a:lnTo>
                  <a:lnTo>
                    <a:pt x="18092154" y="8940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005205" y="4397771"/>
            <a:ext cx="18093690" cy="10795"/>
            <a:chOff x="1005205" y="4397771"/>
            <a:chExt cx="18093690" cy="10795"/>
          </a:xfrm>
        </p:grpSpPr>
        <p:sp>
          <p:nvSpPr>
            <p:cNvPr id="12" name="object 12"/>
            <p:cNvSpPr/>
            <p:nvPr/>
          </p:nvSpPr>
          <p:spPr>
            <a:xfrm>
              <a:off x="1031382" y="440300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05192" y="4397774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05205" y="3643868"/>
            <a:ext cx="18093690" cy="10795"/>
            <a:chOff x="1005205" y="3643868"/>
            <a:chExt cx="18093690" cy="10795"/>
          </a:xfrm>
        </p:grpSpPr>
        <p:sp>
          <p:nvSpPr>
            <p:cNvPr id="15" name="object 15"/>
            <p:cNvSpPr/>
            <p:nvPr/>
          </p:nvSpPr>
          <p:spPr>
            <a:xfrm>
              <a:off x="1031382" y="3649103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5192" y="364387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005205" y="5141204"/>
            <a:ext cx="18093690" cy="10795"/>
            <a:chOff x="1005205" y="5141204"/>
            <a:chExt cx="18093690" cy="10795"/>
          </a:xfrm>
        </p:grpSpPr>
        <p:sp>
          <p:nvSpPr>
            <p:cNvPr id="18" name="object 18"/>
            <p:cNvSpPr/>
            <p:nvPr/>
          </p:nvSpPr>
          <p:spPr>
            <a:xfrm>
              <a:off x="1031382" y="5146440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5192" y="514120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005205" y="5649042"/>
            <a:ext cx="18093690" cy="10795"/>
            <a:chOff x="1005205" y="5649042"/>
            <a:chExt cx="18093690" cy="10795"/>
          </a:xfrm>
        </p:grpSpPr>
        <p:sp>
          <p:nvSpPr>
            <p:cNvPr id="21" name="object 21"/>
            <p:cNvSpPr/>
            <p:nvPr/>
          </p:nvSpPr>
          <p:spPr>
            <a:xfrm>
              <a:off x="1031382" y="565427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5192" y="564905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005205" y="6146409"/>
            <a:ext cx="18093690" cy="10795"/>
            <a:chOff x="1005205" y="6146409"/>
            <a:chExt cx="18093690" cy="10795"/>
          </a:xfrm>
        </p:grpSpPr>
        <p:sp>
          <p:nvSpPr>
            <p:cNvPr id="24" name="object 24"/>
            <p:cNvSpPr/>
            <p:nvPr/>
          </p:nvSpPr>
          <p:spPr>
            <a:xfrm>
              <a:off x="1031382" y="615164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5192" y="614641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002832" y="6659483"/>
            <a:ext cx="18093690" cy="10795"/>
            <a:chOff x="1002832" y="6659483"/>
            <a:chExt cx="18093690" cy="10795"/>
          </a:xfrm>
        </p:grpSpPr>
        <p:sp>
          <p:nvSpPr>
            <p:cNvPr id="27" name="object 27"/>
            <p:cNvSpPr/>
            <p:nvPr/>
          </p:nvSpPr>
          <p:spPr>
            <a:xfrm>
              <a:off x="1029009" y="6664718"/>
              <a:ext cx="18051780" cy="0"/>
            </a:xfrm>
            <a:custGeom>
              <a:avLst/>
              <a:gdLst/>
              <a:ahLst/>
              <a:cxnLst/>
              <a:rect l="l" t="t" r="r" b="b"/>
              <a:pathLst>
                <a:path w="18051780" h="0">
                  <a:moveTo>
                    <a:pt x="0" y="0"/>
                  </a:moveTo>
                  <a:lnTo>
                    <a:pt x="18051722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2830" y="6659492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5">
                  <a:moveTo>
                    <a:pt x="10464" y="5232"/>
                  </a:moveTo>
                  <a:lnTo>
                    <a:pt x="8928" y="1524"/>
                  </a:lnTo>
                  <a:lnTo>
                    <a:pt x="5232" y="0"/>
                  </a:lnTo>
                  <a:lnTo>
                    <a:pt x="1524" y="1524"/>
                  </a:lnTo>
                  <a:lnTo>
                    <a:pt x="0" y="5232"/>
                  </a:lnTo>
                  <a:lnTo>
                    <a:pt x="1524" y="8928"/>
                  </a:lnTo>
                  <a:lnTo>
                    <a:pt x="5232" y="10464"/>
                  </a:lnTo>
                  <a:lnTo>
                    <a:pt x="8928" y="8928"/>
                  </a:lnTo>
                  <a:lnTo>
                    <a:pt x="10464" y="5232"/>
                  </a:lnTo>
                  <a:close/>
                </a:path>
                <a:path w="18093690" h="10795">
                  <a:moveTo>
                    <a:pt x="18093690" y="5232"/>
                  </a:moveTo>
                  <a:lnTo>
                    <a:pt x="18092154" y="1524"/>
                  </a:lnTo>
                  <a:lnTo>
                    <a:pt x="18088445" y="0"/>
                  </a:lnTo>
                  <a:lnTo>
                    <a:pt x="18084750" y="1524"/>
                  </a:lnTo>
                  <a:lnTo>
                    <a:pt x="18083213" y="5232"/>
                  </a:lnTo>
                  <a:lnTo>
                    <a:pt x="18084750" y="8928"/>
                  </a:lnTo>
                  <a:lnTo>
                    <a:pt x="18088445" y="10464"/>
                  </a:lnTo>
                  <a:lnTo>
                    <a:pt x="18092154" y="8928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019111" y="7151614"/>
            <a:ext cx="18093690" cy="10795"/>
            <a:chOff x="1019111" y="7151614"/>
            <a:chExt cx="18093690" cy="10795"/>
          </a:xfrm>
        </p:grpSpPr>
        <p:sp>
          <p:nvSpPr>
            <p:cNvPr id="30" name="object 30"/>
            <p:cNvSpPr/>
            <p:nvPr/>
          </p:nvSpPr>
          <p:spPr>
            <a:xfrm>
              <a:off x="1045288" y="7156850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19098" y="715161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019111" y="7915989"/>
            <a:ext cx="18093690" cy="10795"/>
            <a:chOff x="1019111" y="7915989"/>
            <a:chExt cx="18093690" cy="10795"/>
          </a:xfrm>
        </p:grpSpPr>
        <p:sp>
          <p:nvSpPr>
            <p:cNvPr id="33" name="object 33"/>
            <p:cNvSpPr/>
            <p:nvPr/>
          </p:nvSpPr>
          <p:spPr>
            <a:xfrm>
              <a:off x="1045288" y="792122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19098" y="791599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005205" y="8669893"/>
            <a:ext cx="18093690" cy="10795"/>
            <a:chOff x="1005205" y="8669893"/>
            <a:chExt cx="18093690" cy="10795"/>
          </a:xfrm>
        </p:grpSpPr>
        <p:sp>
          <p:nvSpPr>
            <p:cNvPr id="36" name="object 36"/>
            <p:cNvSpPr/>
            <p:nvPr/>
          </p:nvSpPr>
          <p:spPr>
            <a:xfrm>
              <a:off x="1031382" y="867512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05192" y="866990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019111" y="9162024"/>
            <a:ext cx="18093690" cy="10795"/>
            <a:chOff x="1019111" y="9162024"/>
            <a:chExt cx="18093690" cy="10795"/>
          </a:xfrm>
        </p:grpSpPr>
        <p:sp>
          <p:nvSpPr>
            <p:cNvPr id="39" name="object 39"/>
            <p:cNvSpPr/>
            <p:nvPr/>
          </p:nvSpPr>
          <p:spPr>
            <a:xfrm>
              <a:off x="1045288" y="916725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19098" y="916202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1019111" y="9664627"/>
            <a:ext cx="18093690" cy="10795"/>
            <a:chOff x="1019111" y="9664627"/>
            <a:chExt cx="18093690" cy="10795"/>
          </a:xfrm>
        </p:grpSpPr>
        <p:sp>
          <p:nvSpPr>
            <p:cNvPr id="42" name="object 42"/>
            <p:cNvSpPr/>
            <p:nvPr/>
          </p:nvSpPr>
          <p:spPr>
            <a:xfrm>
              <a:off x="1045288" y="966986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19098" y="966462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006465" y="2039593"/>
            <a:ext cx="24390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Shipping/Payments/Tax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885776" y="2039593"/>
            <a:ext cx="889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Answers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146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0438" y="2387361"/>
            <a:ext cx="18125440" cy="10795"/>
            <a:chOff x="1010438" y="2387361"/>
            <a:chExt cx="18125440" cy="10795"/>
          </a:xfrm>
        </p:grpSpPr>
        <p:sp>
          <p:nvSpPr>
            <p:cNvPr id="5" name="object 5"/>
            <p:cNvSpPr/>
            <p:nvPr/>
          </p:nvSpPr>
          <p:spPr>
            <a:xfrm>
              <a:off x="1010438" y="2392598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0440" y="2392597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06466" y="2563137"/>
            <a:ext cx="7553959" cy="7539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integrate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other systems? Please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list:</a:t>
            </a:r>
            <a:endParaRPr sz="1450">
              <a:latin typeface="Open Sans"/>
              <a:cs typeface="Open Sans"/>
            </a:endParaRPr>
          </a:p>
          <a:p>
            <a:pPr marL="12700" marR="71120">
              <a:lnSpc>
                <a:spcPct val="2275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intergrating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management/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ERP?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system: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 you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 (DMP)?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separate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separate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physical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stores?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Point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 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(POS)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leverage 3rd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compariosn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 engines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Google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shopping, Bing Shopping,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Shopzilla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etc?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feed: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resellers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affiliates?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Examples: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Amazon.com,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Buy.com,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Ebay.com,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Sears.com.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Please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one:</a:t>
            </a:r>
            <a:endParaRPr sz="1450">
              <a:latin typeface="Open Sans"/>
              <a:cs typeface="Open Sans"/>
            </a:endParaRPr>
          </a:p>
          <a:p>
            <a:pPr marL="12700" marR="4104004">
              <a:lnSpc>
                <a:spcPct val="2275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email service provider?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anylitics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package(S) do you use?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A/B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split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requirement?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interested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Retargeting?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19193" y="2879493"/>
            <a:ext cx="18093690" cy="10795"/>
            <a:chOff x="1019193" y="2879493"/>
            <a:chExt cx="18093690" cy="10795"/>
          </a:xfrm>
        </p:grpSpPr>
        <p:sp>
          <p:nvSpPr>
            <p:cNvPr id="9" name="object 9"/>
            <p:cNvSpPr/>
            <p:nvPr/>
          </p:nvSpPr>
          <p:spPr>
            <a:xfrm>
              <a:off x="1045370" y="288472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9187" y="2879502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4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64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  <a:path w="18093690" h="10794">
                  <a:moveTo>
                    <a:pt x="18093690" y="5232"/>
                  </a:moveTo>
                  <a:lnTo>
                    <a:pt x="18092154" y="1536"/>
                  </a:lnTo>
                  <a:lnTo>
                    <a:pt x="18088458" y="0"/>
                  </a:lnTo>
                  <a:lnTo>
                    <a:pt x="18084750" y="1536"/>
                  </a:lnTo>
                  <a:lnTo>
                    <a:pt x="18083213" y="5232"/>
                  </a:lnTo>
                  <a:lnTo>
                    <a:pt x="18084750" y="8940"/>
                  </a:lnTo>
                  <a:lnTo>
                    <a:pt x="18088458" y="10464"/>
                  </a:lnTo>
                  <a:lnTo>
                    <a:pt x="18092154" y="8940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005205" y="3895169"/>
            <a:ext cx="18093690" cy="10795"/>
            <a:chOff x="1005205" y="3895169"/>
            <a:chExt cx="18093690" cy="10795"/>
          </a:xfrm>
        </p:grpSpPr>
        <p:sp>
          <p:nvSpPr>
            <p:cNvPr id="12" name="object 12"/>
            <p:cNvSpPr/>
            <p:nvPr/>
          </p:nvSpPr>
          <p:spPr>
            <a:xfrm>
              <a:off x="1031382" y="390040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05192" y="389517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05205" y="3392566"/>
            <a:ext cx="18093690" cy="10795"/>
            <a:chOff x="1005205" y="3392566"/>
            <a:chExt cx="18093690" cy="10795"/>
          </a:xfrm>
        </p:grpSpPr>
        <p:sp>
          <p:nvSpPr>
            <p:cNvPr id="15" name="object 15"/>
            <p:cNvSpPr/>
            <p:nvPr/>
          </p:nvSpPr>
          <p:spPr>
            <a:xfrm>
              <a:off x="1031382" y="339780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5192" y="339256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005205" y="4649073"/>
            <a:ext cx="18093690" cy="10795"/>
            <a:chOff x="1005205" y="4649073"/>
            <a:chExt cx="18093690" cy="10795"/>
          </a:xfrm>
        </p:grpSpPr>
        <p:sp>
          <p:nvSpPr>
            <p:cNvPr id="18" name="object 18"/>
            <p:cNvSpPr/>
            <p:nvPr/>
          </p:nvSpPr>
          <p:spPr>
            <a:xfrm>
              <a:off x="1031382" y="465430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5192" y="464908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005205" y="5402976"/>
            <a:ext cx="18093690" cy="10795"/>
            <a:chOff x="1005205" y="5402976"/>
            <a:chExt cx="18093690" cy="10795"/>
          </a:xfrm>
        </p:grpSpPr>
        <p:sp>
          <p:nvSpPr>
            <p:cNvPr id="21" name="object 21"/>
            <p:cNvSpPr/>
            <p:nvPr/>
          </p:nvSpPr>
          <p:spPr>
            <a:xfrm>
              <a:off x="1031382" y="540821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5192" y="540297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005205" y="5905579"/>
            <a:ext cx="18093690" cy="10795"/>
            <a:chOff x="1005205" y="5905579"/>
            <a:chExt cx="18093690" cy="10795"/>
          </a:xfrm>
        </p:grpSpPr>
        <p:sp>
          <p:nvSpPr>
            <p:cNvPr id="24" name="object 24"/>
            <p:cNvSpPr/>
            <p:nvPr/>
          </p:nvSpPr>
          <p:spPr>
            <a:xfrm>
              <a:off x="1031382" y="591081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5192" y="590558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002832" y="6659483"/>
            <a:ext cx="18093690" cy="10795"/>
            <a:chOff x="1002832" y="6659483"/>
            <a:chExt cx="18093690" cy="10795"/>
          </a:xfrm>
        </p:grpSpPr>
        <p:sp>
          <p:nvSpPr>
            <p:cNvPr id="27" name="object 27"/>
            <p:cNvSpPr/>
            <p:nvPr/>
          </p:nvSpPr>
          <p:spPr>
            <a:xfrm>
              <a:off x="1029009" y="6664718"/>
              <a:ext cx="18051780" cy="0"/>
            </a:xfrm>
            <a:custGeom>
              <a:avLst/>
              <a:gdLst/>
              <a:ahLst/>
              <a:cxnLst/>
              <a:rect l="l" t="t" r="r" b="b"/>
              <a:pathLst>
                <a:path w="18051780" h="0">
                  <a:moveTo>
                    <a:pt x="0" y="0"/>
                  </a:moveTo>
                  <a:lnTo>
                    <a:pt x="18051722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2830" y="6659492"/>
              <a:ext cx="18093690" cy="10795"/>
            </a:xfrm>
            <a:custGeom>
              <a:avLst/>
              <a:gdLst/>
              <a:ahLst/>
              <a:cxnLst/>
              <a:rect l="l" t="t" r="r" b="b"/>
              <a:pathLst>
                <a:path w="18093690" h="10795">
                  <a:moveTo>
                    <a:pt x="10464" y="5232"/>
                  </a:moveTo>
                  <a:lnTo>
                    <a:pt x="8928" y="1524"/>
                  </a:lnTo>
                  <a:lnTo>
                    <a:pt x="5232" y="0"/>
                  </a:lnTo>
                  <a:lnTo>
                    <a:pt x="1524" y="1524"/>
                  </a:lnTo>
                  <a:lnTo>
                    <a:pt x="0" y="5232"/>
                  </a:lnTo>
                  <a:lnTo>
                    <a:pt x="1524" y="8928"/>
                  </a:lnTo>
                  <a:lnTo>
                    <a:pt x="5232" y="10464"/>
                  </a:lnTo>
                  <a:lnTo>
                    <a:pt x="8928" y="8928"/>
                  </a:lnTo>
                  <a:lnTo>
                    <a:pt x="10464" y="5232"/>
                  </a:lnTo>
                  <a:close/>
                </a:path>
                <a:path w="18093690" h="10795">
                  <a:moveTo>
                    <a:pt x="18093690" y="5232"/>
                  </a:moveTo>
                  <a:lnTo>
                    <a:pt x="18092154" y="1524"/>
                  </a:lnTo>
                  <a:lnTo>
                    <a:pt x="18088445" y="0"/>
                  </a:lnTo>
                  <a:lnTo>
                    <a:pt x="18084750" y="1524"/>
                  </a:lnTo>
                  <a:lnTo>
                    <a:pt x="18083213" y="5232"/>
                  </a:lnTo>
                  <a:lnTo>
                    <a:pt x="18084750" y="8928"/>
                  </a:lnTo>
                  <a:lnTo>
                    <a:pt x="18088445" y="10464"/>
                  </a:lnTo>
                  <a:lnTo>
                    <a:pt x="18092154" y="8928"/>
                  </a:lnTo>
                  <a:lnTo>
                    <a:pt x="1809369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005205" y="7402916"/>
            <a:ext cx="18093690" cy="10795"/>
            <a:chOff x="1005205" y="7402916"/>
            <a:chExt cx="18093690" cy="10795"/>
          </a:xfrm>
        </p:grpSpPr>
        <p:sp>
          <p:nvSpPr>
            <p:cNvPr id="30" name="object 30"/>
            <p:cNvSpPr/>
            <p:nvPr/>
          </p:nvSpPr>
          <p:spPr>
            <a:xfrm>
              <a:off x="1031382" y="7408151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05192" y="740292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005205" y="8156819"/>
            <a:ext cx="18093690" cy="10795"/>
            <a:chOff x="1005205" y="8156819"/>
            <a:chExt cx="18093690" cy="10795"/>
          </a:xfrm>
        </p:grpSpPr>
        <p:sp>
          <p:nvSpPr>
            <p:cNvPr id="33" name="object 33"/>
            <p:cNvSpPr/>
            <p:nvPr/>
          </p:nvSpPr>
          <p:spPr>
            <a:xfrm>
              <a:off x="1031382" y="816205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05192" y="815682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005205" y="8669893"/>
            <a:ext cx="18093690" cy="10795"/>
            <a:chOff x="1005205" y="8669893"/>
            <a:chExt cx="18093690" cy="10795"/>
          </a:xfrm>
        </p:grpSpPr>
        <p:sp>
          <p:nvSpPr>
            <p:cNvPr id="36" name="object 36"/>
            <p:cNvSpPr/>
            <p:nvPr/>
          </p:nvSpPr>
          <p:spPr>
            <a:xfrm>
              <a:off x="1031382" y="867512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05192" y="866990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019111" y="9162024"/>
            <a:ext cx="18093690" cy="10795"/>
            <a:chOff x="1019111" y="9162024"/>
            <a:chExt cx="18093690" cy="10795"/>
          </a:xfrm>
        </p:grpSpPr>
        <p:sp>
          <p:nvSpPr>
            <p:cNvPr id="39" name="object 39"/>
            <p:cNvSpPr/>
            <p:nvPr/>
          </p:nvSpPr>
          <p:spPr>
            <a:xfrm>
              <a:off x="1045288" y="916725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19098" y="916202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1019111" y="9664627"/>
            <a:ext cx="18093690" cy="10795"/>
            <a:chOff x="1019111" y="9664627"/>
            <a:chExt cx="18093690" cy="10795"/>
          </a:xfrm>
        </p:grpSpPr>
        <p:sp>
          <p:nvSpPr>
            <p:cNvPr id="42" name="object 42"/>
            <p:cNvSpPr/>
            <p:nvPr/>
          </p:nvSpPr>
          <p:spPr>
            <a:xfrm>
              <a:off x="1045288" y="966986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19098" y="966462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006465" y="2039593"/>
            <a:ext cx="126682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Integrations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885776" y="2039593"/>
            <a:ext cx="889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Answers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147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0438" y="2387361"/>
            <a:ext cx="18125440" cy="10795"/>
            <a:chOff x="1010438" y="2387361"/>
            <a:chExt cx="18125440" cy="10795"/>
          </a:xfrm>
        </p:grpSpPr>
        <p:sp>
          <p:nvSpPr>
            <p:cNvPr id="5" name="object 5"/>
            <p:cNvSpPr/>
            <p:nvPr/>
          </p:nvSpPr>
          <p:spPr>
            <a:xfrm>
              <a:off x="1010438" y="2392598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0440" y="2392597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010438" y="5586217"/>
            <a:ext cx="18125440" cy="10795"/>
            <a:chOff x="1010438" y="5586217"/>
            <a:chExt cx="18125440" cy="10795"/>
          </a:xfrm>
        </p:grpSpPr>
        <p:sp>
          <p:nvSpPr>
            <p:cNvPr id="8" name="object 8"/>
            <p:cNvSpPr/>
            <p:nvPr/>
          </p:nvSpPr>
          <p:spPr>
            <a:xfrm>
              <a:off x="1010438" y="5591449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10440" y="5591452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06466" y="2538069"/>
            <a:ext cx="7594600" cy="128206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there any other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 such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CRM, help desk,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center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want 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intergrate?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Please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reviews, videos,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networking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integrations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want 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website?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Please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6466" y="5829991"/>
            <a:ext cx="7553959" cy="40214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integrate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other systems? Please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list:</a:t>
            </a:r>
            <a:endParaRPr sz="1450">
              <a:latin typeface="Open Sans"/>
              <a:cs typeface="Open Sans"/>
            </a:endParaRPr>
          </a:p>
          <a:p>
            <a:pPr marL="12700" marR="71120">
              <a:lnSpc>
                <a:spcPct val="2275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intergrating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management/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ERP?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system: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do you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 (DMP)?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separate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separate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physical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stores?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Point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 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(POS)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system: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05205" y="3136030"/>
            <a:ext cx="18093690" cy="10795"/>
            <a:chOff x="1005205" y="3136030"/>
            <a:chExt cx="18093690" cy="10795"/>
          </a:xfrm>
        </p:grpSpPr>
        <p:sp>
          <p:nvSpPr>
            <p:cNvPr id="13" name="object 13"/>
            <p:cNvSpPr/>
            <p:nvPr/>
          </p:nvSpPr>
          <p:spPr>
            <a:xfrm>
              <a:off x="1031382" y="314126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05192" y="313604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4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4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005205" y="6334885"/>
            <a:ext cx="18093690" cy="10795"/>
            <a:chOff x="1005205" y="6334885"/>
            <a:chExt cx="18093690" cy="10795"/>
          </a:xfrm>
        </p:grpSpPr>
        <p:sp>
          <p:nvSpPr>
            <p:cNvPr id="16" name="object 16"/>
            <p:cNvSpPr/>
            <p:nvPr/>
          </p:nvSpPr>
          <p:spPr>
            <a:xfrm>
              <a:off x="1031382" y="6340121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05192" y="6334893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1005205" y="3895169"/>
            <a:ext cx="18093690" cy="10795"/>
            <a:chOff x="1005205" y="3895169"/>
            <a:chExt cx="18093690" cy="10795"/>
          </a:xfrm>
        </p:grpSpPr>
        <p:sp>
          <p:nvSpPr>
            <p:cNvPr id="19" name="object 19"/>
            <p:cNvSpPr/>
            <p:nvPr/>
          </p:nvSpPr>
          <p:spPr>
            <a:xfrm>
              <a:off x="1031382" y="390040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05192" y="389517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005205" y="6649011"/>
            <a:ext cx="18093690" cy="10795"/>
            <a:chOff x="1005205" y="6649011"/>
            <a:chExt cx="18093690" cy="10795"/>
          </a:xfrm>
        </p:grpSpPr>
        <p:sp>
          <p:nvSpPr>
            <p:cNvPr id="22" name="object 22"/>
            <p:cNvSpPr/>
            <p:nvPr/>
          </p:nvSpPr>
          <p:spPr>
            <a:xfrm>
              <a:off x="1031382" y="665424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05192" y="6649014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005205" y="7151614"/>
            <a:ext cx="18093690" cy="10795"/>
            <a:chOff x="1005205" y="7151614"/>
            <a:chExt cx="18093690" cy="10795"/>
          </a:xfrm>
        </p:grpSpPr>
        <p:sp>
          <p:nvSpPr>
            <p:cNvPr id="25" name="object 25"/>
            <p:cNvSpPr/>
            <p:nvPr/>
          </p:nvSpPr>
          <p:spPr>
            <a:xfrm>
              <a:off x="1031382" y="7156850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05192" y="715161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1005205" y="7905518"/>
            <a:ext cx="18093690" cy="10795"/>
            <a:chOff x="1005205" y="7905518"/>
            <a:chExt cx="18093690" cy="10795"/>
          </a:xfrm>
        </p:grpSpPr>
        <p:sp>
          <p:nvSpPr>
            <p:cNvPr id="28" name="object 28"/>
            <p:cNvSpPr/>
            <p:nvPr/>
          </p:nvSpPr>
          <p:spPr>
            <a:xfrm>
              <a:off x="1031382" y="7910753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05192" y="790552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005205" y="8659422"/>
            <a:ext cx="18093690" cy="10795"/>
            <a:chOff x="1005205" y="8659422"/>
            <a:chExt cx="18093690" cy="10795"/>
          </a:xfrm>
        </p:grpSpPr>
        <p:sp>
          <p:nvSpPr>
            <p:cNvPr id="31" name="object 31"/>
            <p:cNvSpPr/>
            <p:nvPr/>
          </p:nvSpPr>
          <p:spPr>
            <a:xfrm>
              <a:off x="1031382" y="866465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05192" y="865942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005205" y="9162024"/>
            <a:ext cx="18093690" cy="10795"/>
            <a:chOff x="1005205" y="9162024"/>
            <a:chExt cx="18093690" cy="10795"/>
          </a:xfrm>
        </p:grpSpPr>
        <p:sp>
          <p:nvSpPr>
            <p:cNvPr id="34" name="object 34"/>
            <p:cNvSpPr/>
            <p:nvPr/>
          </p:nvSpPr>
          <p:spPr>
            <a:xfrm>
              <a:off x="1031382" y="916725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05192" y="916202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006465" y="2039593"/>
            <a:ext cx="126682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Integrations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006465" y="5180858"/>
            <a:ext cx="10852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Search/UX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885776" y="2039593"/>
            <a:ext cx="889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Answers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85776" y="5180858"/>
            <a:ext cx="889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Answers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148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0438" y="2387361"/>
            <a:ext cx="18125440" cy="10795"/>
            <a:chOff x="1010438" y="2387361"/>
            <a:chExt cx="18125440" cy="10795"/>
          </a:xfrm>
        </p:grpSpPr>
        <p:sp>
          <p:nvSpPr>
            <p:cNvPr id="5" name="object 5"/>
            <p:cNvSpPr/>
            <p:nvPr/>
          </p:nvSpPr>
          <p:spPr>
            <a:xfrm>
              <a:off x="1010438" y="2392598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0440" y="2392597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06466" y="2538069"/>
            <a:ext cx="7594600" cy="756539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leverage 3rd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compariosn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 engines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Google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shopping, Bing Shopping,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Shopzilla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etc?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feed: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363220">
              <a:lnSpc>
                <a:spcPct val="113700"/>
              </a:lnSpc>
              <a:spcBef>
                <a:spcPts val="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resellers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affiliates?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Examples: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u="sng" sz="1450" spc="20">
                <a:solidFill>
                  <a:srgbClr val="4B4F51"/>
                </a:solidFill>
                <a:uFill>
                  <a:solidFill>
                    <a:srgbClr val="4B4F51"/>
                  </a:solidFill>
                </a:uFill>
                <a:latin typeface="Open Sans"/>
                <a:cs typeface="Open Sans"/>
              </a:rPr>
              <a:t>Amazon.com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,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u="sng" sz="1450" spc="20">
                <a:solidFill>
                  <a:srgbClr val="4B4F51"/>
                </a:solidFill>
                <a:uFill>
                  <a:solidFill>
                    <a:srgbClr val="4B4F51"/>
                  </a:solidFill>
                </a:uFill>
                <a:latin typeface="Open Sans"/>
                <a:cs typeface="Open Sans"/>
              </a:rPr>
              <a:t>Buy.com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u="sng" sz="1450" spc="20">
                <a:solidFill>
                  <a:srgbClr val="4B4F51"/>
                </a:solidFill>
                <a:uFill>
                  <a:solidFill>
                    <a:srgbClr val="4B4F51"/>
                  </a:solidFill>
                </a:uFill>
                <a:latin typeface="Open Sans"/>
                <a:cs typeface="Open Sans"/>
              </a:rPr>
              <a:t>Ebay.com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u="sng" sz="1450" spc="20">
                <a:solidFill>
                  <a:srgbClr val="4B4F51"/>
                </a:solidFill>
                <a:uFill>
                  <a:solidFill>
                    <a:srgbClr val="4B4F51"/>
                  </a:solidFill>
                </a:uFill>
                <a:latin typeface="Open Sans"/>
                <a:cs typeface="Open Sans"/>
              </a:rPr>
              <a:t>Sears.com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each one:</a:t>
            </a:r>
            <a:endParaRPr sz="1450">
              <a:latin typeface="Open Sans"/>
              <a:cs typeface="Open Sans"/>
            </a:endParaRPr>
          </a:p>
          <a:p>
            <a:pPr marL="12700" marR="4144645">
              <a:lnSpc>
                <a:spcPct val="2275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email service provider?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anylitics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package(S) do you use?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A/B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split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requirement?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interested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Retargeting?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there any other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 such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CRM, help desk,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center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want 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intergrate?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Please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reviews, videos,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networking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integrations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want 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website?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Please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redesign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interested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640715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inhouse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graphic designer?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 on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redesign?</a:t>
            </a:r>
            <a:endParaRPr sz="1450">
              <a:latin typeface="Open Sans"/>
              <a:cs typeface="Open Sans"/>
            </a:endParaRPr>
          </a:p>
          <a:p>
            <a:pPr marL="12700" marR="2250440">
              <a:lnSpc>
                <a:spcPct val="2275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design/marketing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firm managing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brand?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have brand standards./guidelines?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photography?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Stock photography?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5205" y="3136030"/>
            <a:ext cx="18093690" cy="10795"/>
            <a:chOff x="1005205" y="3136030"/>
            <a:chExt cx="18093690" cy="10795"/>
          </a:xfrm>
        </p:grpSpPr>
        <p:sp>
          <p:nvSpPr>
            <p:cNvPr id="9" name="object 9"/>
            <p:cNvSpPr/>
            <p:nvPr/>
          </p:nvSpPr>
          <p:spPr>
            <a:xfrm>
              <a:off x="1031382" y="314126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5192" y="313604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4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4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005205" y="3895169"/>
            <a:ext cx="18093690" cy="10795"/>
            <a:chOff x="1005205" y="3895169"/>
            <a:chExt cx="18093690" cy="10795"/>
          </a:xfrm>
        </p:grpSpPr>
        <p:sp>
          <p:nvSpPr>
            <p:cNvPr id="12" name="object 12"/>
            <p:cNvSpPr/>
            <p:nvPr/>
          </p:nvSpPr>
          <p:spPr>
            <a:xfrm>
              <a:off x="1031382" y="390040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05192" y="389517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05205" y="4387300"/>
            <a:ext cx="18093690" cy="10795"/>
            <a:chOff x="1005205" y="4387300"/>
            <a:chExt cx="18093690" cy="10795"/>
          </a:xfrm>
        </p:grpSpPr>
        <p:sp>
          <p:nvSpPr>
            <p:cNvPr id="15" name="object 15"/>
            <p:cNvSpPr/>
            <p:nvPr/>
          </p:nvSpPr>
          <p:spPr>
            <a:xfrm>
              <a:off x="1031382" y="439253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5192" y="438730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005205" y="4900374"/>
            <a:ext cx="18093690" cy="10795"/>
            <a:chOff x="1005205" y="4900374"/>
            <a:chExt cx="18093690" cy="10795"/>
          </a:xfrm>
        </p:grpSpPr>
        <p:sp>
          <p:nvSpPr>
            <p:cNvPr id="18" name="object 18"/>
            <p:cNvSpPr/>
            <p:nvPr/>
          </p:nvSpPr>
          <p:spPr>
            <a:xfrm>
              <a:off x="1031382" y="490560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5192" y="490037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005205" y="5392506"/>
            <a:ext cx="18093690" cy="10795"/>
            <a:chOff x="1005205" y="5392506"/>
            <a:chExt cx="18093690" cy="10795"/>
          </a:xfrm>
        </p:grpSpPr>
        <p:sp>
          <p:nvSpPr>
            <p:cNvPr id="21" name="object 21"/>
            <p:cNvSpPr/>
            <p:nvPr/>
          </p:nvSpPr>
          <p:spPr>
            <a:xfrm>
              <a:off x="1031382" y="5397741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5192" y="539251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005205" y="5895108"/>
            <a:ext cx="18093690" cy="10795"/>
            <a:chOff x="1005205" y="5895108"/>
            <a:chExt cx="18093690" cy="10795"/>
          </a:xfrm>
        </p:grpSpPr>
        <p:sp>
          <p:nvSpPr>
            <p:cNvPr id="24" name="object 24"/>
            <p:cNvSpPr/>
            <p:nvPr/>
          </p:nvSpPr>
          <p:spPr>
            <a:xfrm>
              <a:off x="1031382" y="5900343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5192" y="589511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005205" y="6649011"/>
            <a:ext cx="18093690" cy="10795"/>
            <a:chOff x="1005205" y="6649011"/>
            <a:chExt cx="18093690" cy="10795"/>
          </a:xfrm>
        </p:grpSpPr>
        <p:sp>
          <p:nvSpPr>
            <p:cNvPr id="27" name="object 27"/>
            <p:cNvSpPr/>
            <p:nvPr/>
          </p:nvSpPr>
          <p:spPr>
            <a:xfrm>
              <a:off x="1031382" y="665424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5192" y="6649014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005205" y="7413387"/>
            <a:ext cx="18093690" cy="10795"/>
            <a:chOff x="1005205" y="7413387"/>
            <a:chExt cx="18093690" cy="10795"/>
          </a:xfrm>
        </p:grpSpPr>
        <p:sp>
          <p:nvSpPr>
            <p:cNvPr id="30" name="object 30"/>
            <p:cNvSpPr/>
            <p:nvPr/>
          </p:nvSpPr>
          <p:spPr>
            <a:xfrm>
              <a:off x="1031382" y="741862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05192" y="741339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005205" y="7915989"/>
            <a:ext cx="18093690" cy="10795"/>
            <a:chOff x="1005205" y="7915989"/>
            <a:chExt cx="18093690" cy="10795"/>
          </a:xfrm>
        </p:grpSpPr>
        <p:sp>
          <p:nvSpPr>
            <p:cNvPr id="33" name="object 33"/>
            <p:cNvSpPr/>
            <p:nvPr/>
          </p:nvSpPr>
          <p:spPr>
            <a:xfrm>
              <a:off x="1031382" y="792122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05192" y="791599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005205" y="8659422"/>
            <a:ext cx="18093690" cy="10795"/>
            <a:chOff x="1005205" y="8659422"/>
            <a:chExt cx="18093690" cy="10795"/>
          </a:xfrm>
        </p:grpSpPr>
        <p:sp>
          <p:nvSpPr>
            <p:cNvPr id="36" name="object 36"/>
            <p:cNvSpPr/>
            <p:nvPr/>
          </p:nvSpPr>
          <p:spPr>
            <a:xfrm>
              <a:off x="1031382" y="866465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05192" y="865942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005205" y="9162024"/>
            <a:ext cx="18093690" cy="10795"/>
            <a:chOff x="1005205" y="9162024"/>
            <a:chExt cx="18093690" cy="10795"/>
          </a:xfrm>
        </p:grpSpPr>
        <p:sp>
          <p:nvSpPr>
            <p:cNvPr id="39" name="object 39"/>
            <p:cNvSpPr/>
            <p:nvPr/>
          </p:nvSpPr>
          <p:spPr>
            <a:xfrm>
              <a:off x="1031382" y="916725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05192" y="916202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1005205" y="9664627"/>
            <a:ext cx="18093690" cy="10795"/>
            <a:chOff x="1005205" y="9664627"/>
            <a:chExt cx="18093690" cy="10795"/>
          </a:xfrm>
        </p:grpSpPr>
        <p:sp>
          <p:nvSpPr>
            <p:cNvPr id="42" name="object 42"/>
            <p:cNvSpPr/>
            <p:nvPr/>
          </p:nvSpPr>
          <p:spPr>
            <a:xfrm>
              <a:off x="1031382" y="966986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05192" y="966462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006465" y="2039593"/>
            <a:ext cx="10852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Search/UX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885776" y="2039593"/>
            <a:ext cx="889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Answers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149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0438" y="2387361"/>
            <a:ext cx="18125440" cy="10795"/>
            <a:chOff x="1010438" y="2387361"/>
            <a:chExt cx="18125440" cy="10795"/>
          </a:xfrm>
        </p:grpSpPr>
        <p:sp>
          <p:nvSpPr>
            <p:cNvPr id="5" name="object 5"/>
            <p:cNvSpPr/>
            <p:nvPr/>
          </p:nvSpPr>
          <p:spPr>
            <a:xfrm>
              <a:off x="1010438" y="2392598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0440" y="2392597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010438" y="5654278"/>
            <a:ext cx="18125440" cy="10795"/>
            <a:chOff x="1010438" y="5654278"/>
            <a:chExt cx="18125440" cy="10795"/>
          </a:xfrm>
        </p:grpSpPr>
        <p:sp>
          <p:nvSpPr>
            <p:cNvPr id="8" name="object 8"/>
            <p:cNvSpPr/>
            <p:nvPr/>
          </p:nvSpPr>
          <p:spPr>
            <a:xfrm>
              <a:off x="1010438" y="5659517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10440" y="5659513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06466" y="2538069"/>
            <a:ext cx="7671434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Binary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Anvil typically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creates designs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page, categroy page, 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page,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genric content page.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anticipate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comps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outside 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ones?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blog,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forum,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plan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deploy multiple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 fronts using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Magento’s Multistore functionality?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Please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anything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else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6466" y="5830053"/>
            <a:ext cx="2473960" cy="4272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Locator?</a:t>
            </a:r>
            <a:endParaRPr sz="1450">
              <a:latin typeface="Open Sans"/>
              <a:cs typeface="Open Sans"/>
            </a:endParaRPr>
          </a:p>
          <a:p>
            <a:pPr marL="12700" marR="56515">
              <a:lnSpc>
                <a:spcPct val="2275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 Checkout?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Image Labels?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u="sng" sz="1450" spc="20">
                <a:solidFill>
                  <a:srgbClr val="4B4F51"/>
                </a:solidFill>
                <a:uFill>
                  <a:solidFill>
                    <a:srgbClr val="4B4F51"/>
                  </a:solidFill>
                </a:uFill>
                <a:latin typeface="Open Sans"/>
                <a:cs typeface="Open Sans"/>
              </a:rPr>
              <a:t>Authorize.net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CIM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Module?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RMA?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Rewards/Loyalty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Progrmas?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Abandoned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Module?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Gift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Registry?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Gift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Cards/Gift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Cerficates?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05205" y="3392566"/>
            <a:ext cx="18093690" cy="10795"/>
            <a:chOff x="1005205" y="3392566"/>
            <a:chExt cx="18093690" cy="10795"/>
          </a:xfrm>
        </p:grpSpPr>
        <p:sp>
          <p:nvSpPr>
            <p:cNvPr id="13" name="object 13"/>
            <p:cNvSpPr/>
            <p:nvPr/>
          </p:nvSpPr>
          <p:spPr>
            <a:xfrm>
              <a:off x="1031382" y="339780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05192" y="339256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005205" y="6156880"/>
            <a:ext cx="18093690" cy="10795"/>
            <a:chOff x="1005205" y="6156880"/>
            <a:chExt cx="18093690" cy="10795"/>
          </a:xfrm>
        </p:grpSpPr>
        <p:sp>
          <p:nvSpPr>
            <p:cNvPr id="16" name="object 16"/>
            <p:cNvSpPr/>
            <p:nvPr/>
          </p:nvSpPr>
          <p:spPr>
            <a:xfrm>
              <a:off x="1031382" y="616211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05192" y="615689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1005205" y="4135999"/>
            <a:ext cx="18093690" cy="10795"/>
            <a:chOff x="1005205" y="4135999"/>
            <a:chExt cx="18093690" cy="10795"/>
          </a:xfrm>
        </p:grpSpPr>
        <p:sp>
          <p:nvSpPr>
            <p:cNvPr id="19" name="object 19"/>
            <p:cNvSpPr/>
            <p:nvPr/>
          </p:nvSpPr>
          <p:spPr>
            <a:xfrm>
              <a:off x="1031382" y="414123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05192" y="413600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005205" y="6659483"/>
            <a:ext cx="18093690" cy="10795"/>
            <a:chOff x="1005205" y="6659483"/>
            <a:chExt cx="18093690" cy="10795"/>
          </a:xfrm>
        </p:grpSpPr>
        <p:sp>
          <p:nvSpPr>
            <p:cNvPr id="22" name="object 22"/>
            <p:cNvSpPr/>
            <p:nvPr/>
          </p:nvSpPr>
          <p:spPr>
            <a:xfrm>
              <a:off x="1031382" y="666471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05192" y="665949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005205" y="7151614"/>
            <a:ext cx="18093690" cy="10795"/>
            <a:chOff x="1005205" y="7151614"/>
            <a:chExt cx="18093690" cy="10795"/>
          </a:xfrm>
        </p:grpSpPr>
        <p:sp>
          <p:nvSpPr>
            <p:cNvPr id="25" name="object 25"/>
            <p:cNvSpPr/>
            <p:nvPr/>
          </p:nvSpPr>
          <p:spPr>
            <a:xfrm>
              <a:off x="1031382" y="7156850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05192" y="715161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1005205" y="7664687"/>
            <a:ext cx="18093690" cy="10795"/>
            <a:chOff x="1005205" y="7664687"/>
            <a:chExt cx="18093690" cy="10795"/>
          </a:xfrm>
        </p:grpSpPr>
        <p:sp>
          <p:nvSpPr>
            <p:cNvPr id="28" name="object 28"/>
            <p:cNvSpPr/>
            <p:nvPr/>
          </p:nvSpPr>
          <p:spPr>
            <a:xfrm>
              <a:off x="1031382" y="7669923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05192" y="766469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005205" y="8156819"/>
            <a:ext cx="18093690" cy="10795"/>
            <a:chOff x="1005205" y="8156819"/>
            <a:chExt cx="18093690" cy="10795"/>
          </a:xfrm>
        </p:grpSpPr>
        <p:sp>
          <p:nvSpPr>
            <p:cNvPr id="31" name="object 31"/>
            <p:cNvSpPr/>
            <p:nvPr/>
          </p:nvSpPr>
          <p:spPr>
            <a:xfrm>
              <a:off x="1031382" y="8162055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05192" y="815682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005205" y="8669893"/>
            <a:ext cx="18093690" cy="10795"/>
            <a:chOff x="1005205" y="8669893"/>
            <a:chExt cx="18093690" cy="10795"/>
          </a:xfrm>
        </p:grpSpPr>
        <p:sp>
          <p:nvSpPr>
            <p:cNvPr id="34" name="object 34"/>
            <p:cNvSpPr/>
            <p:nvPr/>
          </p:nvSpPr>
          <p:spPr>
            <a:xfrm>
              <a:off x="1031382" y="867512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05192" y="866990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24"/>
                  </a:lnTo>
                  <a:lnTo>
                    <a:pt x="18088458" y="0"/>
                  </a:lnTo>
                  <a:lnTo>
                    <a:pt x="18084762" y="1524"/>
                  </a:lnTo>
                  <a:lnTo>
                    <a:pt x="18083226" y="5232"/>
                  </a:lnTo>
                  <a:lnTo>
                    <a:pt x="18084762" y="8928"/>
                  </a:lnTo>
                  <a:lnTo>
                    <a:pt x="18088458" y="10464"/>
                  </a:lnTo>
                  <a:lnTo>
                    <a:pt x="18092166" y="8928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1005205" y="9162024"/>
            <a:ext cx="18093690" cy="10795"/>
            <a:chOff x="1005205" y="9162024"/>
            <a:chExt cx="18093690" cy="10795"/>
          </a:xfrm>
        </p:grpSpPr>
        <p:sp>
          <p:nvSpPr>
            <p:cNvPr id="37" name="object 37"/>
            <p:cNvSpPr/>
            <p:nvPr/>
          </p:nvSpPr>
          <p:spPr>
            <a:xfrm>
              <a:off x="1031382" y="916725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05192" y="916202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1005205" y="9664627"/>
            <a:ext cx="18093690" cy="10795"/>
            <a:chOff x="1005205" y="9664627"/>
            <a:chExt cx="18093690" cy="10795"/>
          </a:xfrm>
        </p:grpSpPr>
        <p:sp>
          <p:nvSpPr>
            <p:cNvPr id="40" name="object 40"/>
            <p:cNvSpPr/>
            <p:nvPr/>
          </p:nvSpPr>
          <p:spPr>
            <a:xfrm>
              <a:off x="1031382" y="966986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05192" y="966462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8094325" h="10795">
                  <a:moveTo>
                    <a:pt x="18093703" y="5245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45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006465" y="2039593"/>
            <a:ext cx="10852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Search/UX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06465" y="5306509"/>
            <a:ext cx="24536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Additional</a:t>
            </a:r>
            <a:r>
              <a:rPr dirty="0" sz="1650" spc="-4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Functionality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885776" y="2039593"/>
            <a:ext cx="889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Answers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85776" y="5306509"/>
            <a:ext cx="889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Answers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728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2  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Leadership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571881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75">
                <a:latin typeface="Open Sans"/>
                <a:cs typeface="Open Sans"/>
              </a:rPr>
              <a:t>Leadership</a:t>
            </a:r>
            <a:r>
              <a:rPr dirty="0" sz="4750" spc="-20">
                <a:latin typeface="Open Sans"/>
                <a:cs typeface="Open Sans"/>
              </a:rPr>
              <a:t> </a:t>
            </a:r>
            <a:r>
              <a:rPr dirty="0" sz="4750" spc="-125">
                <a:latin typeface="Open Sans"/>
                <a:cs typeface="Open Sans"/>
              </a:rPr>
              <a:t>Overview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3917" y="4552606"/>
            <a:ext cx="5735955" cy="2534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Sponsorship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 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executive sponsor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help the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maximum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success. To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truly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internal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 sponsor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seniority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influence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 the 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buy-in from other stakeholders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across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organisation. Having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self-interest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store’s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passion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transformation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—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truly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believing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Adobe 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transform the business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—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917" y="7312417"/>
            <a:ext cx="563880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executive sponsor should guarantee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management,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roadmap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continual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 stays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line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the corporate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protecting</a:t>
            </a:r>
            <a:endParaRPr sz="1450">
              <a:latin typeface="Open Sans"/>
              <a:cs typeface="Open Sans"/>
            </a:endParaRPr>
          </a:p>
          <a:p>
            <a:pPr marL="12700" marR="86360">
              <a:lnSpc>
                <a:spcPct val="113700"/>
              </a:lnSpc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conflicting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initiatives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politics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address 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limiting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shortage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constraints.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6836" y="4552606"/>
            <a:ext cx="5796915" cy="2785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Buy-In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buy-in across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leadership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key.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agents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easier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faster.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shared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leadership team.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executive sponsor’s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responsibility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win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sharing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focuses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better 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subsequent benefits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business.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6836" y="7563655"/>
            <a:ext cx="5659120" cy="2286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projects such as Adobe Magento, leaders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responsible for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departments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owning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initiatives.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groups share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strategy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achieve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goals.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roadshow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executives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raise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awareness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towards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aligning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teams and obtaining the necessary resources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optimal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implementation.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8344" y="4552606"/>
            <a:ext cx="5718175" cy="2282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Accountability</a:t>
            </a:r>
            <a:endParaRPr sz="1650">
              <a:latin typeface="Open Sans Extrabold"/>
              <a:cs typeface="Open Sans Extrabold"/>
            </a:endParaRPr>
          </a:p>
          <a:p>
            <a:pPr marL="12700" marR="207645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leadership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 simply,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leading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towards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completion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target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goal.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often be 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leadership requires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leadership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secure buy-in 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people,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whilst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direction.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2.1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617" y="3549630"/>
            <a:ext cx="596840" cy="5968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9537" y="3549630"/>
            <a:ext cx="596840" cy="5968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22458" y="3549630"/>
            <a:ext cx="596840" cy="59684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150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0438" y="2387361"/>
            <a:ext cx="18125440" cy="10795"/>
            <a:chOff x="1010438" y="2387361"/>
            <a:chExt cx="18125440" cy="10795"/>
          </a:xfrm>
        </p:grpSpPr>
        <p:sp>
          <p:nvSpPr>
            <p:cNvPr id="5" name="object 5"/>
            <p:cNvSpPr/>
            <p:nvPr/>
          </p:nvSpPr>
          <p:spPr>
            <a:xfrm>
              <a:off x="1010438" y="2392598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0440" y="2392597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06466" y="2563137"/>
            <a:ext cx="4714875" cy="779208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360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Degree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Views?</a:t>
            </a:r>
            <a:endParaRPr sz="1450">
              <a:latin typeface="Open Sans"/>
              <a:cs typeface="Open Sans"/>
            </a:endParaRPr>
          </a:p>
          <a:p>
            <a:pPr marL="12700" marR="3099435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Video’s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Left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Stock Flag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Pop-up/Mini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Cart?</a:t>
            </a:r>
            <a:endParaRPr sz="1450">
              <a:latin typeface="Open Sans"/>
              <a:cs typeface="Open Sans"/>
            </a:endParaRPr>
          </a:p>
          <a:p>
            <a:pPr marL="12700" marR="1808480">
              <a:lnSpc>
                <a:spcPct val="2275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Virtual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Catalog/Lookbook?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Affiliate/Ambassador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Marketing?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Stock Notifications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(Notify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 when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stock)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Exchanges?</a:t>
            </a:r>
            <a:endParaRPr sz="1450">
              <a:latin typeface="Open Sans"/>
              <a:cs typeface="Open Sans"/>
            </a:endParaRPr>
          </a:p>
          <a:p>
            <a:pPr marL="12700" marR="2880995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Discounts/Coupons? 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Events?</a:t>
            </a:r>
            <a:endParaRPr sz="1450">
              <a:latin typeface="Open Sans"/>
              <a:cs typeface="Open Sans"/>
            </a:endParaRPr>
          </a:p>
          <a:p>
            <a:pPr marL="12700" marR="2948305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Cancellation?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Credits?</a:t>
            </a:r>
            <a:endParaRPr sz="1450">
              <a:latin typeface="Open Sans"/>
              <a:cs typeface="Open Sans"/>
            </a:endParaRPr>
          </a:p>
          <a:p>
            <a:pPr marL="12700" marR="281432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Rebates?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Ratings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Reviews?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Royalties?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5205" y="3392566"/>
            <a:ext cx="18093690" cy="10795"/>
            <a:chOff x="1005205" y="3392566"/>
            <a:chExt cx="18093690" cy="10795"/>
          </a:xfrm>
        </p:grpSpPr>
        <p:sp>
          <p:nvSpPr>
            <p:cNvPr id="9" name="object 9"/>
            <p:cNvSpPr/>
            <p:nvPr/>
          </p:nvSpPr>
          <p:spPr>
            <a:xfrm>
              <a:off x="1031382" y="339780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5192" y="339256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005205" y="2889964"/>
            <a:ext cx="18093690" cy="10795"/>
            <a:chOff x="1005205" y="2889964"/>
            <a:chExt cx="18093690" cy="10795"/>
          </a:xfrm>
        </p:grpSpPr>
        <p:sp>
          <p:nvSpPr>
            <p:cNvPr id="12" name="object 12"/>
            <p:cNvSpPr/>
            <p:nvPr/>
          </p:nvSpPr>
          <p:spPr>
            <a:xfrm>
              <a:off x="1031382" y="289519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05192" y="288996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4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4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05205" y="3884698"/>
            <a:ext cx="18093690" cy="10795"/>
            <a:chOff x="1005205" y="3884698"/>
            <a:chExt cx="18093690" cy="10795"/>
          </a:xfrm>
        </p:grpSpPr>
        <p:sp>
          <p:nvSpPr>
            <p:cNvPr id="15" name="object 15"/>
            <p:cNvSpPr/>
            <p:nvPr/>
          </p:nvSpPr>
          <p:spPr>
            <a:xfrm>
              <a:off x="1031382" y="3889933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5192" y="388470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005205" y="4387300"/>
            <a:ext cx="18093690" cy="10795"/>
            <a:chOff x="1005205" y="4387300"/>
            <a:chExt cx="18093690" cy="10795"/>
          </a:xfrm>
        </p:grpSpPr>
        <p:sp>
          <p:nvSpPr>
            <p:cNvPr id="18" name="object 18"/>
            <p:cNvSpPr/>
            <p:nvPr/>
          </p:nvSpPr>
          <p:spPr>
            <a:xfrm>
              <a:off x="1031382" y="439253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5192" y="438730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005205" y="4889903"/>
            <a:ext cx="18093690" cy="10795"/>
            <a:chOff x="1005205" y="4889903"/>
            <a:chExt cx="18093690" cy="10795"/>
          </a:xfrm>
        </p:grpSpPr>
        <p:sp>
          <p:nvSpPr>
            <p:cNvPr id="21" name="object 21"/>
            <p:cNvSpPr/>
            <p:nvPr/>
          </p:nvSpPr>
          <p:spPr>
            <a:xfrm>
              <a:off x="1031382" y="489513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5192" y="488991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005205" y="5392506"/>
            <a:ext cx="18093690" cy="10795"/>
            <a:chOff x="1005205" y="5392506"/>
            <a:chExt cx="18093690" cy="10795"/>
          </a:xfrm>
        </p:grpSpPr>
        <p:sp>
          <p:nvSpPr>
            <p:cNvPr id="24" name="object 24"/>
            <p:cNvSpPr/>
            <p:nvPr/>
          </p:nvSpPr>
          <p:spPr>
            <a:xfrm>
              <a:off x="1031382" y="5397741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5192" y="539251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005205" y="5905579"/>
            <a:ext cx="18093690" cy="10795"/>
            <a:chOff x="1005205" y="5905579"/>
            <a:chExt cx="18093690" cy="10795"/>
          </a:xfrm>
        </p:grpSpPr>
        <p:sp>
          <p:nvSpPr>
            <p:cNvPr id="27" name="object 27"/>
            <p:cNvSpPr/>
            <p:nvPr/>
          </p:nvSpPr>
          <p:spPr>
            <a:xfrm>
              <a:off x="1031382" y="591081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5192" y="590558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005205" y="6397711"/>
            <a:ext cx="18093690" cy="10795"/>
            <a:chOff x="1005205" y="6397711"/>
            <a:chExt cx="18093690" cy="10795"/>
          </a:xfrm>
        </p:grpSpPr>
        <p:sp>
          <p:nvSpPr>
            <p:cNvPr id="30" name="object 30"/>
            <p:cNvSpPr/>
            <p:nvPr/>
          </p:nvSpPr>
          <p:spPr>
            <a:xfrm>
              <a:off x="1031382" y="640294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05192" y="639772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005205" y="6905549"/>
            <a:ext cx="18093690" cy="10795"/>
            <a:chOff x="1005205" y="6905549"/>
            <a:chExt cx="18093690" cy="10795"/>
          </a:xfrm>
        </p:grpSpPr>
        <p:sp>
          <p:nvSpPr>
            <p:cNvPr id="33" name="object 33"/>
            <p:cNvSpPr/>
            <p:nvPr/>
          </p:nvSpPr>
          <p:spPr>
            <a:xfrm>
              <a:off x="1031382" y="691078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05192" y="690555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005205" y="7413387"/>
            <a:ext cx="18093690" cy="10795"/>
            <a:chOff x="1005205" y="7413387"/>
            <a:chExt cx="18093690" cy="10795"/>
          </a:xfrm>
        </p:grpSpPr>
        <p:sp>
          <p:nvSpPr>
            <p:cNvPr id="36" name="object 36"/>
            <p:cNvSpPr/>
            <p:nvPr/>
          </p:nvSpPr>
          <p:spPr>
            <a:xfrm>
              <a:off x="1031382" y="741862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05192" y="7413390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005205" y="7905518"/>
            <a:ext cx="18093690" cy="10795"/>
            <a:chOff x="1005205" y="7905518"/>
            <a:chExt cx="18093690" cy="10795"/>
          </a:xfrm>
        </p:grpSpPr>
        <p:sp>
          <p:nvSpPr>
            <p:cNvPr id="39" name="object 39"/>
            <p:cNvSpPr/>
            <p:nvPr/>
          </p:nvSpPr>
          <p:spPr>
            <a:xfrm>
              <a:off x="1031382" y="7910753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05192" y="790552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1005205" y="8418591"/>
            <a:ext cx="18093690" cy="10795"/>
            <a:chOff x="1005205" y="8418591"/>
            <a:chExt cx="18093690" cy="10795"/>
          </a:xfrm>
        </p:grpSpPr>
        <p:sp>
          <p:nvSpPr>
            <p:cNvPr id="42" name="object 42"/>
            <p:cNvSpPr/>
            <p:nvPr/>
          </p:nvSpPr>
          <p:spPr>
            <a:xfrm>
              <a:off x="1031382" y="8423827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05192" y="8418594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1005205" y="8910723"/>
            <a:ext cx="18093690" cy="10795"/>
            <a:chOff x="1005205" y="8910723"/>
            <a:chExt cx="18093690" cy="10795"/>
          </a:xfrm>
        </p:grpSpPr>
        <p:sp>
          <p:nvSpPr>
            <p:cNvPr id="45" name="object 45"/>
            <p:cNvSpPr/>
            <p:nvPr/>
          </p:nvSpPr>
          <p:spPr>
            <a:xfrm>
              <a:off x="1031382" y="891595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05192" y="891073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1005205" y="9423796"/>
            <a:ext cx="18093690" cy="10795"/>
            <a:chOff x="1005205" y="9423796"/>
            <a:chExt cx="18093690" cy="10795"/>
          </a:xfrm>
        </p:grpSpPr>
        <p:sp>
          <p:nvSpPr>
            <p:cNvPr id="48" name="object 48"/>
            <p:cNvSpPr/>
            <p:nvPr/>
          </p:nvSpPr>
          <p:spPr>
            <a:xfrm>
              <a:off x="1031382" y="942903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05192" y="942379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1005205" y="9926399"/>
            <a:ext cx="18093690" cy="10795"/>
            <a:chOff x="1005205" y="9926399"/>
            <a:chExt cx="18093690" cy="10795"/>
          </a:xfrm>
        </p:grpSpPr>
        <p:sp>
          <p:nvSpPr>
            <p:cNvPr id="51" name="object 51"/>
            <p:cNvSpPr/>
            <p:nvPr/>
          </p:nvSpPr>
          <p:spPr>
            <a:xfrm>
              <a:off x="1031382" y="9931634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05192" y="992640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006465" y="2039593"/>
            <a:ext cx="24536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Additional</a:t>
            </a:r>
            <a:r>
              <a:rPr dirty="0" sz="1650" spc="-4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Functionality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885776" y="2039593"/>
            <a:ext cx="889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Answers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151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0438" y="2387361"/>
            <a:ext cx="18125440" cy="10795"/>
            <a:chOff x="1010438" y="2387361"/>
            <a:chExt cx="18125440" cy="10795"/>
          </a:xfrm>
        </p:grpSpPr>
        <p:sp>
          <p:nvSpPr>
            <p:cNvPr id="5" name="object 5"/>
            <p:cNvSpPr/>
            <p:nvPr/>
          </p:nvSpPr>
          <p:spPr>
            <a:xfrm>
              <a:off x="1010438" y="2392598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0440" y="2392597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005205" y="5392506"/>
            <a:ext cx="18130520" cy="10795"/>
            <a:chOff x="1005205" y="5392506"/>
            <a:chExt cx="18130520" cy="10795"/>
          </a:xfrm>
        </p:grpSpPr>
        <p:sp>
          <p:nvSpPr>
            <p:cNvPr id="8" name="object 8"/>
            <p:cNvSpPr/>
            <p:nvPr/>
          </p:nvSpPr>
          <p:spPr>
            <a:xfrm>
              <a:off x="1010438" y="5397743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18125113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10440" y="5397741"/>
              <a:ext cx="18125440" cy="0"/>
            </a:xfrm>
            <a:custGeom>
              <a:avLst/>
              <a:gdLst/>
              <a:ahLst/>
              <a:cxnLst/>
              <a:rect l="l" t="t" r="r" b="b"/>
              <a:pathLst>
                <a:path w="18125440" h="0">
                  <a:moveTo>
                    <a:pt x="0" y="0"/>
                  </a:moveTo>
                  <a:lnTo>
                    <a:pt x="1812510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1382" y="5397741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05192" y="5392515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06466" y="2563137"/>
            <a:ext cx="3652520" cy="27654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Wishlists?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Upsell/Cross-sell?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Private Sales Events by Customer Group?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Newsletters?</a:t>
            </a:r>
            <a:endParaRPr sz="1450">
              <a:latin typeface="Open Sans"/>
              <a:cs typeface="Open Sans"/>
            </a:endParaRPr>
          </a:p>
          <a:p>
            <a:pPr marL="12700" marR="2321560">
              <a:lnSpc>
                <a:spcPct val="2275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Gift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Wrapping?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Gift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Message?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05205" y="3392566"/>
            <a:ext cx="18093690" cy="10795"/>
            <a:chOff x="1005205" y="3392566"/>
            <a:chExt cx="18093690" cy="10795"/>
          </a:xfrm>
        </p:grpSpPr>
        <p:sp>
          <p:nvSpPr>
            <p:cNvPr id="14" name="object 14"/>
            <p:cNvSpPr/>
            <p:nvPr/>
          </p:nvSpPr>
          <p:spPr>
            <a:xfrm>
              <a:off x="1031382" y="3397802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05192" y="339256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1005205" y="2889964"/>
            <a:ext cx="18093690" cy="10795"/>
            <a:chOff x="1005205" y="2889964"/>
            <a:chExt cx="18093690" cy="10795"/>
          </a:xfrm>
        </p:grpSpPr>
        <p:sp>
          <p:nvSpPr>
            <p:cNvPr id="17" name="object 17"/>
            <p:cNvSpPr/>
            <p:nvPr/>
          </p:nvSpPr>
          <p:spPr>
            <a:xfrm>
              <a:off x="1031382" y="2895199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05192" y="288996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4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4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77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1005205" y="3884698"/>
            <a:ext cx="18093690" cy="10795"/>
            <a:chOff x="1005205" y="3884698"/>
            <a:chExt cx="18093690" cy="10795"/>
          </a:xfrm>
        </p:grpSpPr>
        <p:sp>
          <p:nvSpPr>
            <p:cNvPr id="20" name="object 20"/>
            <p:cNvSpPr/>
            <p:nvPr/>
          </p:nvSpPr>
          <p:spPr>
            <a:xfrm>
              <a:off x="1031382" y="3889933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05192" y="3884707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005205" y="4387300"/>
            <a:ext cx="18093690" cy="10795"/>
            <a:chOff x="1005205" y="4387300"/>
            <a:chExt cx="18093690" cy="10795"/>
          </a:xfrm>
        </p:grpSpPr>
        <p:sp>
          <p:nvSpPr>
            <p:cNvPr id="23" name="object 23"/>
            <p:cNvSpPr/>
            <p:nvPr/>
          </p:nvSpPr>
          <p:spPr>
            <a:xfrm>
              <a:off x="1031382" y="4392536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05192" y="4387309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005205" y="4889903"/>
            <a:ext cx="18093690" cy="10795"/>
            <a:chOff x="1005205" y="4889903"/>
            <a:chExt cx="18093690" cy="10795"/>
          </a:xfrm>
        </p:grpSpPr>
        <p:sp>
          <p:nvSpPr>
            <p:cNvPr id="26" name="object 26"/>
            <p:cNvSpPr/>
            <p:nvPr/>
          </p:nvSpPr>
          <p:spPr>
            <a:xfrm>
              <a:off x="1031382" y="4895138"/>
              <a:ext cx="18052415" cy="0"/>
            </a:xfrm>
            <a:custGeom>
              <a:avLst/>
              <a:gdLst/>
              <a:ahLst/>
              <a:cxnLst/>
              <a:rect l="l" t="t" r="r" b="b"/>
              <a:pathLst>
                <a:path w="18052415" h="0">
                  <a:moveTo>
                    <a:pt x="0" y="0"/>
                  </a:moveTo>
                  <a:lnTo>
                    <a:pt x="18051806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05192" y="4889912"/>
              <a:ext cx="18094325" cy="10795"/>
            </a:xfrm>
            <a:custGeom>
              <a:avLst/>
              <a:gdLst/>
              <a:ahLst/>
              <a:cxnLst/>
              <a:rect l="l" t="t" r="r" b="b"/>
              <a:pathLst>
                <a:path w="1809432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8094325" h="10795">
                  <a:moveTo>
                    <a:pt x="18093703" y="5232"/>
                  </a:moveTo>
                  <a:lnTo>
                    <a:pt x="18092166" y="1536"/>
                  </a:lnTo>
                  <a:lnTo>
                    <a:pt x="18088458" y="0"/>
                  </a:lnTo>
                  <a:lnTo>
                    <a:pt x="18084762" y="1536"/>
                  </a:lnTo>
                  <a:lnTo>
                    <a:pt x="18083226" y="5232"/>
                  </a:lnTo>
                  <a:lnTo>
                    <a:pt x="18084762" y="8940"/>
                  </a:lnTo>
                  <a:lnTo>
                    <a:pt x="18088458" y="10464"/>
                  </a:lnTo>
                  <a:lnTo>
                    <a:pt x="18092166" y="8940"/>
                  </a:lnTo>
                  <a:lnTo>
                    <a:pt x="1809370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006465" y="2039593"/>
            <a:ext cx="24536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Additional</a:t>
            </a:r>
            <a:r>
              <a:rPr dirty="0" sz="1650" spc="-4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Functionality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885776" y="2039593"/>
            <a:ext cx="8890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Answers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152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426822"/>
            <a:ext cx="280860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Document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Control</a:t>
            </a:r>
            <a:endParaRPr sz="260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6128478"/>
            <a:ext cx="2362200" cy="10883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Version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Control</a:t>
            </a:r>
            <a:endParaRPr sz="2600">
              <a:latin typeface="Open Sans"/>
              <a:cs typeface="Open Sans"/>
            </a:endParaRPr>
          </a:p>
          <a:p>
            <a:pPr marL="26670">
              <a:lnSpc>
                <a:spcPct val="100000"/>
              </a:lnSpc>
              <a:spcBef>
                <a:spcPts val="3229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Verion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Number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0438" y="4010349"/>
            <a:ext cx="11926570" cy="10795"/>
            <a:chOff x="1010438" y="4010349"/>
            <a:chExt cx="11926570" cy="10795"/>
          </a:xfrm>
        </p:grpSpPr>
        <p:sp>
          <p:nvSpPr>
            <p:cNvPr id="7" name="object 7"/>
            <p:cNvSpPr/>
            <p:nvPr/>
          </p:nvSpPr>
          <p:spPr>
            <a:xfrm>
              <a:off x="1010438" y="4015583"/>
              <a:ext cx="11926570" cy="0"/>
            </a:xfrm>
            <a:custGeom>
              <a:avLst/>
              <a:gdLst/>
              <a:ahLst/>
              <a:cxnLst/>
              <a:rect l="l" t="t" r="r" b="b"/>
              <a:pathLst>
                <a:path w="11926570" h="0">
                  <a:moveTo>
                    <a:pt x="11926338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10440" y="4015584"/>
              <a:ext cx="11926570" cy="0"/>
            </a:xfrm>
            <a:custGeom>
              <a:avLst/>
              <a:gdLst/>
              <a:ahLst/>
              <a:cxnLst/>
              <a:rect l="l" t="t" r="r" b="b"/>
              <a:pathLst>
                <a:path w="11926570" h="0">
                  <a:moveTo>
                    <a:pt x="0" y="0"/>
                  </a:moveTo>
                  <a:lnTo>
                    <a:pt x="11926338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10438" y="7287736"/>
            <a:ext cx="11926570" cy="10795"/>
            <a:chOff x="1010438" y="7287736"/>
            <a:chExt cx="11926570" cy="10795"/>
          </a:xfrm>
        </p:grpSpPr>
        <p:sp>
          <p:nvSpPr>
            <p:cNvPr id="10" name="object 10"/>
            <p:cNvSpPr/>
            <p:nvPr/>
          </p:nvSpPr>
          <p:spPr>
            <a:xfrm>
              <a:off x="1010438" y="7292973"/>
              <a:ext cx="11926570" cy="0"/>
            </a:xfrm>
            <a:custGeom>
              <a:avLst/>
              <a:gdLst/>
              <a:ahLst/>
              <a:cxnLst/>
              <a:rect l="l" t="t" r="r" b="b"/>
              <a:pathLst>
                <a:path w="11926570" h="0">
                  <a:moveTo>
                    <a:pt x="11926338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10440" y="7292972"/>
              <a:ext cx="11926570" cy="0"/>
            </a:xfrm>
            <a:custGeom>
              <a:avLst/>
              <a:gdLst/>
              <a:ahLst/>
              <a:cxnLst/>
              <a:rect l="l" t="t" r="r" b="b"/>
              <a:pathLst>
                <a:path w="11926570" h="0">
                  <a:moveTo>
                    <a:pt x="0" y="0"/>
                  </a:moveTo>
                  <a:lnTo>
                    <a:pt x="11926338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010438" y="5518156"/>
            <a:ext cx="11945620" cy="10795"/>
            <a:chOff x="1010438" y="5518156"/>
            <a:chExt cx="11945620" cy="10795"/>
          </a:xfrm>
        </p:grpSpPr>
        <p:sp>
          <p:nvSpPr>
            <p:cNvPr id="13" name="object 13"/>
            <p:cNvSpPr/>
            <p:nvPr/>
          </p:nvSpPr>
          <p:spPr>
            <a:xfrm>
              <a:off x="1010438" y="5523390"/>
              <a:ext cx="11926570" cy="0"/>
            </a:xfrm>
            <a:custGeom>
              <a:avLst/>
              <a:gdLst/>
              <a:ahLst/>
              <a:cxnLst/>
              <a:rect l="l" t="t" r="r" b="b"/>
              <a:pathLst>
                <a:path w="11926570" h="0">
                  <a:moveTo>
                    <a:pt x="11926338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10440" y="5523392"/>
              <a:ext cx="11926570" cy="0"/>
            </a:xfrm>
            <a:custGeom>
              <a:avLst/>
              <a:gdLst/>
              <a:ahLst/>
              <a:cxnLst/>
              <a:rect l="l" t="t" r="r" b="b"/>
              <a:pathLst>
                <a:path w="11926570" h="0">
                  <a:moveTo>
                    <a:pt x="0" y="0"/>
                  </a:moveTo>
                  <a:lnTo>
                    <a:pt x="11926338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45370" y="5523392"/>
              <a:ext cx="11895455" cy="0"/>
            </a:xfrm>
            <a:custGeom>
              <a:avLst/>
              <a:gdLst/>
              <a:ahLst/>
              <a:cxnLst/>
              <a:rect l="l" t="t" r="r" b="b"/>
              <a:pathLst>
                <a:path w="11895455" h="0">
                  <a:moveTo>
                    <a:pt x="0" y="0"/>
                  </a:moveTo>
                  <a:lnTo>
                    <a:pt x="11894925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19187" y="5518168"/>
              <a:ext cx="11937365" cy="10795"/>
            </a:xfrm>
            <a:custGeom>
              <a:avLst/>
              <a:gdLst/>
              <a:ahLst/>
              <a:cxnLst/>
              <a:rect l="l" t="t" r="r" b="b"/>
              <a:pathLst>
                <a:path w="11937365" h="10795">
                  <a:moveTo>
                    <a:pt x="10464" y="5232"/>
                  </a:moveTo>
                  <a:lnTo>
                    <a:pt x="8940" y="1524"/>
                  </a:lnTo>
                  <a:lnTo>
                    <a:pt x="5232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32" y="10464"/>
                  </a:lnTo>
                  <a:lnTo>
                    <a:pt x="8940" y="8928"/>
                  </a:lnTo>
                  <a:lnTo>
                    <a:pt x="10464" y="5232"/>
                  </a:lnTo>
                  <a:close/>
                </a:path>
                <a:path w="11937365" h="10795">
                  <a:moveTo>
                    <a:pt x="11936806" y="5232"/>
                  </a:moveTo>
                  <a:lnTo>
                    <a:pt x="11935270" y="1524"/>
                  </a:lnTo>
                  <a:lnTo>
                    <a:pt x="11931574" y="0"/>
                  </a:lnTo>
                  <a:lnTo>
                    <a:pt x="11927865" y="1524"/>
                  </a:lnTo>
                  <a:lnTo>
                    <a:pt x="11926341" y="5232"/>
                  </a:lnTo>
                  <a:lnTo>
                    <a:pt x="11927865" y="8928"/>
                  </a:lnTo>
                  <a:lnTo>
                    <a:pt x="11931574" y="10464"/>
                  </a:lnTo>
                  <a:lnTo>
                    <a:pt x="11935270" y="8928"/>
                  </a:lnTo>
                  <a:lnTo>
                    <a:pt x="11936806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992505" y="4175654"/>
            <a:ext cx="1584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Document</a:t>
            </a:r>
            <a:r>
              <a:rPr dirty="0" sz="1650" spc="-5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Title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2505" y="4678256"/>
            <a:ext cx="8382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Authors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2505" y="5180858"/>
            <a:ext cx="19812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Document</a:t>
            </a:r>
            <a:r>
              <a:rPr dirty="0" sz="1650" spc="-4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Purpose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64034" y="6939967"/>
            <a:ext cx="5073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Date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35563" y="6939967"/>
            <a:ext cx="73533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Author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10444" y="6939967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46513" y="4196595"/>
            <a:ext cx="45466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 Document.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Document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sub-title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46513" y="4699261"/>
            <a:ext cx="25628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Deepthi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Amirthagadeswaran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008211" y="1980725"/>
            <a:ext cx="8425815" cy="7543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solidFill>
                  <a:srgbClr val="000000"/>
                </a:solidFill>
              </a:rPr>
              <a:t>Commerce</a:t>
            </a:r>
            <a:r>
              <a:rPr dirty="0" sz="4750" spc="-20">
                <a:solidFill>
                  <a:srgbClr val="000000"/>
                </a:solidFill>
              </a:rPr>
              <a:t> </a:t>
            </a:r>
            <a:r>
              <a:rPr dirty="0" sz="4750" spc="-85">
                <a:solidFill>
                  <a:srgbClr val="000000"/>
                </a:solidFill>
              </a:rPr>
              <a:t>Strategy</a:t>
            </a:r>
            <a:r>
              <a:rPr dirty="0" sz="4750" spc="-15">
                <a:solidFill>
                  <a:srgbClr val="000000"/>
                </a:solidFill>
              </a:rPr>
              <a:t> </a:t>
            </a:r>
            <a:r>
              <a:rPr dirty="0" sz="4750" spc="-90">
                <a:solidFill>
                  <a:srgbClr val="000000"/>
                </a:solidFill>
              </a:rPr>
              <a:t>Document</a:t>
            </a:r>
            <a:endParaRPr sz="4750"/>
          </a:p>
        </p:txBody>
      </p:sp>
      <p:grpSp>
        <p:nvGrpSpPr>
          <p:cNvPr id="26" name="object 26"/>
          <p:cNvGrpSpPr/>
          <p:nvPr/>
        </p:nvGrpSpPr>
        <p:grpSpPr>
          <a:xfrm>
            <a:off x="1005205" y="4523422"/>
            <a:ext cx="11937365" cy="10795"/>
            <a:chOff x="1005205" y="4523422"/>
            <a:chExt cx="11937365" cy="10795"/>
          </a:xfrm>
        </p:grpSpPr>
        <p:sp>
          <p:nvSpPr>
            <p:cNvPr id="27" name="object 27"/>
            <p:cNvSpPr/>
            <p:nvPr/>
          </p:nvSpPr>
          <p:spPr>
            <a:xfrm>
              <a:off x="1031382" y="4528657"/>
              <a:ext cx="11895455" cy="0"/>
            </a:xfrm>
            <a:custGeom>
              <a:avLst/>
              <a:gdLst/>
              <a:ahLst/>
              <a:cxnLst/>
              <a:rect l="l" t="t" r="r" b="b"/>
              <a:pathLst>
                <a:path w="11895455" h="0">
                  <a:moveTo>
                    <a:pt x="0" y="0"/>
                  </a:moveTo>
                  <a:lnTo>
                    <a:pt x="11894925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5192" y="4523428"/>
              <a:ext cx="11937365" cy="10795"/>
            </a:xfrm>
            <a:custGeom>
              <a:avLst/>
              <a:gdLst/>
              <a:ahLst/>
              <a:cxnLst/>
              <a:rect l="l" t="t" r="r" b="b"/>
              <a:pathLst>
                <a:path w="11937365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1937365" h="10795">
                  <a:moveTo>
                    <a:pt x="11936819" y="5232"/>
                  </a:moveTo>
                  <a:lnTo>
                    <a:pt x="11935282" y="1536"/>
                  </a:lnTo>
                  <a:lnTo>
                    <a:pt x="11931587" y="0"/>
                  </a:lnTo>
                  <a:lnTo>
                    <a:pt x="11927878" y="1536"/>
                  </a:lnTo>
                  <a:lnTo>
                    <a:pt x="11926341" y="5232"/>
                  </a:lnTo>
                  <a:lnTo>
                    <a:pt x="11927878" y="8940"/>
                  </a:lnTo>
                  <a:lnTo>
                    <a:pt x="11931587" y="10464"/>
                  </a:lnTo>
                  <a:lnTo>
                    <a:pt x="11935282" y="8940"/>
                  </a:lnTo>
                  <a:lnTo>
                    <a:pt x="11936819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019193" y="5026025"/>
            <a:ext cx="11937365" cy="10795"/>
            <a:chOff x="1019193" y="5026025"/>
            <a:chExt cx="11937365" cy="10795"/>
          </a:xfrm>
        </p:grpSpPr>
        <p:sp>
          <p:nvSpPr>
            <p:cNvPr id="30" name="object 30"/>
            <p:cNvSpPr/>
            <p:nvPr/>
          </p:nvSpPr>
          <p:spPr>
            <a:xfrm>
              <a:off x="1045370" y="5031260"/>
              <a:ext cx="11895455" cy="0"/>
            </a:xfrm>
            <a:custGeom>
              <a:avLst/>
              <a:gdLst/>
              <a:ahLst/>
              <a:cxnLst/>
              <a:rect l="l" t="t" r="r" b="b"/>
              <a:pathLst>
                <a:path w="11895455" h="0">
                  <a:moveTo>
                    <a:pt x="0" y="0"/>
                  </a:moveTo>
                  <a:lnTo>
                    <a:pt x="11894925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19187" y="5026031"/>
              <a:ext cx="11937365" cy="10795"/>
            </a:xfrm>
            <a:custGeom>
              <a:avLst/>
              <a:gdLst/>
              <a:ahLst/>
              <a:cxnLst/>
              <a:rect l="l" t="t" r="r" b="b"/>
              <a:pathLst>
                <a:path w="11937365" h="10795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64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  <a:path w="11937365" h="10795">
                  <a:moveTo>
                    <a:pt x="11936806" y="5232"/>
                  </a:moveTo>
                  <a:lnTo>
                    <a:pt x="11935270" y="1536"/>
                  </a:lnTo>
                  <a:lnTo>
                    <a:pt x="11931574" y="0"/>
                  </a:lnTo>
                  <a:lnTo>
                    <a:pt x="11927865" y="1536"/>
                  </a:lnTo>
                  <a:lnTo>
                    <a:pt x="11926341" y="5232"/>
                  </a:lnTo>
                  <a:lnTo>
                    <a:pt x="11927865" y="8940"/>
                  </a:lnTo>
                  <a:lnTo>
                    <a:pt x="11931574" y="10464"/>
                  </a:lnTo>
                  <a:lnTo>
                    <a:pt x="11935270" y="8940"/>
                  </a:lnTo>
                  <a:lnTo>
                    <a:pt x="11936806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019193" y="7790338"/>
            <a:ext cx="11937365" cy="10795"/>
            <a:chOff x="1019193" y="7790338"/>
            <a:chExt cx="11937365" cy="10795"/>
          </a:xfrm>
        </p:grpSpPr>
        <p:sp>
          <p:nvSpPr>
            <p:cNvPr id="33" name="object 33"/>
            <p:cNvSpPr/>
            <p:nvPr/>
          </p:nvSpPr>
          <p:spPr>
            <a:xfrm>
              <a:off x="1045370" y="7795573"/>
              <a:ext cx="11895455" cy="0"/>
            </a:xfrm>
            <a:custGeom>
              <a:avLst/>
              <a:gdLst/>
              <a:ahLst/>
              <a:cxnLst/>
              <a:rect l="l" t="t" r="r" b="b"/>
              <a:pathLst>
                <a:path w="11895455" h="0">
                  <a:moveTo>
                    <a:pt x="0" y="0"/>
                  </a:moveTo>
                  <a:lnTo>
                    <a:pt x="11894925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19187" y="7790338"/>
              <a:ext cx="11937365" cy="10795"/>
            </a:xfrm>
            <a:custGeom>
              <a:avLst/>
              <a:gdLst/>
              <a:ahLst/>
              <a:cxnLst/>
              <a:rect l="l" t="t" r="r" b="b"/>
              <a:pathLst>
                <a:path w="11937365" h="10795">
                  <a:moveTo>
                    <a:pt x="10464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64" y="5245"/>
                  </a:lnTo>
                  <a:close/>
                </a:path>
                <a:path w="11937365" h="10795">
                  <a:moveTo>
                    <a:pt x="11936806" y="5245"/>
                  </a:moveTo>
                  <a:lnTo>
                    <a:pt x="11935270" y="1536"/>
                  </a:lnTo>
                  <a:lnTo>
                    <a:pt x="11931574" y="0"/>
                  </a:lnTo>
                  <a:lnTo>
                    <a:pt x="11927865" y="1536"/>
                  </a:lnTo>
                  <a:lnTo>
                    <a:pt x="11926341" y="5245"/>
                  </a:lnTo>
                  <a:lnTo>
                    <a:pt x="11927865" y="8940"/>
                  </a:lnTo>
                  <a:lnTo>
                    <a:pt x="11931574" y="10477"/>
                  </a:lnTo>
                  <a:lnTo>
                    <a:pt x="11935270" y="8940"/>
                  </a:lnTo>
                  <a:lnTo>
                    <a:pt x="11936806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992505" y="7463511"/>
            <a:ext cx="1333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92505" y="7966177"/>
            <a:ext cx="1333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2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63908" y="7463511"/>
            <a:ext cx="9258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7/27/2020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149259" y="7463511"/>
            <a:ext cx="7251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Deepthi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153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9015" y="2107491"/>
            <a:ext cx="6109335" cy="427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0"/>
              <a:t>References</a:t>
            </a:r>
            <a:r>
              <a:rPr dirty="0"/>
              <a:t> </a:t>
            </a:r>
            <a:r>
              <a:rPr dirty="0" spc="-60"/>
              <a:t>/</a:t>
            </a:r>
            <a:r>
              <a:rPr dirty="0" spc="5"/>
              <a:t> </a:t>
            </a:r>
            <a:r>
              <a:rPr dirty="0" spc="-35"/>
              <a:t>Associated</a:t>
            </a:r>
            <a:r>
              <a:rPr dirty="0" spc="5"/>
              <a:t> </a:t>
            </a:r>
            <a:r>
              <a:rPr dirty="0" spc="-45"/>
              <a:t>Documentationl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10438" y="3769518"/>
            <a:ext cx="14994890" cy="10795"/>
            <a:chOff x="1010438" y="3769518"/>
            <a:chExt cx="14994890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3774758"/>
              <a:ext cx="14994890" cy="0"/>
            </a:xfrm>
            <a:custGeom>
              <a:avLst/>
              <a:gdLst/>
              <a:ahLst/>
              <a:cxnLst/>
              <a:rect l="l" t="t" r="r" b="b"/>
              <a:pathLst>
                <a:path w="14994890" h="0">
                  <a:moveTo>
                    <a:pt x="14994307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3774754"/>
              <a:ext cx="14994890" cy="0"/>
            </a:xfrm>
            <a:custGeom>
              <a:avLst/>
              <a:gdLst/>
              <a:ahLst/>
              <a:cxnLst/>
              <a:rect l="l" t="t" r="r" b="b"/>
              <a:pathLst>
                <a:path w="14994890" h="0">
                  <a:moveTo>
                    <a:pt x="0" y="0"/>
                  </a:moveTo>
                  <a:lnTo>
                    <a:pt x="14994307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2814439"/>
            <a:ext cx="11151870" cy="8845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table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references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shown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below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directly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Open Sans"/>
              <a:cs typeface="Open Sans"/>
            </a:endParaRPr>
          </a:p>
          <a:p>
            <a:pPr marL="26034">
              <a:lnSpc>
                <a:spcPct val="100000"/>
              </a:lnSpc>
              <a:spcBef>
                <a:spcPts val="5"/>
              </a:spcBef>
              <a:tabLst>
                <a:tab pos="3083560" algn="l"/>
                <a:tab pos="6155055" algn="l"/>
                <a:tab pos="9230360" algn="l"/>
              </a:tabLst>
            </a:pPr>
            <a:r>
              <a:rPr dirty="0" sz="1650" spc="-60" b="1">
                <a:latin typeface="Open Sans Extrabold"/>
                <a:cs typeface="Open Sans Extrabold"/>
              </a:rPr>
              <a:t>Ref.	</a:t>
            </a:r>
            <a:r>
              <a:rPr dirty="0" sz="1650" spc="-70" b="1">
                <a:latin typeface="Open Sans Extrabold"/>
                <a:cs typeface="Open Sans Extrabold"/>
              </a:rPr>
              <a:t>Version	</a:t>
            </a:r>
            <a:r>
              <a:rPr dirty="0" sz="1650" spc="-60" b="1">
                <a:latin typeface="Open Sans Extrabold"/>
                <a:cs typeface="Open Sans Extrabold"/>
              </a:rPr>
              <a:t>Date	</a:t>
            </a:r>
            <a:r>
              <a:rPr dirty="0" sz="1650" spc="-65" b="1">
                <a:latin typeface="Open Sans Extrabold"/>
                <a:cs typeface="Open Sans Extrabold"/>
              </a:rPr>
              <a:t>Author/Sender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8342" y="3421750"/>
            <a:ext cx="14820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Title/Filename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19193" y="4523422"/>
            <a:ext cx="14939010" cy="10795"/>
            <a:chOff x="1019193" y="4523422"/>
            <a:chExt cx="14939010" cy="10795"/>
          </a:xfrm>
        </p:grpSpPr>
        <p:sp>
          <p:nvSpPr>
            <p:cNvPr id="11" name="object 11"/>
            <p:cNvSpPr/>
            <p:nvPr/>
          </p:nvSpPr>
          <p:spPr>
            <a:xfrm>
              <a:off x="1045370" y="4528657"/>
              <a:ext cx="14897100" cy="0"/>
            </a:xfrm>
            <a:custGeom>
              <a:avLst/>
              <a:gdLst/>
              <a:ahLst/>
              <a:cxnLst/>
              <a:rect l="l" t="t" r="r" b="b"/>
              <a:pathLst>
                <a:path w="14897100" h="0">
                  <a:moveTo>
                    <a:pt x="0" y="0"/>
                  </a:moveTo>
                  <a:lnTo>
                    <a:pt x="14896551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19187" y="4523428"/>
              <a:ext cx="14939010" cy="10795"/>
            </a:xfrm>
            <a:custGeom>
              <a:avLst/>
              <a:gdLst/>
              <a:ahLst/>
              <a:cxnLst/>
              <a:rect l="l" t="t" r="r" b="b"/>
              <a:pathLst>
                <a:path w="14939010" h="10795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64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  <a:path w="14939010" h="10795">
                  <a:moveTo>
                    <a:pt x="14938439" y="5232"/>
                  </a:moveTo>
                  <a:lnTo>
                    <a:pt x="14936902" y="1536"/>
                  </a:lnTo>
                  <a:lnTo>
                    <a:pt x="14933194" y="0"/>
                  </a:lnTo>
                  <a:lnTo>
                    <a:pt x="14929498" y="1536"/>
                  </a:lnTo>
                  <a:lnTo>
                    <a:pt x="14927961" y="5232"/>
                  </a:lnTo>
                  <a:lnTo>
                    <a:pt x="14929498" y="8940"/>
                  </a:lnTo>
                  <a:lnTo>
                    <a:pt x="14933194" y="10464"/>
                  </a:lnTo>
                  <a:lnTo>
                    <a:pt x="14936902" y="8940"/>
                  </a:lnTo>
                  <a:lnTo>
                    <a:pt x="14938439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992505" y="3945294"/>
            <a:ext cx="33655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083560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1.0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227826" y="3920228"/>
            <a:ext cx="220027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Adobe_experiece_cloud_ 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guidelines.pdf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154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9015" y="2107491"/>
            <a:ext cx="2940050" cy="427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5"/>
              <a:t>Executive </a:t>
            </a:r>
            <a:r>
              <a:rPr dirty="0" spc="-60"/>
              <a:t>summary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2505" y="2789372"/>
            <a:ext cx="556387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Executive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Summary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840586"/>
            <a:ext cx="5835650" cy="31203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Purpose</a:t>
            </a:r>
            <a:r>
              <a:rPr dirty="0" sz="2600" spc="-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2E75B5"/>
                </a:solidFill>
                <a:latin typeface="Open Sans"/>
                <a:cs typeface="Open Sans"/>
              </a:rPr>
              <a:t>of</a:t>
            </a:r>
            <a:r>
              <a:rPr dirty="0" sz="2600" spc="-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the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Document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purpose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contextual,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strategic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point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view (POV), expound on features and use cases,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convey additional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clarification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topics</a:t>
            </a:r>
            <a:endParaRPr sz="1450">
              <a:latin typeface="Open Sans"/>
              <a:cs typeface="Open Sans"/>
            </a:endParaRPr>
          </a:p>
          <a:p>
            <a:pPr marL="12700" marR="28575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 review based upon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&lt;CLIENT_NAME&gt;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requirements, needs, and aspirations captured during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Discovery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sessions conducted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&lt;DATE_RANGE&gt;.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period, Adobe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 conducted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series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various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endParaRPr sz="1450">
              <a:latin typeface="Open Sans"/>
              <a:cs typeface="Open Sans"/>
            </a:endParaRPr>
          </a:p>
          <a:p>
            <a:pPr marL="12700" marR="15557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&lt;CLIENT_NAME&gt;,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Strategy Review.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7186641"/>
            <a:ext cx="554037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 interviews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review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developments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company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years,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near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longer-term future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foundation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&lt;CLIENT_NAME&gt;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anticipate the desired growth and use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 set-up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achieve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growth.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8694260"/>
            <a:ext cx="571055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document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functional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practices,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insights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considered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renewed/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Strategy. 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topics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areas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discussed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document were purposely chosen,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 and customizations and the technical approach,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5500" y="2160176"/>
            <a:ext cx="513334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please consult the Feature Matrix and Architectural Vision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deliverables.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5423" y="2961031"/>
            <a:ext cx="5711190" cy="11106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Definitions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purposes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document,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definitions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acronyms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represent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following: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423" y="4322246"/>
            <a:ext cx="22498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“3P”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Third-Party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423" y="4824911"/>
            <a:ext cx="32537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“AOV”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Average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423" y="5327577"/>
            <a:ext cx="30149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“BAU”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Usual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423" y="5830242"/>
            <a:ext cx="30638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“BI”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Intelligence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423" y="6332907"/>
            <a:ext cx="372300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“CDN”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Network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5423" y="6835573"/>
            <a:ext cx="53663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“CRM”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Relationship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system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5423" y="7338238"/>
            <a:ext cx="25850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“CTA”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35423" y="7815836"/>
            <a:ext cx="583628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“CX”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Experience, which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entails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touchpoints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your brand, both online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offline,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pre-sale and post-sale,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inclusive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User Experience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35423" y="8846046"/>
            <a:ext cx="46570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“ERP”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Enterprise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Planning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35423" y="9348711"/>
            <a:ext cx="332930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“ESP”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78420" y="2186625"/>
            <a:ext cx="27590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“GA”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Analytics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78420" y="2689291"/>
            <a:ext cx="36696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“KPI”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Indictors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78420" y="3166889"/>
            <a:ext cx="563308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“MAP”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Minimum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Advertised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lowest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advertise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78420" y="3945859"/>
            <a:ext cx="40703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“MBI”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Intelligence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78420" y="4448525"/>
            <a:ext cx="28517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“OOTB”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Box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78420" y="4951190"/>
            <a:ext cx="31496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“PDP”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78420" y="5453855"/>
            <a:ext cx="50850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“PIM”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78420" y="5956521"/>
            <a:ext cx="30721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“PLA”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278420" y="6459186"/>
            <a:ext cx="26041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“POV”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Point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View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278420" y="6961851"/>
            <a:ext cx="328802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“ROI”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Investment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278420" y="7464517"/>
            <a:ext cx="33299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“SaaS”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278420" y="7967182"/>
            <a:ext cx="389762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“SERP”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Engine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Results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278420" y="8469848"/>
            <a:ext cx="295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“SOR”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Record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78420" y="8972513"/>
            <a:ext cx="34524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“SSOT”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Single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Source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Truth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278420" y="9475179"/>
            <a:ext cx="35433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“TCO”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Total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Ownership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155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311836"/>
            <a:ext cx="24847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“UI”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Interface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814502"/>
            <a:ext cx="35985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“UGC”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317167"/>
            <a:ext cx="27254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“UX”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3819832"/>
            <a:ext cx="55372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“WYSIWYG”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refers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‘What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editor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4343187"/>
            <a:ext cx="5632450" cy="13614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Special</a:t>
            </a:r>
            <a:r>
              <a:rPr dirty="0" sz="2600" spc="-2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Icons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document, 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contain additional information.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corresponding icons below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denote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area purpose: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5976646"/>
            <a:ext cx="5462270" cy="21151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Commerce</a:t>
            </a: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Strategy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2E75B5"/>
                </a:solidFill>
                <a:latin typeface="Open Sans"/>
                <a:cs typeface="Open Sans"/>
              </a:rPr>
              <a:t>Review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Strategy Review,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case,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relates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modifying, updating, and adapting business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organizational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technologies due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everchanging,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fluid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landscape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achieve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competitive advantage and 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maximum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scalability,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sustainability,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extensibility,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manageability.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8317748"/>
            <a:ext cx="552132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Magento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concentrate on four,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disparate, intersecting areas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a Digital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Transformation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Venn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Diagram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 Reviews &amp; sub-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sequent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strategies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(as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observed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Figure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1):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9599195"/>
            <a:ext cx="9455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500" y="2311397"/>
            <a:ext cx="10960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500" y="2814062"/>
            <a:ext cx="18173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&amp;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Innovation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500" y="3316727"/>
            <a:ext cx="11245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423" y="3798701"/>
            <a:ext cx="33572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Figure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1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" b="1">
                <a:latin typeface="Open Sans Extrabold"/>
                <a:cs typeface="Open Sans Extrabold"/>
              </a:rPr>
              <a:t>–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Digital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Transformation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5423" y="4297178"/>
            <a:ext cx="567753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Once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companies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embrace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kind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transformation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current setup and processes,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defined end date.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organizations continue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grow,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diversify,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evolve,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approach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continue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perpetuity 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technologies emerge,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eventually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adopted.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5423" y="6056037"/>
            <a:ext cx="577342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viewing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&lt;CLIENT_NAME&gt;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Strategy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phase through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lens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Venn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Diagram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(Figure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1.),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component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primary drivers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35423" y="7312417"/>
            <a:ext cx="577786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Next,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legacy systems are being replaced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brought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invariably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changes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normal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operational BAU.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35423" y="8317559"/>
            <a:ext cx="546608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any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 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newly implemented platform, which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integrated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data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distributed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utilized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becomes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major component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successful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35423" y="9322701"/>
            <a:ext cx="568515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Lastly,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Resources mostly points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people. 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instance,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additional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training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systems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306314" y="2286141"/>
            <a:ext cx="549783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additional resources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 revised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day-to-day operations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where resources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reassigned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added.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306314" y="3291283"/>
            <a:ext cx="5706110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9814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concentrate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areas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 Review has occurred, denote,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valid,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(4)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components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above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affected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practices,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future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contemplate.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four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(4)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components 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Venn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Diagram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mentioned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document,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bolded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facilitate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306266" y="5348393"/>
            <a:ext cx="5761990" cy="13614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&lt;CLIENT_NAME&gt;</a:t>
            </a:r>
            <a:r>
              <a:rPr dirty="0" sz="2600" spc="-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2E75B5"/>
                </a:solidFill>
                <a:latin typeface="Open Sans"/>
                <a:cs typeface="Open Sans"/>
              </a:rPr>
              <a:t>Company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History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company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history 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format. Use ‘Paste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Destination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306266" y="6981851"/>
            <a:ext cx="3377565" cy="8636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Engagement</a:t>
            </a:r>
            <a:r>
              <a:rPr dirty="0" sz="2600" spc="-2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2E75B5"/>
                </a:solidFill>
                <a:latin typeface="Open Sans"/>
                <a:cs typeface="Open Sans"/>
              </a:rPr>
              <a:t>Overview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Reasons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to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95" b="1">
                <a:latin typeface="Open Sans Extrabold"/>
                <a:cs typeface="Open Sans Extrabold"/>
              </a:rPr>
              <a:t>Act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306266" y="8066698"/>
            <a:ext cx="556450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‘Reasons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Act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now’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 Format’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‘Paste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 text only’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96279" y="9052080"/>
            <a:ext cx="5797550" cy="1120775"/>
          </a:xfrm>
          <a:prstGeom prst="rect">
            <a:avLst/>
          </a:prstGeom>
          <a:ln w="10470">
            <a:solidFill>
              <a:srgbClr val="000101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210820" marR="772795">
              <a:lnSpc>
                <a:spcPct val="113700"/>
              </a:lnSpc>
              <a:spcBef>
                <a:spcPts val="25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&lt;Highlight relevant Magento features/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stats. E.g.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‘Did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robust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ecosystem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315,000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network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1,150+ highly-trained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solution partners?’&gt;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156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290894"/>
            <a:ext cx="5563870" cy="1277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Challenges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100" b="1">
                <a:latin typeface="Open Sans Extrabold"/>
                <a:cs typeface="Open Sans Extrabold"/>
              </a:rPr>
              <a:t>&amp;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Risks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‘Challenges &amp;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Risks’ 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798701"/>
            <a:ext cx="23806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Critical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Success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Factors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4322246"/>
            <a:ext cx="54394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Factors’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format.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4799844"/>
            <a:ext cx="571309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Architecture &amp; Technology, Using Metrics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actionable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insights,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Increase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&amp;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acquisition,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5553748"/>
            <a:ext cx="532193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 moving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6353598"/>
            <a:ext cx="137287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Products</a:t>
            </a:r>
            <a:endParaRPr sz="260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440" y="6916019"/>
            <a:ext cx="5643880" cy="617855"/>
          </a:xfrm>
          <a:prstGeom prst="rect">
            <a:avLst/>
          </a:prstGeom>
          <a:ln w="10470">
            <a:solidFill>
              <a:srgbClr val="000101"/>
            </a:solidFill>
          </a:ln>
        </p:spPr>
        <p:txBody>
          <a:bodyPr wrap="square" lIns="0" tIns="61594" rIns="0" bIns="0" rtlCol="0" vert="horz">
            <a:spAutoFit/>
          </a:bodyPr>
          <a:lstStyle/>
          <a:p>
            <a:pPr algn="ctr" marL="153670">
              <a:lnSpc>
                <a:spcPct val="100000"/>
              </a:lnSpc>
              <a:spcBef>
                <a:spcPts val="484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&lt;Summary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inferences &amp; recommendations.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E.g.</a:t>
            </a:r>
            <a:endParaRPr sz="1450">
              <a:latin typeface="Open Sans"/>
              <a:cs typeface="Open Sans"/>
            </a:endParaRPr>
          </a:p>
          <a:p>
            <a:pPr algn="ctr" marL="15367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 &amp;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same&gt;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489" y="7689746"/>
            <a:ext cx="5801360" cy="21615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4193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‘Products overview’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section&gt;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Sales/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Orders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‘Sales/Orders Overview’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500" y="2311711"/>
            <a:ext cx="31489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 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500" y="2814376"/>
            <a:ext cx="40620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&lt;Sample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chart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–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categorizing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423" y="3798701"/>
            <a:ext cx="4799330" cy="905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Table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1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" b="1">
                <a:latin typeface="Open Sans Extrabold"/>
                <a:cs typeface="Open Sans Extrabold"/>
              </a:rPr>
              <a:t>–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Order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Types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Chart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40" b="1">
                <a:latin typeface="Open Sans Extrabold"/>
                <a:cs typeface="Open Sans Extrabold"/>
              </a:rPr>
              <a:t>&lt;SAMPLE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ONLY&gt;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Open Sans Extrabold"/>
              <a:cs typeface="Open Sans Extrabold"/>
            </a:endParaRPr>
          </a:p>
          <a:p>
            <a:pPr marL="34925">
              <a:lnSpc>
                <a:spcPct val="100000"/>
              </a:lnSpc>
              <a:tabLst>
                <a:tab pos="3092450" algn="l"/>
              </a:tabLst>
            </a:pPr>
            <a:r>
              <a:rPr dirty="0" sz="1650" spc="-50" b="1">
                <a:latin typeface="Open Sans Extrabold"/>
                <a:cs typeface="Open Sans Extrabold"/>
              </a:rPr>
              <a:t>Order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Type	Origination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Type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62085" y="4774723"/>
            <a:ext cx="11842750" cy="10795"/>
            <a:chOff x="7162085" y="4774723"/>
            <a:chExt cx="11842750" cy="10795"/>
          </a:xfrm>
        </p:grpSpPr>
        <p:sp>
          <p:nvSpPr>
            <p:cNvPr id="16" name="object 16"/>
            <p:cNvSpPr/>
            <p:nvPr/>
          </p:nvSpPr>
          <p:spPr>
            <a:xfrm>
              <a:off x="7162085" y="4779957"/>
              <a:ext cx="11842750" cy="0"/>
            </a:xfrm>
            <a:custGeom>
              <a:avLst/>
              <a:gdLst/>
              <a:ahLst/>
              <a:cxnLst/>
              <a:rect l="l" t="t" r="r" b="b"/>
              <a:pathLst>
                <a:path w="11842750" h="0">
                  <a:moveTo>
                    <a:pt x="11842571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62085" y="4779959"/>
              <a:ext cx="11842750" cy="0"/>
            </a:xfrm>
            <a:custGeom>
              <a:avLst/>
              <a:gdLst/>
              <a:ahLst/>
              <a:cxnLst/>
              <a:rect l="l" t="t" r="r" b="b"/>
              <a:pathLst>
                <a:path w="11842750" h="0">
                  <a:moveTo>
                    <a:pt x="0" y="0"/>
                  </a:moveTo>
                  <a:lnTo>
                    <a:pt x="11842571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3287139" y="4426954"/>
            <a:ext cx="17919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System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Record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135493" y="4929557"/>
            <a:ext cx="698500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Online</a:t>
            </a:r>
            <a:endParaRPr sz="1650">
              <a:latin typeface="Open Sans Extrabold"/>
              <a:cs typeface="Open Sans Extrabold"/>
            </a:endParaRPr>
          </a:p>
          <a:p>
            <a:pPr marL="12700" marR="30480">
              <a:lnSpc>
                <a:spcPct val="199900"/>
              </a:lnSpc>
            </a:pPr>
            <a:r>
              <a:rPr dirty="0" sz="1650" spc="-75" b="1">
                <a:latin typeface="Open Sans Extrabold"/>
                <a:cs typeface="Open Sans Extrabold"/>
              </a:rPr>
              <a:t>Retail </a:t>
            </a:r>
            <a:r>
              <a:rPr dirty="0" sz="1650" spc="-7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Phone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17018" y="4950499"/>
            <a:ext cx="26473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17018" y="5453164"/>
            <a:ext cx="10350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17018" y="5955830"/>
            <a:ext cx="25355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Entered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Salesforce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CRM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78432" y="5076213"/>
            <a:ext cx="13931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Salesforce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CRM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78432" y="5578878"/>
            <a:ext cx="13931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Salesforce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CRM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78432" y="6081543"/>
            <a:ext cx="13931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Salesforce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CRM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157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290894"/>
            <a:ext cx="5770880" cy="17805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Returns/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Refunds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 regarding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refunds &amp; reruns are handled,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are the departments/teams involved,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criteria,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mechanism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tie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Magento,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payments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execution, followed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recommendations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improve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existing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4296991"/>
            <a:ext cx="532193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 moving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5055208"/>
            <a:ext cx="43427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Omni-channel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Order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Customer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Experience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5553685"/>
            <a:ext cx="572516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format, corresponding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recommendations. 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 Format’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‘Paste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 while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6558828"/>
            <a:ext cx="517652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one-click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Magento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7312731"/>
            <a:ext cx="525907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953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https://docs.magento.com/user-guide/customers/account-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dashboard-requisition-lists.html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8070823"/>
            <a:ext cx="5525135" cy="17805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Marketing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another area which can help drive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significant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growth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 revenue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double-opted-in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database.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key going forward,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investigated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aspects,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are reviewed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below: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135423" y="2170315"/>
            <a:ext cx="2427605" cy="427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/>
              <a:t>Email</a:t>
            </a:r>
            <a:r>
              <a:rPr dirty="0" spc="-65"/>
              <a:t> </a:t>
            </a:r>
            <a:r>
              <a:rPr dirty="0" spc="-50"/>
              <a:t>Marketing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35423" y="2789372"/>
            <a:ext cx="572706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format, corresponding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 marketing. 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‘Paste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 text only’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 while moving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423" y="4091887"/>
            <a:ext cx="5829935" cy="16129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Transactional/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Operational</a:t>
            </a:r>
            <a:r>
              <a:rPr dirty="0" sz="2600" spc="-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Emails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format, corresponding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transactiona/operational emails.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‘Paste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Destination 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 while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423" y="5976646"/>
            <a:ext cx="5725160" cy="16129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Personalization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format, corresponding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personalization.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423" y="7815271"/>
            <a:ext cx="582041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10" b="1">
                <a:solidFill>
                  <a:srgbClr val="4B4F51"/>
                </a:solidFill>
                <a:latin typeface="Open Sans Extrabold"/>
                <a:cs typeface="Open Sans Extrabold"/>
              </a:rPr>
              <a:t>&lt;BELOW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4B4F51"/>
                </a:solidFill>
                <a:latin typeface="Open Sans Extrabold"/>
                <a:cs typeface="Open Sans Extrabold"/>
              </a:rPr>
              <a:t>ARE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" b="1">
                <a:solidFill>
                  <a:srgbClr val="4B4F51"/>
                </a:solidFill>
                <a:latin typeface="Open Sans Extrabold"/>
                <a:cs typeface="Open Sans Extrabold"/>
              </a:rPr>
              <a:t>2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0" b="1">
                <a:solidFill>
                  <a:srgbClr val="4B4F51"/>
                </a:solidFill>
                <a:latin typeface="Open Sans Extrabold"/>
                <a:cs typeface="Open Sans Extrabold"/>
              </a:rPr>
              <a:t>SAMPLE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15" b="1">
                <a:solidFill>
                  <a:srgbClr val="4B4F51"/>
                </a:solidFill>
                <a:latin typeface="Open Sans Extrabold"/>
                <a:cs typeface="Open Sans Extrabold"/>
              </a:rPr>
              <a:t>RECOMMENDATIONS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4B4F51"/>
                </a:solidFill>
                <a:latin typeface="Open Sans Extrabold"/>
                <a:cs typeface="Open Sans Extrabold"/>
              </a:rPr>
              <a:t>ONLY.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b="1">
                <a:solidFill>
                  <a:srgbClr val="4B4F51"/>
                </a:solidFill>
                <a:latin typeface="Open Sans Extrabold"/>
                <a:cs typeface="Open Sans Extrabold"/>
              </a:rPr>
              <a:t>TO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BE 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15" b="1">
                <a:solidFill>
                  <a:srgbClr val="4B4F51"/>
                </a:solidFill>
                <a:latin typeface="Open Sans Extrabold"/>
                <a:cs typeface="Open Sans Extrabold"/>
              </a:rPr>
              <a:t>REVIEWED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0" b="1">
                <a:solidFill>
                  <a:srgbClr val="4B4F51"/>
                </a:solidFill>
                <a:latin typeface="Open Sans Extrabold"/>
                <a:cs typeface="Open Sans Extrabold"/>
              </a:rPr>
              <a:t>BEFORE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4B4F51"/>
                </a:solidFill>
                <a:latin typeface="Open Sans Extrabold"/>
                <a:cs typeface="Open Sans Extrabold"/>
              </a:rPr>
              <a:t>INCORPORATING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4B4F51"/>
                </a:solidFill>
                <a:latin typeface="Open Sans Extrabold"/>
                <a:cs typeface="Open Sans Extrabold"/>
              </a:rPr>
              <a:t>IN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75" b="1">
                <a:solidFill>
                  <a:srgbClr val="4B4F51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0" b="1">
                <a:solidFill>
                  <a:srgbClr val="4B4F51"/>
                </a:solidFill>
                <a:latin typeface="Open Sans Extrabold"/>
                <a:cs typeface="Open Sans Extrabold"/>
              </a:rPr>
              <a:t>CLIENT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10" b="1">
                <a:solidFill>
                  <a:srgbClr val="4B4F51"/>
                </a:solidFill>
                <a:latin typeface="Open Sans Extrabold"/>
                <a:cs typeface="Open Sans Extrabold"/>
              </a:rPr>
              <a:t>DELIVERABLE&gt;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5423" y="8594242"/>
            <a:ext cx="412940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Sample recommendations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personalization: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5423" y="9071840"/>
            <a:ext cx="46075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Listed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below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basic product features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a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Personalization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78420" y="2311773"/>
            <a:ext cx="26231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8420" y="2814439"/>
            <a:ext cx="8153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78420" y="3317104"/>
            <a:ext cx="8737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78420" y="3819769"/>
            <a:ext cx="15227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Merchandising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78420" y="4322434"/>
            <a:ext cx="9226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78420" y="4825100"/>
            <a:ext cx="42970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Ability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personalize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User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(UX)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78420" y="5327765"/>
            <a:ext cx="17907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Trigged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Messages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78420" y="5830430"/>
            <a:ext cx="32416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built-in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ESP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78420" y="6333095"/>
            <a:ext cx="25120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Multivariate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(MVT)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78420" y="6835761"/>
            <a:ext cx="26219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Individual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Profile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78420" y="7338427"/>
            <a:ext cx="10121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Chatbots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278420" y="7841092"/>
            <a:ext cx="22288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AI/PI/machine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learning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278420" y="8343757"/>
            <a:ext cx="53695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Flexibility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manually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278420" y="8821356"/>
            <a:ext cx="557149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Personalization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selected and implemented,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certainly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tempting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deploy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much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Personalization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suite’s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 immediately.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However,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always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recommend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ramping up slowly and employing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‘crawl,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walk,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run,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fly’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158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286769"/>
            <a:ext cx="558863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approach.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Otherwise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we’ve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found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quickly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become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overwhelmed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properly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measure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effectiveness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Personalization program.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291912"/>
            <a:ext cx="560324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713105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initially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launching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Personalization campaign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recommended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features and Customer</a:t>
            </a:r>
            <a:endParaRPr sz="1450">
              <a:latin typeface="Open Sans"/>
              <a:cs typeface="Open Sans"/>
            </a:endParaRPr>
          </a:p>
          <a:p>
            <a:pPr algn="just"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engagement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they are leading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positive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impacts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customers are interacting and adopting, before deploying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sitewide.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4799531"/>
            <a:ext cx="577532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would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recommended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newly added “Adobe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Sensei”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technology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Deploying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personalized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 would 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 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immediate UX changes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 prominently serve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relevant products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additional products and accessories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margin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6809626"/>
            <a:ext cx="539051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Next,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display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banners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personalized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7563529"/>
            <a:ext cx="578104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6893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Once Product Recommendations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working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successfully,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 want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consider using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Personalization engine 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merchandise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pages.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 the Personalization platform’s algorithm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render product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eliminate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merchandisers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manually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prioritize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much more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topical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upon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user’s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preferences, interactions,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browsing and buying behavior.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3359" y="2266946"/>
            <a:ext cx="5783580" cy="2125980"/>
          </a:xfrm>
          <a:prstGeom prst="rect">
            <a:avLst/>
          </a:prstGeom>
          <a:ln w="10470">
            <a:solidFill>
              <a:srgbClr val="000101"/>
            </a:solidFill>
          </a:ln>
        </p:spPr>
        <p:txBody>
          <a:bodyPr wrap="square" lIns="0" tIns="156845" rIns="0" bIns="0" rtlCol="0" vert="horz">
            <a:spAutoFit/>
          </a:bodyPr>
          <a:lstStyle/>
          <a:p>
            <a:pPr marL="196850" marR="241935">
              <a:lnSpc>
                <a:spcPct val="113700"/>
              </a:lnSpc>
              <a:spcBef>
                <a:spcPts val="12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&lt;Summary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best practices &amp; recommendations along with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dependencies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aware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personalization.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search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browse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always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inextricably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tied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together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behavior on one influences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other.</a:t>
            </a:r>
            <a:r>
              <a:rPr dirty="0" sz="1450" spc="409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never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good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CX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UX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then performs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search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unrelated 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previous browse behavior&gt;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7973" y="4803907"/>
            <a:ext cx="5332730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Client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Interaction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format, corresponding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interactions.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 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7973" y="6558764"/>
            <a:ext cx="537400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10" b="1">
                <a:solidFill>
                  <a:srgbClr val="4B4F51"/>
                </a:solidFill>
                <a:latin typeface="Open Sans Extrabold"/>
                <a:cs typeface="Open Sans Extrabold"/>
              </a:rPr>
              <a:t>&lt;BELOW </a:t>
            </a: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IS </a:t>
            </a:r>
            <a:r>
              <a:rPr dirty="0" sz="1450" spc="-75" b="1">
                <a:solidFill>
                  <a:srgbClr val="4B4F51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-7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0" b="1">
                <a:solidFill>
                  <a:srgbClr val="4B4F51"/>
                </a:solidFill>
                <a:latin typeface="Open Sans Extrabold"/>
                <a:cs typeface="Open Sans Extrabold"/>
              </a:rPr>
              <a:t>SAMPLE </a:t>
            </a:r>
            <a:r>
              <a:rPr dirty="0" sz="1450" spc="-10" b="1">
                <a:solidFill>
                  <a:srgbClr val="4B4F51"/>
                </a:solidFill>
                <a:latin typeface="Open Sans Extrabold"/>
                <a:cs typeface="Open Sans Extrabold"/>
              </a:rPr>
              <a:t>CONTENT 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– </a:t>
            </a:r>
            <a:r>
              <a:rPr dirty="0" sz="1450" b="1">
                <a:solidFill>
                  <a:srgbClr val="4B4F51"/>
                </a:solidFill>
                <a:latin typeface="Open Sans Extrabold"/>
                <a:cs typeface="Open Sans Extrabold"/>
              </a:rPr>
              <a:t>TO 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BE </a:t>
            </a:r>
            <a:r>
              <a:rPr dirty="0" sz="1450" spc="-15" b="1">
                <a:solidFill>
                  <a:srgbClr val="4B4F51"/>
                </a:solidFill>
                <a:latin typeface="Open Sans Extrabold"/>
                <a:cs typeface="Open Sans Extrabold"/>
              </a:rPr>
              <a:t>REVIEWED </a:t>
            </a:r>
            <a:r>
              <a:rPr dirty="0" sz="1450" spc="10" b="1">
                <a:solidFill>
                  <a:srgbClr val="4B4F51"/>
                </a:solidFill>
                <a:latin typeface="Open Sans Extrabold"/>
                <a:cs typeface="Open Sans Extrabold"/>
              </a:rPr>
              <a:t>BEFORE </a:t>
            </a:r>
            <a:r>
              <a:rPr dirty="0" sz="1450" spc="-36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4B4F51"/>
                </a:solidFill>
                <a:latin typeface="Open Sans Extrabold"/>
                <a:cs typeface="Open Sans Extrabold"/>
              </a:rPr>
              <a:t>INCORPORATING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4B4F51"/>
                </a:solidFill>
                <a:latin typeface="Open Sans Extrabold"/>
                <a:cs typeface="Open Sans Extrabold"/>
              </a:rPr>
              <a:t>IN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75" b="1">
                <a:solidFill>
                  <a:srgbClr val="4B4F51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0" b="1">
                <a:solidFill>
                  <a:srgbClr val="4B4F51"/>
                </a:solidFill>
                <a:latin typeface="Open Sans Extrabold"/>
                <a:cs typeface="Open Sans Extrabold"/>
              </a:rPr>
              <a:t>CLIENT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10" b="1">
                <a:solidFill>
                  <a:srgbClr val="4B4F51"/>
                </a:solidFill>
                <a:latin typeface="Open Sans Extrabold"/>
                <a:cs typeface="Open Sans Extrabold"/>
              </a:rPr>
              <a:t>DELIVERABLE&gt;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7973" y="7312668"/>
            <a:ext cx="582231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challenge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always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interaction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 customer takes place online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opposed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“real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life”.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However, there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ways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addressed: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17973" y="8342878"/>
            <a:ext cx="18053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7973" y="8845543"/>
            <a:ext cx="168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forum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17973" y="9348208"/>
            <a:ext cx="24974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159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2505" y="2106375"/>
            <a:ext cx="9782810" cy="7543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0">
                <a:solidFill>
                  <a:srgbClr val="000000"/>
                </a:solidFill>
              </a:rPr>
              <a:t>E-commerce</a:t>
            </a:r>
            <a:r>
              <a:rPr dirty="0" sz="4750" spc="-10">
                <a:solidFill>
                  <a:srgbClr val="000000"/>
                </a:solidFill>
              </a:rPr>
              <a:t> </a:t>
            </a:r>
            <a:r>
              <a:rPr dirty="0" sz="4750" spc="-90">
                <a:solidFill>
                  <a:srgbClr val="000000"/>
                </a:solidFill>
              </a:rPr>
              <a:t>Operational</a:t>
            </a:r>
            <a:r>
              <a:rPr dirty="0" sz="4750" spc="-15">
                <a:solidFill>
                  <a:srgbClr val="000000"/>
                </a:solidFill>
              </a:rPr>
              <a:t> </a:t>
            </a:r>
            <a:r>
              <a:rPr dirty="0" sz="4750" spc="-80">
                <a:solidFill>
                  <a:srgbClr val="000000"/>
                </a:solidFill>
              </a:rPr>
              <a:t>Readiness</a:t>
            </a:r>
            <a:endParaRPr sz="4750"/>
          </a:p>
        </p:txBody>
      </p:sp>
      <p:sp>
        <p:nvSpPr>
          <p:cNvPr id="5" name="object 5"/>
          <p:cNvSpPr txBox="1"/>
          <p:nvPr/>
        </p:nvSpPr>
        <p:spPr>
          <a:xfrm>
            <a:off x="992505" y="3417625"/>
            <a:ext cx="52908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high-level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organization’s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operational readiness based upon the conversations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interaction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 and operations.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4426954"/>
            <a:ext cx="5721350" cy="1277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Technology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Readiness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format,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Destination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5934762"/>
            <a:ext cx="5721350" cy="1277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Infrastructure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Readiness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format,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Destination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7442570"/>
            <a:ext cx="26092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Organizational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Readiness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7941047"/>
            <a:ext cx="572135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format,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Destination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8946189"/>
            <a:ext cx="480314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15" b="1">
                <a:solidFill>
                  <a:srgbClr val="4B4F51"/>
                </a:solidFill>
                <a:latin typeface="Open Sans Extrabold"/>
                <a:cs typeface="Open Sans Extrabold"/>
              </a:rPr>
              <a:t>&lt;SAMPLE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10" b="1">
                <a:solidFill>
                  <a:srgbClr val="4B4F51"/>
                </a:solidFill>
                <a:latin typeface="Open Sans Extrabold"/>
                <a:cs typeface="Open Sans Extrabold"/>
              </a:rPr>
              <a:t>CONTENT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4B4F51"/>
                </a:solidFill>
                <a:latin typeface="Open Sans Extrabold"/>
                <a:cs typeface="Open Sans Extrabold"/>
              </a:rPr>
              <a:t>ONLY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-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b="1">
                <a:solidFill>
                  <a:srgbClr val="4B4F51"/>
                </a:solidFill>
                <a:latin typeface="Open Sans Extrabold"/>
                <a:cs typeface="Open Sans Extrabold"/>
              </a:rPr>
              <a:t>TO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BE </a:t>
            </a:r>
            <a:r>
              <a:rPr dirty="0" sz="1450" spc="-15" b="1">
                <a:solidFill>
                  <a:srgbClr val="4B4F51"/>
                </a:solidFill>
                <a:latin typeface="Open Sans Extrabold"/>
                <a:cs typeface="Open Sans Extrabold"/>
              </a:rPr>
              <a:t>REVIEWED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0" b="1">
                <a:solidFill>
                  <a:srgbClr val="4B4F51"/>
                </a:solidFill>
                <a:latin typeface="Open Sans Extrabold"/>
                <a:cs typeface="Open Sans Extrabold"/>
              </a:rPr>
              <a:t>BEFORE </a:t>
            </a:r>
            <a:r>
              <a:rPr dirty="0" sz="1450" spc="-36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4B4F51"/>
                </a:solidFill>
                <a:latin typeface="Open Sans Extrabold"/>
                <a:cs typeface="Open Sans Extrabold"/>
              </a:rPr>
              <a:t>INCORPORATING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4B4F51"/>
                </a:solidFill>
                <a:latin typeface="Open Sans Extrabold"/>
                <a:cs typeface="Open Sans Extrabold"/>
              </a:rPr>
              <a:t>IN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75" b="1">
                <a:solidFill>
                  <a:srgbClr val="4B4F51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0" b="1">
                <a:solidFill>
                  <a:srgbClr val="4B4F51"/>
                </a:solidFill>
                <a:latin typeface="Open Sans Extrabold"/>
                <a:cs typeface="Open Sans Extrabold"/>
              </a:rPr>
              <a:t>CLIENT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10" b="1">
                <a:solidFill>
                  <a:srgbClr val="4B4F51"/>
                </a:solidFill>
                <a:latin typeface="Open Sans Extrabold"/>
                <a:cs typeface="Open Sans Extrabold"/>
              </a:rPr>
              <a:t>DELIVERABLE&gt;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9725160"/>
            <a:ext cx="57169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broadly broken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down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terms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three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components: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49448" y="3442692"/>
            <a:ext cx="18243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49448" y="3945357"/>
            <a:ext cx="9359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Training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49448" y="4448022"/>
            <a:ext cx="3727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49448" y="4950688"/>
            <a:ext cx="171703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E-commerce</a:t>
            </a:r>
            <a:r>
              <a:rPr dirty="0" sz="1450" spc="-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Team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49448" y="5428286"/>
            <a:ext cx="575373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7813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dedicated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oversees the day-to-day operations, innovation, future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vision,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maintenance,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involved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decisions around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stack.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Whilst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described below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vital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every organization and can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fulfilled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degree by existing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staff.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49448" y="7463449"/>
            <a:ext cx="17735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49448" y="7966114"/>
            <a:ext cx="14928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49448" y="8468779"/>
            <a:ext cx="20796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marketeer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49448" y="8971445"/>
            <a:ext cx="21863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specialist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49448" y="9474110"/>
            <a:ext cx="85851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306392" y="3442880"/>
            <a:ext cx="18338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SEO/SEA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306392" y="3945545"/>
            <a:ext cx="21558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306392" y="4448211"/>
            <a:ext cx="16605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Product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Specialist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306392" y="4925809"/>
            <a:ext cx="5721350" cy="25380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person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responsible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onboarding and enriching the 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data.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vital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do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 responsible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 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data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consistent across 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Pages, but also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enough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instance,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sure there are no missing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pictures,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 missing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inconsistent copy, no varying data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formats and 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be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sure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was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enriched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standard 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on-line.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306392" y="7714688"/>
            <a:ext cx="13735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Data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Specialist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306392" y="8192285"/>
            <a:ext cx="566737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responsible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building,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personalizing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optimizing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going beyond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“just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data”.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target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audiences, understanding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journeys, personalizing these journeys, A/B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–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message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target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time.  The Data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responsible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ensuring that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only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wider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organization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728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2  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Leadership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421750"/>
            <a:ext cx="5743575" cy="3790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30" b="1">
                <a:latin typeface="Open Sans Extrabold"/>
                <a:cs typeface="Open Sans Extrabold"/>
              </a:rPr>
              <a:t>C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Level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executives play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within an organisation.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hold senior positions and impact company-wide decisions.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stands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“Chief”,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C-level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often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charge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department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unit,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 Finance,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these individuals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significant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stakeholders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aware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e-commerce 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organisation.</a:t>
            </a:r>
            <a:endParaRPr sz="1450">
              <a:latin typeface="Open Sans"/>
              <a:cs typeface="Open Sans"/>
            </a:endParaRPr>
          </a:p>
          <a:p>
            <a:pPr marL="12700" marR="11557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specifically,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helpful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benefits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department,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an important motivating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Tying tangible metrics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motivate and transform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stakeholders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become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supporters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transformation project.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7437753"/>
            <a:ext cx="571309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smaller organisations, C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level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executives tend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heavily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least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very close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transformation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larger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merchants however,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natural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 involvement decreases as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company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increases.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keep these stakeholders involved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informed throughout the 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buy-in and support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remain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intact.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5423" y="3421750"/>
            <a:ext cx="5770245" cy="2282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Stakeholders</a:t>
            </a:r>
            <a:endParaRPr sz="1650">
              <a:latin typeface="Open Sans Extrabold"/>
              <a:cs typeface="Open Sans Extrabold"/>
            </a:endParaRPr>
          </a:p>
          <a:p>
            <a:pPr marL="12700" marR="15621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Stakeholders are those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interest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project’s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outcome. They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managers,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executives,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sponsors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finally,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end users.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secure buy-in from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relevant</a:t>
            </a:r>
            <a:endParaRPr sz="1450">
              <a:latin typeface="Open Sans"/>
              <a:cs typeface="Open Sans"/>
            </a:endParaRPr>
          </a:p>
          <a:p>
            <a:pPr algn="just"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fail to get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key stakeholders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contribute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final decision,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often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fail.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423" y="5930323"/>
            <a:ext cx="5801360" cy="278955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endParaRPr sz="1450">
              <a:latin typeface="Open Sans"/>
              <a:cs typeface="Open Sans"/>
            </a:endParaRPr>
          </a:p>
          <a:p>
            <a:pPr marL="12700" marR="24384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upskill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systems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platforms. People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often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strong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barrier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change,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especially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are unfamiliar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system and the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impact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processes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workflows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environment. Having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change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training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mitigate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this.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addition, upskilling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ensure 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most 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system.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Teams</a:t>
            </a:r>
            <a:endParaRPr sz="1450">
              <a:latin typeface="Open Sans"/>
              <a:cs typeface="Open Sans"/>
            </a:endParaRPr>
          </a:p>
          <a:p>
            <a:pPr marL="12700" marR="22352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well-versed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platform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optimise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effectiveness, ensuring 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most bang 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buck.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78344" y="3421750"/>
            <a:ext cx="5624830" cy="2282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Steering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Committee</a:t>
            </a:r>
            <a:endParaRPr sz="1650">
              <a:latin typeface="Open Sans Extrabold"/>
              <a:cs typeface="Open Sans Extrabold"/>
            </a:endParaRPr>
          </a:p>
          <a:p>
            <a:pPr marL="12700" marR="30099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Steering committees are advisory bodies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made up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senior stakeholders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expects,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 guidance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range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affect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aim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steering committee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including the maximisation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benefits from the project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ensuring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proper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controls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followed.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2.1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9067" y="2544425"/>
            <a:ext cx="596840" cy="5968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22458" y="2544425"/>
            <a:ext cx="596840" cy="5968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617" y="2544425"/>
            <a:ext cx="596840" cy="59684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160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286769"/>
            <a:ext cx="55797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(think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Service)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correct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065740"/>
            <a:ext cx="195516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Campaign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Marketeer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543338"/>
            <a:ext cx="5803265" cy="2286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9781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Marketeer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handling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across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channels (such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merchandizing,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 marketing, paid</a:t>
            </a:r>
            <a:endParaRPr sz="1450">
              <a:latin typeface="Open Sans"/>
              <a:cs typeface="Open Sans"/>
            </a:endParaRPr>
          </a:p>
          <a:p>
            <a:pPr marL="12700" marR="19748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print,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handling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etc)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expanding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advertising and work on increasing awareness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both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 wider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addition,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 marketeer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money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money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gained through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executed.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6080978"/>
            <a:ext cx="20859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Social</a:t>
            </a:r>
            <a:r>
              <a:rPr dirty="0" sz="1450" spc="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Media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Specialist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6558576"/>
            <a:ext cx="5782310" cy="30403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778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closely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Marketeer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(initially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joint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team)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specialist.</a:t>
            </a:r>
            <a:endParaRPr sz="1450">
              <a:latin typeface="Open Sans"/>
              <a:cs typeface="Open Sans"/>
            </a:endParaRPr>
          </a:p>
          <a:p>
            <a:pPr marL="12700" marR="121285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determine which channels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 successful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&lt;CLIENT_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NAME&gt;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products, determine where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 relevant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media Ads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influencers.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Equally,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Social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closely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Marketeer</a:t>
            </a:r>
            <a:endParaRPr sz="1450">
              <a:latin typeface="Open Sans"/>
              <a:cs typeface="Open Sans"/>
            </a:endParaRPr>
          </a:p>
          <a:p>
            <a:pPr marL="12700" marR="22606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stories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aligned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congruent.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Lastly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–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Marketeer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liaise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the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latter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aware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peaks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latter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basis,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weekly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5500" y="2285826"/>
            <a:ext cx="575310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forecast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measures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advance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least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awareness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regarding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necessary.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5500" y="3316036"/>
            <a:ext cx="7035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Analyst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500" y="3793635"/>
            <a:ext cx="569722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 key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captures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tracks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KPIs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Net Promotor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Scores, returns,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comparisons with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competitors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He/she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closely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specialists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brings the data together. The analyst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constantly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visibility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happening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happening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&lt;CLIENT_NAME&gt;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 growth and 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(double-opted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in)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database.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500" y="6054968"/>
            <a:ext cx="578675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Separately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–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data analyst should constantly be measuring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key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metrics,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AOV,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between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orders, 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lifetime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value,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acquisition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graph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presented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(Figure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2)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show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type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metrics should be measured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year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year.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423" y="7568220"/>
            <a:ext cx="39903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Figure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2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" b="1">
                <a:latin typeface="Open Sans Extrabold"/>
                <a:cs typeface="Open Sans Extrabold"/>
              </a:rPr>
              <a:t>–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SAMPLE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E-commerce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Metrics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423" y="8091765"/>
            <a:ext cx="17087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 b="1">
                <a:solidFill>
                  <a:srgbClr val="5D88C0"/>
                </a:solidFill>
                <a:latin typeface="Open Sans Extrabold"/>
                <a:cs typeface="Open Sans Extrabold"/>
              </a:rPr>
              <a:t>SEO/SEA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Specialist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423" y="8569362"/>
            <a:ext cx="551751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companies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specifically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SEO/SEA.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always preferred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focuses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topic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funnel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customers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78420" y="2286706"/>
            <a:ext cx="564197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store.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key 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not necessarily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big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amount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money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highlight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–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however, SEA could generate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separate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revenue stream bringing substantial revenue. SEA 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big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 reaches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audience.</a:t>
            </a:r>
            <a:endParaRPr sz="1450">
              <a:latin typeface="Open Sans"/>
              <a:cs typeface="Open Sans"/>
            </a:endParaRPr>
          </a:p>
          <a:p>
            <a:pPr marL="12700" marR="15494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carefully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monitored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funds are spent,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messaging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actually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reaching the target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78420" y="4573107"/>
            <a:ext cx="20212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E-commerce</a:t>
            </a:r>
            <a:r>
              <a:rPr dirty="0" sz="1450" spc="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Manager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78420" y="5050706"/>
            <a:ext cx="570801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goals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targets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single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sure the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everything before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endParaRPr sz="1450">
              <a:latin typeface="Open Sans"/>
              <a:cs typeface="Open Sans"/>
            </a:endParaRPr>
          </a:p>
          <a:p>
            <a:pPr marL="12700" marR="33972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objectives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day, week,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month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even year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8420" y="6583392"/>
            <a:ext cx="55340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20" b="1">
                <a:solidFill>
                  <a:srgbClr val="4B4F51"/>
                </a:solidFill>
                <a:latin typeface="Open Sans Extrabold"/>
                <a:cs typeface="Open Sans Extrabold"/>
              </a:rPr>
              <a:t>&lt;CLIENT_SPECIFIC_RECOMMENDATIONS_BASED_ON_ABOVE&gt;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78420" y="7086057"/>
            <a:ext cx="7785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Training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78420" y="7563655"/>
            <a:ext cx="565404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36854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both functional business user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technical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training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through our 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 U courses.  During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COVID-19, Adobe has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made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on-demand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training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charge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would therefore highly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recommend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various departments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 with Magento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(IT,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Creative/Digital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Marketing,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Service,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teams)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opportunity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familiarize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themselves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161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286769"/>
            <a:ext cx="5739765" cy="31667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349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format,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Destination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section&gt;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Reporting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ability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better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visibility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analytics,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KPIs,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metrics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crucial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Strategy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effort.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2349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format,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Destination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‘Paste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only’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section&gt;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440" y="5910814"/>
            <a:ext cx="5797550" cy="1120775"/>
          </a:xfrm>
          <a:prstGeom prst="rect">
            <a:avLst/>
          </a:prstGeom>
          <a:ln w="10470">
            <a:solidFill>
              <a:srgbClr val="000101"/>
            </a:solidFill>
          </a:ln>
        </p:spPr>
        <p:txBody>
          <a:bodyPr wrap="square" lIns="0" tIns="156845" rIns="0" bIns="0" rtlCol="0" vert="horz">
            <a:spAutoFit/>
          </a:bodyPr>
          <a:lstStyle/>
          <a:p>
            <a:pPr marL="245745" marR="603885">
              <a:lnSpc>
                <a:spcPct val="113700"/>
              </a:lnSpc>
              <a:spcBef>
                <a:spcPts val="12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&lt;Summary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practices &amp; recommendations along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sample options.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Tools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compatible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Cloud&gt;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162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2505" y="2106376"/>
            <a:ext cx="16821785" cy="7543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5">
                <a:solidFill>
                  <a:srgbClr val="000000"/>
                </a:solidFill>
              </a:rPr>
              <a:t>E-Commerce</a:t>
            </a:r>
            <a:r>
              <a:rPr dirty="0" sz="4750" spc="20">
                <a:solidFill>
                  <a:srgbClr val="000000"/>
                </a:solidFill>
              </a:rPr>
              <a:t> </a:t>
            </a:r>
            <a:r>
              <a:rPr dirty="0" sz="4750" spc="-114">
                <a:solidFill>
                  <a:srgbClr val="000000"/>
                </a:solidFill>
              </a:rPr>
              <a:t>Platform</a:t>
            </a:r>
            <a:r>
              <a:rPr dirty="0" sz="4750" spc="20">
                <a:solidFill>
                  <a:srgbClr val="000000"/>
                </a:solidFill>
              </a:rPr>
              <a:t> </a:t>
            </a:r>
            <a:r>
              <a:rPr dirty="0" sz="4750" spc="-70">
                <a:solidFill>
                  <a:srgbClr val="000000"/>
                </a:solidFill>
              </a:rPr>
              <a:t>Features</a:t>
            </a:r>
            <a:r>
              <a:rPr dirty="0" sz="4750" spc="-170">
                <a:solidFill>
                  <a:srgbClr val="000000"/>
                </a:solidFill>
              </a:rPr>
              <a:t> </a:t>
            </a:r>
            <a:r>
              <a:rPr dirty="0" sz="2150" spc="-5">
                <a:solidFill>
                  <a:srgbClr val="000000"/>
                </a:solidFill>
              </a:rPr>
              <a:t>(this</a:t>
            </a:r>
            <a:r>
              <a:rPr dirty="0" sz="2150">
                <a:solidFill>
                  <a:srgbClr val="000000"/>
                </a:solidFill>
              </a:rPr>
              <a:t> </a:t>
            </a:r>
            <a:r>
              <a:rPr dirty="0" sz="2150" spc="-5">
                <a:solidFill>
                  <a:srgbClr val="000000"/>
                </a:solidFill>
              </a:rPr>
              <a:t>is</a:t>
            </a:r>
            <a:r>
              <a:rPr dirty="0" sz="2150" spc="5">
                <a:solidFill>
                  <a:srgbClr val="000000"/>
                </a:solidFill>
              </a:rPr>
              <a:t> </a:t>
            </a:r>
            <a:r>
              <a:rPr dirty="0" sz="2150" spc="-10">
                <a:solidFill>
                  <a:srgbClr val="000000"/>
                </a:solidFill>
              </a:rPr>
              <a:t>an</a:t>
            </a:r>
            <a:r>
              <a:rPr dirty="0" sz="2150">
                <a:solidFill>
                  <a:srgbClr val="000000"/>
                </a:solidFill>
              </a:rPr>
              <a:t> </a:t>
            </a:r>
            <a:r>
              <a:rPr dirty="0" sz="2150" spc="-10">
                <a:solidFill>
                  <a:srgbClr val="000000"/>
                </a:solidFill>
              </a:rPr>
              <a:t>example</a:t>
            </a:r>
            <a:r>
              <a:rPr dirty="0" sz="2150">
                <a:solidFill>
                  <a:srgbClr val="000000"/>
                </a:solidFill>
              </a:rPr>
              <a:t> </a:t>
            </a:r>
            <a:r>
              <a:rPr dirty="0" sz="2150" spc="-10">
                <a:solidFill>
                  <a:srgbClr val="000000"/>
                </a:solidFill>
              </a:rPr>
              <a:t>and</a:t>
            </a:r>
            <a:r>
              <a:rPr dirty="0" sz="2150">
                <a:solidFill>
                  <a:srgbClr val="000000"/>
                </a:solidFill>
              </a:rPr>
              <a:t> </a:t>
            </a:r>
            <a:r>
              <a:rPr dirty="0" sz="2150" spc="-5">
                <a:solidFill>
                  <a:srgbClr val="000000"/>
                </a:solidFill>
              </a:rPr>
              <a:t>is</a:t>
            </a:r>
            <a:r>
              <a:rPr dirty="0" sz="2150" spc="5">
                <a:solidFill>
                  <a:srgbClr val="000000"/>
                </a:solidFill>
              </a:rPr>
              <a:t> </a:t>
            </a:r>
            <a:r>
              <a:rPr dirty="0" sz="2150" spc="-5">
                <a:solidFill>
                  <a:srgbClr val="000000"/>
                </a:solidFill>
              </a:rPr>
              <a:t>dependent</a:t>
            </a:r>
            <a:r>
              <a:rPr dirty="0" sz="2150">
                <a:solidFill>
                  <a:srgbClr val="000000"/>
                </a:solidFill>
              </a:rPr>
              <a:t> </a:t>
            </a:r>
            <a:r>
              <a:rPr dirty="0" sz="2150" spc="-5">
                <a:solidFill>
                  <a:srgbClr val="000000"/>
                </a:solidFill>
              </a:rPr>
              <a:t>on</a:t>
            </a:r>
            <a:r>
              <a:rPr dirty="0" sz="2150">
                <a:solidFill>
                  <a:srgbClr val="000000"/>
                </a:solidFill>
              </a:rPr>
              <a:t> </a:t>
            </a:r>
            <a:r>
              <a:rPr dirty="0" sz="2150" spc="-5">
                <a:solidFill>
                  <a:srgbClr val="000000"/>
                </a:solidFill>
              </a:rPr>
              <a:t>business</a:t>
            </a:r>
            <a:r>
              <a:rPr dirty="0" sz="2150">
                <a:solidFill>
                  <a:srgbClr val="000000"/>
                </a:solidFill>
              </a:rPr>
              <a:t> </a:t>
            </a:r>
            <a:r>
              <a:rPr dirty="0" sz="2150" spc="-10">
                <a:solidFill>
                  <a:srgbClr val="000000"/>
                </a:solidFill>
              </a:rPr>
              <a:t>requirements)</a:t>
            </a:r>
            <a:endParaRPr sz="2150"/>
          </a:p>
        </p:txBody>
      </p:sp>
      <p:sp>
        <p:nvSpPr>
          <p:cNvPr id="5" name="object 5"/>
          <p:cNvSpPr txBox="1"/>
          <p:nvPr/>
        </p:nvSpPr>
        <p:spPr>
          <a:xfrm>
            <a:off x="1013446" y="3170448"/>
            <a:ext cx="1507109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216408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tabLst>
                <a:tab pos="1911350" algn="l"/>
                <a:tab pos="6221730" algn="l"/>
                <a:tab pos="8102600" algn="l"/>
                <a:tab pos="12277090" algn="l"/>
              </a:tabLst>
            </a:pPr>
            <a:r>
              <a:rPr dirty="0" sz="1650" spc="-50" b="1">
                <a:latin typeface="Open Sans Extrabold"/>
                <a:cs typeface="Open Sans Extrabold"/>
              </a:rPr>
              <a:t>Topic	</a:t>
            </a: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	</a:t>
            </a: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2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	</a:t>
            </a:r>
            <a:r>
              <a:rPr dirty="0" sz="1650" spc="-65" b="1">
                <a:latin typeface="Open Sans Extrabold"/>
                <a:cs typeface="Open Sans Extrabold"/>
              </a:rPr>
              <a:t>Comments	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7191269"/>
            <a:ext cx="1416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5" b="1">
                <a:latin typeface="Open Sans Extrabold"/>
                <a:cs typeface="Open Sans Extrabold"/>
              </a:rPr>
              <a:t>S</a:t>
            </a:r>
            <a:endParaRPr sz="1650">
              <a:latin typeface="Open Sans Extrabold"/>
              <a:cs typeface="Open Sans Extrabold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26146" y="3764283"/>
          <a:ext cx="16956405" cy="5386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1005"/>
                <a:gridCol w="4420235"/>
                <a:gridCol w="1908809"/>
                <a:gridCol w="3898265"/>
                <a:gridCol w="5020309"/>
              </a:tblGrid>
              <a:tr h="74866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Portfolio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Shop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portfolio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should be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on-site/store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(affects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P&amp;A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+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check-out)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153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18986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portfolio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should be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larger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than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Shop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portfolio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and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should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common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sites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(global)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41783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Local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Shop/Search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portfolio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should include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spare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(AE Service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+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MHS)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41783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Local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Shop/Search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portfolio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should include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software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211455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earch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57721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by product name, part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description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(short-text)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201930" marR="368935">
                        <a:lnSpc>
                          <a:spcPct val="2275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by customer material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serial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(Mobile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Hydraulics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201930" marR="255270">
                        <a:lnSpc>
                          <a:spcPts val="198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Independent After-market,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Eletric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Drives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Controls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spare parts)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717194" y="916202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37652" y="916202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4" y="916202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945504" y="916202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5205" y="703643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163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26146" y="2706723"/>
          <a:ext cx="17020540" cy="6944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5020945"/>
              </a:tblGrid>
              <a:tr h="1052195">
                <a:tc row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Search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203835">
                        <a:lnSpc>
                          <a:spcPct val="113700"/>
                        </a:lnSpc>
                        <a:spcBef>
                          <a:spcPts val="1689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</a:t>
                      </a:r>
                      <a:r>
                        <a:rPr dirty="0" sz="1450" spc="1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1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manufacturer</a:t>
                      </a:r>
                      <a:r>
                        <a:rPr dirty="0" sz="1450" spc="1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</a:t>
                      </a:r>
                      <a:r>
                        <a:rPr dirty="0" sz="1450" spc="1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(Mobile Hydraulics Independent After-Market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14629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21590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Ability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 indexing from two different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 sources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by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serial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and/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manufacturer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required)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63905">
                <a:tc rowSpan="5">
                  <a:txBody>
                    <a:bodyPr/>
                    <a:lstStyle/>
                    <a:p>
                      <a:pPr marR="46482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Search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-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Sort </a:t>
                      </a:r>
                      <a:r>
                        <a:rPr dirty="0" sz="1650" spc="-4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results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70993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Sort by relevance (relevance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automatically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-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changed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Sort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name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description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92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Sort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service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(spare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repair,…)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Sort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lead-time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22987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Flexibility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optimize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on-site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ongoing,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user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feedback/analytics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873885">
                <a:tc>
                  <a:txBody>
                    <a:bodyPr/>
                    <a:lstStyle/>
                    <a:p>
                      <a:pPr marR="47752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Search</a:t>
                      </a:r>
                      <a:r>
                        <a:rPr dirty="0" sz="1650" spc="-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- 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Filte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r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results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just" marL="201930" marR="12446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 included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local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Shop portfolio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(filter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automatically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 be removed by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user)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201930" marR="597535">
                        <a:lnSpc>
                          <a:spcPts val="3960"/>
                        </a:lnSpc>
                        <a:spcBef>
                          <a:spcPts val="30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by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program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GoTo)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 lead-time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5205" y="47642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5205" y="777986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164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74" y="7693871"/>
            <a:ext cx="1593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C</a:t>
            </a:r>
            <a:endParaRPr sz="1650">
              <a:latin typeface="Open Sans Extrabold"/>
              <a:cs typeface="Open Sans Extrabold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26146" y="2706723"/>
          <a:ext cx="17020540" cy="7573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5020945"/>
              </a:tblGrid>
              <a:tr h="560070">
                <a:tc row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Filter</a:t>
                      </a: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results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group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381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92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service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(spare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part,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repair,…)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 rowSpan="3">
                  <a:txBody>
                    <a:bodyPr/>
                    <a:lstStyle/>
                    <a:p>
                      <a:pPr marR="38989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Catalog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-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Sort </a:t>
                      </a:r>
                      <a:r>
                        <a:rPr dirty="0" sz="1650" spc="-4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results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52641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Sort by relevance (relevance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automatically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 be changed by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user; is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differnet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search)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124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Sort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(local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recommended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retail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price)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Sort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lead-time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2950">
                <a:tc rowSpan="2">
                  <a:txBody>
                    <a:bodyPr/>
                    <a:lstStyle/>
                    <a:p>
                      <a:pPr marR="47752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Catalog</a:t>
                      </a:r>
                      <a:r>
                        <a:rPr dirty="0" sz="1650" spc="-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- 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Filte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r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results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332105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 product attributes/parameters,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e.g.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diameter,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etc.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102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201930" marR="38798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Flexibility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optimize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 criteria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ongoing,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 on user feedback/analytics (PIM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front-end)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8665">
                <a:tc rowSpan="4"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atalog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248920">
                        <a:lnSpc>
                          <a:spcPct val="113700"/>
                        </a:lnSpc>
                        <a:spcBef>
                          <a:spcPts val="12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Automatic catalog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management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PIM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(store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views,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languages,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assortment)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256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22034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Seamless updating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PIM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change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Good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performance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(fast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load times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during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filtering)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92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State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art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Google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indexing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781764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02224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11414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010075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5205" y="37590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5205" y="5779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64313" y="47642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041335" y="753380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165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74" y="7442570"/>
            <a:ext cx="15684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30" b="1">
                <a:latin typeface="Open Sans Extrabold"/>
                <a:cs typeface="Open Sans Extrabold"/>
              </a:rPr>
              <a:t>d</a:t>
            </a:r>
            <a:endParaRPr sz="1650">
              <a:latin typeface="Open Sans Extrabold"/>
              <a:cs typeface="Open Sans Extrabold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26146" y="2706723"/>
          <a:ext cx="17020540" cy="6694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5020945"/>
              </a:tblGrid>
              <a:tr h="1313815">
                <a:tc rowSpan="5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Catalog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196215">
                        <a:lnSpc>
                          <a:spcPct val="113700"/>
                        </a:lnSpc>
                        <a:spcBef>
                          <a:spcPts val="1689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Ability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optimize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filtered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navigation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every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(category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attribute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filtering),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e.g.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deleting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filters,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adding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pictures,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change order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filters,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create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new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groups.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14629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56451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Ability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optimize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carousels,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example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“recently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viewed”, “frequently bought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together”,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product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user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straight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filtering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(“List”)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bypassing the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PDP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page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92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customer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specific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catalogs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61594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possibility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offer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information/features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 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log-in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and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permission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rights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2125345">
                <a:tc>
                  <a:txBody>
                    <a:bodyPr/>
                    <a:lstStyle/>
                    <a:p>
                      <a:pPr marL="104775" marR="971550" indent="-190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roduct 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etails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63627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display product name, part number,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description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(short-text)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customer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01930" marR="635000">
                        <a:lnSpc>
                          <a:spcPct val="1137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serial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(Eletric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Drives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Controls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spare parts)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781764" y="941332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02224" y="941332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11414" y="941332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010075" y="941332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5205" y="727726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166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47515" cy="7196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5020309"/>
              </a:tblGrid>
              <a:tr h="1313815">
                <a:tc rowSpan="8">
                  <a:txBody>
                    <a:bodyPr/>
                    <a:lstStyle/>
                    <a:p>
                      <a:pPr marR="88646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Product 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details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208279">
                        <a:lnSpc>
                          <a:spcPct val="113700"/>
                        </a:lnSpc>
                        <a:spcBef>
                          <a:spcPts val="1689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serial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replacement for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manufacturer part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 (MH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Independent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After-market)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hide cross-reference Rexroth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14629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92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CAD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124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similar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products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spares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accessory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40894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Suggest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1:1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alternative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regarding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planned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phase-out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2458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33337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material description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(short text)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certain</a:t>
                      </a:r>
                      <a:r>
                        <a:rPr dirty="0" sz="1450" spc="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spare</a:t>
                      </a:r>
                      <a:r>
                        <a:rPr dirty="0" sz="1450" spc="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parts</a:t>
                      </a:r>
                      <a:r>
                        <a:rPr dirty="0" sz="1450" spc="5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(MH</a:t>
                      </a:r>
                      <a:r>
                        <a:rPr dirty="0" sz="1450" spc="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IAM</a:t>
                      </a:r>
                      <a:r>
                        <a:rPr dirty="0" sz="1450" spc="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materials)</a:t>
                      </a:r>
                      <a:r>
                        <a:rPr dirty="0" sz="1450" spc="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partially,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according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set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rules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(before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login, after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login+rights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full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639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5969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Hide material description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(short text) 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certain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spare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(MH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IAM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materials)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source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code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32131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different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templates/layout/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features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PDP, based on product and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local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requirements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1093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97790">
                        <a:lnSpc>
                          <a:spcPts val="1980"/>
                        </a:lnSpc>
                        <a:spcBef>
                          <a:spcPts val="1140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PDP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 and download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options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as specified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PIM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(e.g.: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download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datasheet),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incl.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what attributes should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shown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first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47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74784" y="779033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74784" y="879554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167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26146" y="2706723"/>
          <a:ext cx="17020540" cy="7194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5020945"/>
              </a:tblGrid>
              <a:tr h="1062355">
                <a:tc rowSpan="3">
                  <a:txBody>
                    <a:bodyPr/>
                    <a:lstStyle/>
                    <a:p>
                      <a:pPr marL="59055" marR="88646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Product 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details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407670">
                        <a:lnSpc>
                          <a:spcPct val="113700"/>
                        </a:lnSpc>
                        <a:spcBef>
                          <a:spcPts val="1689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Route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 number/product not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Shop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portfolio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other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DC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catalog/tool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e.g.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GoSelect,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configurators,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etc.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14629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92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Allow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 give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reviews/ratings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639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34861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relevant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PDP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displayed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QR-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code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scan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540" marR="714375">
                        <a:lnSpc>
                          <a:spcPct val="100000"/>
                        </a:lnSpc>
                      </a:pP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Product </a:t>
                      </a:r>
                      <a:r>
                        <a:rPr dirty="0" sz="1650" spc="-5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details</a:t>
                      </a: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- 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additional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698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55308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lead-time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related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assortment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data,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relevant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assortment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class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max.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quantity)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87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84810">
                <a:tc>
                  <a:txBody>
                    <a:bodyPr/>
                    <a:lstStyle/>
                    <a:p>
                      <a:pPr marL="2540">
                        <a:lnSpc>
                          <a:spcPts val="1960"/>
                        </a:lnSpc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information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in-stock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out-of-stock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info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795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Shop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portfolio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stock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out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stock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 Certified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Partner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inventory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22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recommended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list price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w/o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login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pre-calculated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price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logged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permission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rights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product not included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Shop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portfolio,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show “where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buy”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“call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us”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BOTH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Detail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Page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4313" y="376951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74784" y="753903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74784" y="879554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74784" y="80416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5205" y="502602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168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47515" cy="7442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5020309"/>
              </a:tblGrid>
              <a:tr h="475615"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1730"/>
                        </a:spcBef>
                      </a:pP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Product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01930">
                        <a:lnSpc>
                          <a:spcPts val="172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list of Certified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Partners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381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>
                        <a:lnSpc>
                          <a:spcPts val="1885"/>
                        </a:lnSpc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details</a:t>
                      </a:r>
                      <a:r>
                        <a:rPr dirty="0" sz="1650" spc="-3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-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contacted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order/RfQ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2540">
                <a:tc rowSpan="3">
                  <a:txBody>
                    <a:bodyPr/>
                    <a:lstStyle/>
                    <a:p>
                      <a:pPr>
                        <a:lnSpc>
                          <a:spcPts val="1860"/>
                        </a:lnSpc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additional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87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>
                        <a:lnSpc>
                          <a:spcPts val="1960"/>
                        </a:lnSpc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information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 marR="523240">
                        <a:lnSpc>
                          <a:spcPts val="1980"/>
                        </a:lnSpc>
                        <a:spcBef>
                          <a:spcPts val="4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possibility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request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Repair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((MHS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+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IHS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+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AE)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571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hierarchy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(from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masterdata)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---&gt; BE, ES,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feature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Check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P&amp;A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local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Shop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portfolio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(ERP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call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&amp;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error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handling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required)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Allow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stock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handling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platform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via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SAP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API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for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in-stock/out-of-stock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info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stock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sharing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Certified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Partners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Allow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collection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Certifed Partner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inventory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(Multi-vendor?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Manual?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Partner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Management?)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Allow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flexibility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“out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stock”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logic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based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site/country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Vizualization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explosions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diagram to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support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identification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spareparts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logic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lead-time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certain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only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TPC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 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123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hierarchy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(after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login)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4313" y="364386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169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8176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0222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1141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010075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4313" y="376951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5205" y="703643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5205" y="451818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2505" y="7191269"/>
            <a:ext cx="19113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15" b="1">
                <a:latin typeface="Open Sans Extrabold"/>
                <a:cs typeface="Open Sans Extrabold"/>
              </a:rPr>
              <a:t>Q</a:t>
            </a:r>
            <a:endParaRPr sz="1650">
              <a:latin typeface="Open Sans Extrabold"/>
              <a:cs typeface="Open Sans Extrabold"/>
            </a:endParaRPr>
          </a:p>
          <a:p>
            <a:pPr marL="12700" marR="36830">
              <a:lnSpc>
                <a:spcPct val="100000"/>
              </a:lnSpc>
            </a:pPr>
            <a:r>
              <a:rPr dirty="0" sz="1650" spc="-30" b="1">
                <a:latin typeface="Open Sans Extrabold"/>
                <a:cs typeface="Open Sans Extrabold"/>
              </a:rPr>
              <a:t>n  </a:t>
            </a:r>
            <a:r>
              <a:rPr dirty="0" sz="1650" spc="-110" b="1">
                <a:latin typeface="Open Sans Extrabold"/>
                <a:cs typeface="Open Sans Extrabold"/>
              </a:rPr>
              <a:t>t</a:t>
            </a:r>
            <a:endParaRPr sz="1650">
              <a:latin typeface="Open Sans Extrabold"/>
              <a:cs typeface="Open Sans Extrabold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026146" y="2706723"/>
          <a:ext cx="17020540" cy="7195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5020945"/>
              </a:tblGrid>
              <a:tr h="1062355">
                <a:tc row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Lead-time</a:t>
                      </a:r>
                      <a:r>
                        <a:rPr dirty="0" sz="1650" spc="-3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list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 marL="59055" marR="347345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Check</a:t>
                      </a: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45" b="1">
                          <a:latin typeface="Open Sans Extrabold"/>
                          <a:cs typeface="Open Sans Extrabold"/>
                        </a:rPr>
                        <a:t>lead- </a:t>
                      </a:r>
                      <a:r>
                        <a:rPr dirty="0" sz="1650" spc="-4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time</a:t>
                      </a: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of</a:t>
                      </a: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part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 numbers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in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a </a:t>
                      </a:r>
                      <a:r>
                        <a:rPr dirty="0" sz="1650" spc="-4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5" b="1">
                          <a:latin typeface="Open Sans Extrabold"/>
                          <a:cs typeface="Open Sans Extrabold"/>
                        </a:rPr>
                        <a:t>list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45" b="1">
                          <a:latin typeface="Open Sans Extrabold"/>
                          <a:cs typeface="Open Sans Extrabold"/>
                        </a:rPr>
                        <a:t>(TPC)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315595">
                        <a:lnSpc>
                          <a:spcPct val="113700"/>
                        </a:lnSpc>
                        <a:spcBef>
                          <a:spcPts val="1689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Upload/Download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list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Rexroth part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.csv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check lead-time from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table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(AMS)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14629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8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Request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notified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case lead-time of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 list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changes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7365">
                <a:tc rowSpan="4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Add</a:t>
                      </a: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-</a:t>
                      </a:r>
                      <a:r>
                        <a:rPr dirty="0" sz="1650" spc="-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to</a:t>
                      </a:r>
                      <a:r>
                        <a:rPr dirty="0" sz="1650" spc="-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-</a:t>
                      </a:r>
                      <a:r>
                        <a:rPr dirty="0" sz="1650" spc="-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cart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Add-to-cart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catalog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(“list”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PDP)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Add-to-cart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History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Add-to-cart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external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applications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DC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configurators)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1145540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mini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store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pages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summarize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2284">
                <a:tc rowSpan="5">
                  <a:txBody>
                    <a:bodyPr/>
                    <a:lstStyle/>
                    <a:p>
                      <a:pPr marL="107314" marR="254000" indent="3175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uick-ad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d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part 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umbers</a:t>
                      </a:r>
                      <a:r>
                        <a:rPr dirty="0" sz="1650" spc="-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to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 marL="56515">
                        <a:lnSpc>
                          <a:spcPts val="1975"/>
                        </a:lnSpc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he</a:t>
                      </a:r>
                      <a:r>
                        <a:rPr dirty="0" sz="1650" spc="-3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cart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Quick-add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Rexroth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92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Quick-add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124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Quick-add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via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‘Import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list’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(.csv/.txt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files)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2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Quick-add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via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‘Import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list’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(.xml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file)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---&gt;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not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standard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6172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Quick-add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via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Rexroth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serial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728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2  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Leadership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421617"/>
            <a:ext cx="5577840" cy="1524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03835">
              <a:lnSpc>
                <a:spcPts val="3300"/>
              </a:lnSpc>
              <a:spcBef>
                <a:spcPts val="95"/>
              </a:spcBef>
            </a:pP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Common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Roles</a:t>
            </a: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and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Responsibilities </a:t>
            </a:r>
            <a:r>
              <a:rPr dirty="0" sz="2600" spc="-66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2E75B5"/>
                </a:solidFill>
                <a:latin typeface="Open Sans"/>
                <a:cs typeface="Open Sans"/>
              </a:rPr>
              <a:t>Within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a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Steering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Committee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high-level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responsibilities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industry-standard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practices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Steering Committees.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4171529"/>
            <a:ext cx="566928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Responsibility 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Technology Sponsor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Ultimately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outcome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project and responsible 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spending authority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project.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5201737"/>
            <a:ext cx="2611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Vocal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visible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champion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5679336"/>
            <a:ext cx="530923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Legitimises and lends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credibility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goals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objectives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6433239"/>
            <a:ext cx="527240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escalation point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 and issues outside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agreed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tolerances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7212210"/>
            <a:ext cx="49206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Assists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engagement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7689808"/>
            <a:ext cx="570230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Ensuring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project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focused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objectives and ensuring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cost-conscious approach,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achieve the forecast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benefits,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money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balance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demands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business.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8971257"/>
            <a:ext cx="49587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appoints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05" y="9448855"/>
            <a:ext cx="530796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Oversees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case,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ensuring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corporate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strategic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alignment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500" y="2538006"/>
            <a:ext cx="524319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controls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progress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particular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reviewing the business case regularly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500" y="3291912"/>
            <a:ext cx="579120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Escalates issues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risks. 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escalation point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risks,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ensures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risks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associated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identified,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assessed and controlled?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500" y="4297053"/>
            <a:ext cx="561022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Makes decisions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escalated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issues,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particular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focus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on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continued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justification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5500" y="5050957"/>
            <a:ext cx="57226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assurance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remains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target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expected business benefits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5500" y="6081166"/>
            <a:ext cx="14966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Business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 Owner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35500" y="6558764"/>
            <a:ext cx="543179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Represents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interests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product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(including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maintenance),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whom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achieve an objective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benefits and value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drivers.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35500" y="7815145"/>
            <a:ext cx="527685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Provides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expectations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defines acceptance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criteria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35500" y="8594116"/>
            <a:ext cx="42379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desired outcome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specified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35500" y="9071714"/>
            <a:ext cx="552259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outcomes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 requirements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35500" y="9850685"/>
            <a:ext cx="43776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that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realised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78498" y="2537818"/>
            <a:ext cx="562165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actual versus forecast benefits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78498" y="3316789"/>
            <a:ext cx="38481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Resolves user requirements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conflicts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78498" y="3819455"/>
            <a:ext cx="391032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Technical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Owner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or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Chief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Technical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Officer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78498" y="4297053"/>
            <a:ext cx="570547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Represents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interests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those designing, developing,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facilitating,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procuring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product(s) delivered by suppliers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responsible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technical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integrity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project.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78498" y="5578501"/>
            <a:ext cx="47415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Assesses and confirms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viability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approach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78498" y="6056100"/>
            <a:ext cx="520827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proposals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designing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developing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realistic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278498" y="6810002"/>
            <a:ext cx="485902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Advises on the selection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design, development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acceptance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278498" y="7563907"/>
            <a:ext cx="581533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procedures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correctly,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requirements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278498" y="8342878"/>
            <a:ext cx="13798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20" b="1">
                <a:solidFill>
                  <a:srgbClr val="5D88C0"/>
                </a:solidFill>
                <a:latin typeface="Open Sans Extrabold"/>
                <a:cs typeface="Open Sans Extrabold"/>
              </a:rPr>
              <a:t>Head</a:t>
            </a:r>
            <a:r>
              <a:rPr dirty="0" sz="1450" spc="-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-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Digital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278498" y="8820476"/>
            <a:ext cx="513016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953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Covers the primary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interests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technical,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 users and suppliers.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278498" y="9574379"/>
            <a:ext cx="57448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people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inspection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correct points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product’s development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2.1</a:t>
            </a:r>
            <a:endParaRPr sz="11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170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47515" cy="7196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5020309"/>
              </a:tblGrid>
              <a:tr h="1062355">
                <a:tc rowSpan="2">
                  <a:txBody>
                    <a:bodyPr/>
                    <a:lstStyle/>
                    <a:p>
                      <a:pPr marR="48069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Cart</a:t>
                      </a: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(may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affect</a:t>
                      </a: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also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Add-to-cart,  </a:t>
                      </a: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Quick-add, </a:t>
                      </a:r>
                      <a:r>
                        <a:rPr dirty="0" sz="1650" spc="-5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Check-out)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295910">
                        <a:lnSpc>
                          <a:spcPct val="113700"/>
                        </a:lnSpc>
                        <a:spcBef>
                          <a:spcPts val="1689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 configurable materials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incl.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Characteristics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transfer configurator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web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service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14629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8007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1930" marR="23241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MH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Independent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After-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market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 marR="196215">
                        <a:lnSpc>
                          <a:spcPct val="113700"/>
                        </a:lnSpc>
                        <a:spcBef>
                          <a:spcPts val="865"/>
                        </a:spcBef>
                      </a:pP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serial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manufacturer part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number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 be used as ordering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IDs;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Rexroth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cross-reference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hidden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0985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 marR="287020">
                        <a:lnSpc>
                          <a:spcPct val="113700"/>
                        </a:lnSpc>
                        <a:spcBef>
                          <a:spcPts val="865"/>
                        </a:spcBef>
                      </a:pP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required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serial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item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0985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06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 marR="307975">
                        <a:lnSpc>
                          <a:spcPct val="113700"/>
                        </a:lnSpc>
                        <a:spcBef>
                          <a:spcPts val="865"/>
                        </a:spcBef>
                      </a:pP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all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relevant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IDs are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(serial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number,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Rexroth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cross-reference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number...)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0985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52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 marR="46672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relation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between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main/sub-items (products must be bought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together,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pricing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from both)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06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 marR="338455">
                        <a:lnSpc>
                          <a:spcPct val="113700"/>
                        </a:lnSpc>
                        <a:spcBef>
                          <a:spcPts val="865"/>
                        </a:spcBef>
                      </a:pP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transfer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(relation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between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main/sub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item)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 via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web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service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0985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MTpro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kits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560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transfer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configurator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result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 list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201930">
                        <a:lnSpc>
                          <a:spcPts val="1230"/>
                        </a:lnSpc>
                        <a:spcBef>
                          <a:spcPts val="23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via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web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service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033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4313" y="376951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64313" y="703643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171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47515" cy="643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5020309"/>
              </a:tblGrid>
              <a:tr h="685800">
                <a:tc rowSpan="2">
                  <a:txBody>
                    <a:bodyPr/>
                    <a:lstStyle/>
                    <a:p>
                      <a:pPr marR="635635">
                        <a:lnSpc>
                          <a:spcPct val="100000"/>
                        </a:lnSpc>
                        <a:spcBef>
                          <a:spcPts val="1645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Cart</a:t>
                      </a:r>
                      <a:r>
                        <a:rPr dirty="0" sz="1650" spc="-3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(may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affec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t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also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0891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48615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handle Ident numbers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---&gt;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topic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87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0891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04215">
                <a:tc rowSpan="2">
                  <a:txBody>
                    <a:bodyPr/>
                    <a:lstStyle/>
                    <a:p>
                      <a:pPr marR="480695">
                        <a:lnSpc>
                          <a:spcPts val="1980"/>
                        </a:lnSpc>
                        <a:spcBef>
                          <a:spcPts val="45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Add-to-cart,  </a:t>
                      </a: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Quick-add, </a:t>
                      </a:r>
                      <a:r>
                        <a:rPr dirty="0" sz="1650" spc="-5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Check-out)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5715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 marR="265430">
                        <a:lnSpc>
                          <a:spcPct val="113700"/>
                        </a:lnSpc>
                        <a:spcBef>
                          <a:spcPts val="93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EGMS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---&gt;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topic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2318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handle orders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parts which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are not included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Shop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portfolio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(order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anyway)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12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cart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 RfQ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process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files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attached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(e.g.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documents,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drawings)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files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attached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RfQ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(e.g.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documents,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drawings)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relevant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TPC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NFC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Define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maximum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amount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items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allowed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performance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reasons)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download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items from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incl.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 from simulation response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(part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number,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quantity,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date,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price)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16202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16202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16202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16202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4313" y="816729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172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47515" cy="6882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4915534"/>
                <a:gridCol w="104140"/>
              </a:tblGrid>
              <a:tr h="434340">
                <a:tc rowSpan="8">
                  <a:txBody>
                    <a:bodyPr/>
                    <a:lstStyle/>
                    <a:p>
                      <a:pPr marR="46990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85" b="1">
                          <a:latin typeface="Open Sans Extrabold"/>
                          <a:cs typeface="Open Sans Extrabold"/>
                        </a:rPr>
                        <a:t>Availability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information  </a:t>
                      </a:r>
                      <a:r>
                        <a:rPr dirty="0" sz="1650" spc="-40" b="1">
                          <a:latin typeface="Open Sans Extrabold"/>
                          <a:cs typeface="Open Sans Extrabold"/>
                        </a:rPr>
                        <a:t>(DC)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ATP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info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Enter/select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944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568325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lead-time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related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assortment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data,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relevant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assortment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class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max.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quantity)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1084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date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resulting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from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simulation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(post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goods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issue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18351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user whether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date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shipping date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 arrival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date (depends on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SAP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process,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vary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 customer)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7639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4323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DC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stock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info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(how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pieces)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 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permission rights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42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3972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DC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location from where product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will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(plant,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country)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88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 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requested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restricted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defined time range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1779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83540">
                        <a:lnSpc>
                          <a:spcPct val="113700"/>
                        </a:lnSpc>
                        <a:spcBef>
                          <a:spcPts val="12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date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hidden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reliable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notification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instead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(today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this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 on product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attribute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TK2)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00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60180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60180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60180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60180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4313" y="614640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936626" y="614640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64313" y="765421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173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74" y="5934762"/>
            <a:ext cx="1555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P</a:t>
            </a:r>
            <a:endParaRPr sz="1650">
              <a:latin typeface="Open Sans Extrabold"/>
              <a:cs typeface="Open Sans Extrabold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26146" y="2706723"/>
          <a:ext cx="17020540" cy="744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4916170"/>
                <a:gridCol w="104775"/>
              </a:tblGrid>
              <a:tr h="926465">
                <a:tc rowSpan="3">
                  <a:txBody>
                    <a:bodyPr/>
                    <a:lstStyle/>
                    <a:p>
                      <a:pPr marL="59055" marR="46990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85" b="1">
                          <a:latin typeface="Open Sans Extrabold"/>
                          <a:cs typeface="Open Sans Extrabold"/>
                        </a:rPr>
                        <a:t>Availability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information  </a:t>
                      </a:r>
                      <a:r>
                        <a:rPr dirty="0" sz="1650" spc="-40" b="1">
                          <a:latin typeface="Open Sans Extrabold"/>
                          <a:cs typeface="Open Sans Extrabold"/>
                        </a:rPr>
                        <a:t>(DC)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ATP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info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266700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date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hidden based on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product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attribute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(GoTo)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notification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instead</a:t>
                      </a:r>
                      <a:r>
                        <a:rPr dirty="0" sz="1450" spc="40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---&gt;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feature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153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57213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date 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hidden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outside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defined time range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(notification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displayed)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944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67881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Implement error handling based on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simulation/store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settings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display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notifications 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cart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6390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ricing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571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3147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net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single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items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(unit,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total)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complete order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742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60261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additional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pricing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conditions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discounts,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freight,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surcharges)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Auditable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online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coupons/discounts?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(separate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SAP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sales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deals)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073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local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tax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calculations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48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26695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additional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freight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charges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Express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944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just" marL="186690" marR="521334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Conditions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displayed are defined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 (e.g. either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only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 list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price/discount/net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price)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781764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02224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11414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010075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5205" y="564380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36626" y="640818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174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26146" y="2706723"/>
          <a:ext cx="17020540" cy="7071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4916170"/>
                <a:gridCol w="104775"/>
              </a:tblGrid>
              <a:tr h="1177925">
                <a:tc rowSpan="5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Pricing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Conditions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defined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level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 marR="596900">
                        <a:lnSpc>
                          <a:spcPct val="113700"/>
                        </a:lnSpc>
                      </a:pP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they vary based on product attributes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(division,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distribution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channel)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---&gt;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DE,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feature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33083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Condtions are defined 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but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additional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values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displayed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attribute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102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186690" marR="27686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Hide net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do not allow order,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only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list price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maintained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product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---&gt; IT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feature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88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values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returned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simulation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≤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0,00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67881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Implement error handling based on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simulation/store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settings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display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notifications 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cart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8665">
                <a:tc rowSpan="3">
                  <a:txBody>
                    <a:bodyPr/>
                    <a:lstStyle/>
                    <a:p>
                      <a:pPr marL="2540" marR="37655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Price</a:t>
                      </a:r>
                      <a:r>
                        <a:rPr dirty="0" sz="1650" spc="-3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partner </a:t>
                      </a:r>
                      <a:r>
                        <a:rPr dirty="0" sz="1650" spc="-4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(pricing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based</a:t>
                      </a:r>
                      <a:r>
                        <a:rPr dirty="0" sz="1650" spc="-3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50" b="1">
                          <a:latin typeface="Open Sans Extrabold"/>
                          <a:cs typeface="Open Sans Extrabold"/>
                        </a:rPr>
                        <a:t>on</a:t>
                      </a:r>
                      <a:r>
                        <a:rPr dirty="0" sz="1650" spc="-3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50" b="1">
                          <a:latin typeface="Open Sans Extrabold"/>
                          <a:cs typeface="Open Sans Extrabold"/>
                        </a:rPr>
                        <a:t>end </a:t>
                      </a:r>
                      <a:r>
                        <a:rPr dirty="0" sz="1650" spc="-4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customer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 marL="2540" marR="711200">
                        <a:lnSpc>
                          <a:spcPts val="1980"/>
                        </a:lnSpc>
                        <a:spcBef>
                          <a:spcPts val="60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of</a:t>
                      </a: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focus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customer)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Select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end customer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from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list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partner(s)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defined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48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740410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prices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 on end-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pricing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(price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partner)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172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Save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price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partner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ERP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79027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79027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79027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79027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936626" y="66594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5205" y="766468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175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364" y="6060413"/>
            <a:ext cx="1555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T  </a:t>
            </a:r>
            <a:r>
              <a:rPr dirty="0" sz="1650" spc="-25" b="1">
                <a:latin typeface="Open Sans Extrabold"/>
                <a:cs typeface="Open Sans Extrabold"/>
              </a:rPr>
              <a:t>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364" y="7819522"/>
            <a:ext cx="15684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T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30" b="1">
                <a:latin typeface="Open Sans Extrabold"/>
                <a:cs typeface="Open Sans Extrabold"/>
              </a:rPr>
              <a:t>p</a:t>
            </a:r>
            <a:endParaRPr sz="1650">
              <a:latin typeface="Open Sans Extrabold"/>
              <a:cs typeface="Open Sans Extrabold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26146" y="2706723"/>
          <a:ext cx="17020540" cy="5940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4916170"/>
                <a:gridCol w="104775"/>
              </a:tblGrid>
              <a:tr h="936625">
                <a:tc rowSpan="2">
                  <a:txBody>
                    <a:bodyPr/>
                    <a:lstStyle/>
                    <a:p>
                      <a:pPr marL="59055" marR="35433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Replacement  </a:t>
                      </a: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product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384810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Automatically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replace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old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new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one and display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notification (1:1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replacement)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17653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Save both part numbers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sales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(in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case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 placement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DC)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879475">
                <a:tc rowSpan="2">
                  <a:txBody>
                    <a:bodyPr/>
                    <a:lstStyle/>
                    <a:p>
                      <a:pPr marL="2540" marR="5765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Tex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t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field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s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- 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comments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3619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Enter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comment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item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save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configurable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text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field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6229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619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Enter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comment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whole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save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configurable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text field in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8825">
                <a:tc rowSpan="2">
                  <a:txBody>
                    <a:bodyPr/>
                    <a:lstStyle/>
                    <a:p>
                      <a:pPr marL="102870" marR="605790" indent="-1079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ex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t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field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s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-  </a:t>
                      </a: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O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number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Enter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cart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save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fixed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field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sales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18224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Enter end customer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 number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cart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saved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configurable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text field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sales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984250">
                <a:tc>
                  <a:txBody>
                    <a:bodyPr/>
                    <a:lstStyle/>
                    <a:p>
                      <a:pPr marL="92710">
                        <a:lnSpc>
                          <a:spcPts val="1980"/>
                        </a:lnSpc>
                        <a:spcBef>
                          <a:spcPts val="1275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ex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t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fields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 marL="104775" marR="738505" indent="-131445">
                        <a:lnSpc>
                          <a:spcPct val="100000"/>
                        </a:lnSpc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-</a:t>
                      </a:r>
                      <a:r>
                        <a:rPr dirty="0" sz="1650" spc="-5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Software </a:t>
                      </a:r>
                      <a:r>
                        <a:rPr dirty="0" sz="1650" spc="-4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roducts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4259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Request e-mail address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licence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recipient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software products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2781764" y="865942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02224" y="865942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11414" y="865942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010075" y="865942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5205" y="43977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36626" y="43977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936626" y="527732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5205" y="59003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936626" y="66594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05205" y="766468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176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47515" cy="6944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4894580"/>
                <a:gridCol w="125094"/>
              </a:tblGrid>
              <a:tr h="675005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Delivery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03200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billing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address from customer master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(bill-to)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2799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Display/Select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addresses based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master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(ship-tos)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153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3020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Create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new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address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restrict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countries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include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postal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code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validation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checks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2560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9083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Select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partial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complete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(single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deliveries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availability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items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delivery)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text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complete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selected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2560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8702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Select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shipping method,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e.g.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Express (based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shipping methods enabled 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level)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 marR="617220">
                        <a:lnSpc>
                          <a:spcPct val="113700"/>
                        </a:lnSpc>
                      </a:pP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 text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freight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not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calculated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automatically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944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just" marL="186690" marR="68199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Restrict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selection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‘Express’ delivery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spare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certain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plant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(Service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Nurnberg)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---&gt;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 an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feature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944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96875">
                        <a:lnSpc>
                          <a:spcPct val="113700"/>
                        </a:lnSpc>
                        <a:spcBef>
                          <a:spcPts val="131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Select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option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buy-online-pick-up-in-store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(BOPS),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i.e. at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Dealer,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reduce shipping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costs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4313" y="515167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915684" y="515167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74784" y="640818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64313" y="766468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177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74" y="9076028"/>
            <a:ext cx="19113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15" b="1">
                <a:latin typeface="Open Sans Extrabold"/>
                <a:cs typeface="Open Sans Extrabold"/>
              </a:rPr>
              <a:t>O</a:t>
            </a:r>
            <a:endParaRPr sz="1650">
              <a:latin typeface="Open Sans Extrabold"/>
              <a:cs typeface="Open Sans Extrabold"/>
            </a:endParaRPr>
          </a:p>
          <a:p>
            <a:pPr marL="12700" marR="39370">
              <a:lnSpc>
                <a:spcPct val="100000"/>
              </a:lnSpc>
            </a:pPr>
            <a:r>
              <a:rPr dirty="0" sz="1650" spc="-75" b="1">
                <a:latin typeface="Open Sans Extrabold"/>
                <a:cs typeface="Open Sans Extrabold"/>
              </a:rPr>
              <a:t>s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p</a:t>
            </a:r>
            <a:endParaRPr sz="1650">
              <a:latin typeface="Open Sans Extrabold"/>
              <a:cs typeface="Open Sans Extrabold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26146" y="2706723"/>
          <a:ext cx="17020540" cy="7197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5020945"/>
              </a:tblGrid>
              <a:tr h="926465">
                <a:tc rowSpan="6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Payment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179705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offer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any payment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method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(pay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account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payment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via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terms/process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defined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customer master)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22479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9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payment</a:t>
                      </a:r>
                      <a:r>
                        <a:rPr dirty="0" sz="1450" spc="9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via</a:t>
                      </a:r>
                      <a:r>
                        <a:rPr dirty="0" sz="1450" spc="9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credit</a:t>
                      </a:r>
                      <a:r>
                        <a:rPr dirty="0" sz="1450" spc="9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card</a:t>
                      </a:r>
                      <a:r>
                        <a:rPr dirty="0" sz="1450" spc="9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9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store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defined as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payment term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customer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master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(no selection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check-out)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186690" marR="19177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selection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payment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method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store </a:t>
                      </a:r>
                      <a:r>
                        <a:rPr dirty="0" sz="1450" spc="-3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 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settings (e.g. credit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Paypal)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639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514984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guest user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via credit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card or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other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payment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method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65405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Integrate multiple payment vendors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gateways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758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26797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Flexibility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handle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requirements,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e.g.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MX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(Wire transfer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–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Bank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flexible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short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term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credit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limit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trusted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direct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customers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 marR="588645">
                        <a:lnSpc>
                          <a:spcPct val="1137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–Manual process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(need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verify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identity),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“buy now, invoice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later”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Focus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customers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exception)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984250">
                <a:tc>
                  <a:txBody>
                    <a:bodyPr/>
                    <a:lstStyle/>
                    <a:p>
                      <a:pPr marL="76200" marR="607695" indent="6223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rder </a:t>
                      </a:r>
                      <a:r>
                        <a:rPr dirty="0" sz="1650" spc="-5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imulation/ 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lacement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4734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Define default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area data 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(sales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org.,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division,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distribution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channel,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type)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78176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0222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11414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010075" y="99159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74784" y="640818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74784" y="716208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5205" y="892119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178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47515" cy="6945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5020309"/>
              </a:tblGrid>
              <a:tr h="926465">
                <a:tc rowSpan="7">
                  <a:txBody>
                    <a:bodyPr/>
                    <a:lstStyle/>
                    <a:p>
                      <a:pPr marR="52197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45" b="1">
                          <a:latin typeface="Open Sans Extrabold"/>
                          <a:cs typeface="Open Sans Extrabold"/>
                        </a:rPr>
                        <a:t>Order </a:t>
                      </a:r>
                      <a:r>
                        <a:rPr dirty="0" sz="1650" spc="-4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simulation/ 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placement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64795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default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area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overwritten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(incl. sales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type)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 on customer number/country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26084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office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group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defined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via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mapping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 on customer and/or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division)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9019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split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multiple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orders,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attributes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division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and/or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distribution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channel)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153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71882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split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case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complete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products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different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plants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---&gt;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 topic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6830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 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type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defined based on product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attribute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(GoTo)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could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result 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multiple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---&gt;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topic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0383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split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multiple orders based 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stock, i.e.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one order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DC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and one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Certified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Partner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9842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67881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Implement error handling based on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simulation/store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settings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display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notifications 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cart/check-out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74784" y="66594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64313" y="766468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64313" y="866989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179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47515" cy="7448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4908550"/>
                <a:gridCol w="111125"/>
              </a:tblGrid>
              <a:tr h="685800">
                <a:tc rowSpan="9">
                  <a:txBody>
                    <a:bodyPr/>
                    <a:lstStyle/>
                    <a:p>
                      <a:pPr marR="61023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45" b="1">
                          <a:latin typeface="Open Sans Extrabold"/>
                          <a:cs typeface="Open Sans Extrabold"/>
                        </a:rPr>
                        <a:t>Order </a:t>
                      </a:r>
                      <a:r>
                        <a:rPr dirty="0" sz="1650" spc="-4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placement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22580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 acceptance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Terms and Conditions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before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placement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0449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order confirmation page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incl.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linked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History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(UPS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could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 Partner)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74930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Request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notifications/updates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confirmation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page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(watch order)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Print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as PDF from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confirmation page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8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confirmation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e-mail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details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(header,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item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Include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link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History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confirmation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e-mail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102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66700">
                        <a:lnSpc>
                          <a:spcPct val="113700"/>
                        </a:lnSpc>
                        <a:spcBef>
                          <a:spcPts val="12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guest user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place order (without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permission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rights)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affects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complete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process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cart/check-out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256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2354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guest users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register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full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account with permission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rights)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 order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confirmation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page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842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7305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internal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notifications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sent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DC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specific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features defined on store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level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 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case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comments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1016722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929673" y="515167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728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2  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Leadership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663721"/>
            <a:ext cx="381127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that staff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properly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trained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417625"/>
            <a:ext cx="398145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Verifies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correctly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4171529"/>
            <a:ext cx="421703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quality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control follow-up actions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dealt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correctly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4925432"/>
            <a:ext cx="3640454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 regularly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acceptable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solution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5679336"/>
            <a:ext cx="39725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Makes sure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scope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changing unnoticed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6433239"/>
            <a:ext cx="317690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Verifies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external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7187144"/>
            <a:ext cx="409257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applicable standards are being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7941047"/>
            <a:ext cx="420433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Makes sure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interests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example,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security)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observed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assurance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responsibilities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05" y="8946189"/>
            <a:ext cx="3796029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Assists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benefits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99610" y="2663531"/>
            <a:ext cx="39046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 the business case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compliance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corporate standards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9610" y="3417437"/>
            <a:ext cx="394271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Verifies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against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99610" y="4171340"/>
            <a:ext cx="358394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 case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adhered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throughout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9610" y="4925243"/>
            <a:ext cx="395287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remains aligned 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corporate strategy and continues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value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money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 assurance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responsibilities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99610" y="6181624"/>
            <a:ext cx="420116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specification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users’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accurate, complete and unambiguous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99610" y="6935527"/>
            <a:ext cx="416560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Assesses whether the solution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meet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users’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needs and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progressing towards that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target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99610" y="7940670"/>
            <a:ext cx="40068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Advises on the impact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potential changes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users’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point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view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99610" y="8694574"/>
            <a:ext cx="399859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relating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 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stages has appropriate user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representation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06716" y="2663155"/>
            <a:ext cx="4100829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161925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control procedures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correctly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</a:t>
            </a:r>
            <a:endParaRPr sz="1450">
              <a:latin typeface="Open Sans"/>
              <a:cs typeface="Open Sans"/>
            </a:endParaRPr>
          </a:p>
          <a:p>
            <a:pPr marL="20066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 user requirements Supplier assurance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responsibilities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06716" y="3919536"/>
            <a:ext cx="399097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 the product descriptions (features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capabilities)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aligns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06716" y="4673440"/>
            <a:ext cx="413131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Advises on the selection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development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strategy,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06716" y="5427343"/>
            <a:ext cx="426974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supplier and operating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standards defined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are met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good effect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06716" y="6432486"/>
            <a:ext cx="423227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Advises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potential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impact on the correctness, completeness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integrity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 against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description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supplier perspective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06716" y="7688867"/>
            <a:ext cx="426021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Assesses whether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control procedures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used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correctly,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adhere 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06716" y="8719076"/>
            <a:ext cx="20478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20" b="1">
                <a:solidFill>
                  <a:srgbClr val="5D88C0"/>
                </a:solidFill>
                <a:latin typeface="Open Sans Extrabold"/>
                <a:cs typeface="Open Sans Extrabold"/>
              </a:rPr>
              <a:t>E-Commerce</a:t>
            </a:r>
            <a:r>
              <a:rPr dirty="0" sz="145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Manager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56473" y="9221740"/>
            <a:ext cx="34823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authority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day-to-day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2.1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814074" y="2663721"/>
            <a:ext cx="428498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 with the prime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produces the required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specified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tolerances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cost, quality,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scope,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risk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benefits.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814074" y="3920102"/>
            <a:ext cx="423735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possesses and applies the knowledge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several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areas: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814074" y="5201549"/>
            <a:ext cx="25387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itself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814074" y="5679148"/>
            <a:ext cx="3900804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industry domain knowledge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814074" y="6433051"/>
            <a:ext cx="365188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 knowledge required by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814074" y="7212022"/>
            <a:ext cx="370712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Interpersonal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814074" y="7689620"/>
            <a:ext cx="424815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Framework consists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groups: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Initiation,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Planning,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Execution, Monitoring and Control,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Closing.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814074" y="8946001"/>
            <a:ext cx="391414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 are the processes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activities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Life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Cycle.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180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99280" y="2706561"/>
            <a:ext cx="16942435" cy="7722870"/>
            <a:chOff x="1099280" y="2706561"/>
            <a:chExt cx="16942435" cy="7722870"/>
          </a:xfrm>
        </p:grpSpPr>
        <p:sp>
          <p:nvSpPr>
            <p:cNvPr id="5" name="object 5"/>
            <p:cNvSpPr/>
            <p:nvPr/>
          </p:nvSpPr>
          <p:spPr>
            <a:xfrm>
              <a:off x="1104676" y="2711961"/>
              <a:ext cx="16931640" cy="0"/>
            </a:xfrm>
            <a:custGeom>
              <a:avLst/>
              <a:gdLst/>
              <a:ahLst/>
              <a:cxnLst/>
              <a:rect l="l" t="t" r="r" b="b"/>
              <a:pathLst>
                <a:path w="16931640" h="0">
                  <a:moveTo>
                    <a:pt x="16931421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4678" y="2711959"/>
              <a:ext cx="16931640" cy="0"/>
            </a:xfrm>
            <a:custGeom>
              <a:avLst/>
              <a:gdLst/>
              <a:ahLst/>
              <a:cxnLst/>
              <a:rect l="l" t="t" r="r" b="b"/>
              <a:pathLst>
                <a:path w="16931640" h="0">
                  <a:moveTo>
                    <a:pt x="0" y="0"/>
                  </a:moveTo>
                  <a:lnTo>
                    <a:pt x="16931421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86999" y="2738136"/>
              <a:ext cx="0" cy="7675245"/>
            </a:xfrm>
            <a:custGeom>
              <a:avLst/>
              <a:gdLst/>
              <a:ahLst/>
              <a:cxnLst/>
              <a:rect l="l" t="t" r="r" b="b"/>
              <a:pathLst>
                <a:path w="0" h="7675245">
                  <a:moveTo>
                    <a:pt x="0" y="0"/>
                  </a:moveTo>
                  <a:lnTo>
                    <a:pt x="0" y="7675158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81757" y="2711963"/>
              <a:ext cx="10795" cy="7717155"/>
            </a:xfrm>
            <a:custGeom>
              <a:avLst/>
              <a:gdLst/>
              <a:ahLst/>
              <a:cxnLst/>
              <a:rect l="l" t="t" r="r" b="b"/>
              <a:pathLst>
                <a:path w="10794" h="7717155">
                  <a:moveTo>
                    <a:pt x="10477" y="7711808"/>
                  </a:moveTo>
                  <a:lnTo>
                    <a:pt x="8940" y="7708112"/>
                  </a:lnTo>
                  <a:lnTo>
                    <a:pt x="5232" y="7706576"/>
                  </a:lnTo>
                  <a:lnTo>
                    <a:pt x="1536" y="7708112"/>
                  </a:lnTo>
                  <a:lnTo>
                    <a:pt x="0" y="7711808"/>
                  </a:lnTo>
                  <a:lnTo>
                    <a:pt x="1536" y="7715517"/>
                  </a:lnTo>
                  <a:lnTo>
                    <a:pt x="5232" y="7717041"/>
                  </a:lnTo>
                  <a:lnTo>
                    <a:pt x="8940" y="7715517"/>
                  </a:lnTo>
                  <a:lnTo>
                    <a:pt x="10477" y="7711808"/>
                  </a:lnTo>
                  <a:close/>
                </a:path>
                <a:path w="10794" h="7717155">
                  <a:moveTo>
                    <a:pt x="10477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07459" y="2738136"/>
              <a:ext cx="0" cy="7675245"/>
            </a:xfrm>
            <a:custGeom>
              <a:avLst/>
              <a:gdLst/>
              <a:ahLst/>
              <a:cxnLst/>
              <a:rect l="l" t="t" r="r" b="b"/>
              <a:pathLst>
                <a:path w="0" h="7675245">
                  <a:moveTo>
                    <a:pt x="0" y="0"/>
                  </a:moveTo>
                  <a:lnTo>
                    <a:pt x="0" y="7675158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02221" y="2711963"/>
              <a:ext cx="10795" cy="7717155"/>
            </a:xfrm>
            <a:custGeom>
              <a:avLst/>
              <a:gdLst/>
              <a:ahLst/>
              <a:cxnLst/>
              <a:rect l="l" t="t" r="r" b="b"/>
              <a:pathLst>
                <a:path w="10795" h="7717155">
                  <a:moveTo>
                    <a:pt x="10464" y="7711808"/>
                  </a:moveTo>
                  <a:lnTo>
                    <a:pt x="8940" y="7708112"/>
                  </a:lnTo>
                  <a:lnTo>
                    <a:pt x="5232" y="7706576"/>
                  </a:lnTo>
                  <a:lnTo>
                    <a:pt x="1536" y="7708112"/>
                  </a:lnTo>
                  <a:lnTo>
                    <a:pt x="0" y="7711808"/>
                  </a:lnTo>
                  <a:lnTo>
                    <a:pt x="1536" y="7715517"/>
                  </a:lnTo>
                  <a:lnTo>
                    <a:pt x="5232" y="7717041"/>
                  </a:lnTo>
                  <a:lnTo>
                    <a:pt x="8940" y="7715517"/>
                  </a:lnTo>
                  <a:lnTo>
                    <a:pt x="10464" y="7711808"/>
                  </a:lnTo>
                  <a:close/>
                </a:path>
                <a:path w="10795" h="7717155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116650" y="2738136"/>
              <a:ext cx="0" cy="7675245"/>
            </a:xfrm>
            <a:custGeom>
              <a:avLst/>
              <a:gdLst/>
              <a:ahLst/>
              <a:cxnLst/>
              <a:rect l="l" t="t" r="r" b="b"/>
              <a:pathLst>
                <a:path w="0" h="7675245">
                  <a:moveTo>
                    <a:pt x="0" y="0"/>
                  </a:moveTo>
                  <a:lnTo>
                    <a:pt x="0" y="7675158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111411" y="2711963"/>
              <a:ext cx="10795" cy="7717155"/>
            </a:xfrm>
            <a:custGeom>
              <a:avLst/>
              <a:gdLst/>
              <a:ahLst/>
              <a:cxnLst/>
              <a:rect l="l" t="t" r="r" b="b"/>
              <a:pathLst>
                <a:path w="10795" h="7717155">
                  <a:moveTo>
                    <a:pt x="10464" y="7711808"/>
                  </a:moveTo>
                  <a:lnTo>
                    <a:pt x="8928" y="7708112"/>
                  </a:lnTo>
                  <a:lnTo>
                    <a:pt x="5232" y="7706576"/>
                  </a:lnTo>
                  <a:lnTo>
                    <a:pt x="1524" y="7708112"/>
                  </a:lnTo>
                  <a:lnTo>
                    <a:pt x="0" y="7711808"/>
                  </a:lnTo>
                  <a:lnTo>
                    <a:pt x="1524" y="7715517"/>
                  </a:lnTo>
                  <a:lnTo>
                    <a:pt x="5232" y="7717041"/>
                  </a:lnTo>
                  <a:lnTo>
                    <a:pt x="8928" y="7715517"/>
                  </a:lnTo>
                  <a:lnTo>
                    <a:pt x="10464" y="7711808"/>
                  </a:lnTo>
                  <a:close/>
                </a:path>
                <a:path w="10795" h="7717155">
                  <a:moveTo>
                    <a:pt x="10464" y="5232"/>
                  </a:moveTo>
                  <a:lnTo>
                    <a:pt x="8928" y="1536"/>
                  </a:lnTo>
                  <a:lnTo>
                    <a:pt x="5232" y="0"/>
                  </a:lnTo>
                  <a:lnTo>
                    <a:pt x="1524" y="1536"/>
                  </a:lnTo>
                  <a:lnTo>
                    <a:pt x="0" y="5232"/>
                  </a:lnTo>
                  <a:lnTo>
                    <a:pt x="1524" y="8940"/>
                  </a:lnTo>
                  <a:lnTo>
                    <a:pt x="5232" y="10477"/>
                  </a:lnTo>
                  <a:lnTo>
                    <a:pt x="8928" y="8940"/>
                  </a:lnTo>
                  <a:lnTo>
                    <a:pt x="1046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015310" y="2738136"/>
              <a:ext cx="0" cy="7675245"/>
            </a:xfrm>
            <a:custGeom>
              <a:avLst/>
              <a:gdLst/>
              <a:ahLst/>
              <a:cxnLst/>
              <a:rect l="l" t="t" r="r" b="b"/>
              <a:pathLst>
                <a:path w="0" h="7675245">
                  <a:moveTo>
                    <a:pt x="0" y="0"/>
                  </a:moveTo>
                  <a:lnTo>
                    <a:pt x="0" y="7675158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010070" y="2711963"/>
              <a:ext cx="10795" cy="7717155"/>
            </a:xfrm>
            <a:custGeom>
              <a:avLst/>
              <a:gdLst/>
              <a:ahLst/>
              <a:cxnLst/>
              <a:rect l="l" t="t" r="r" b="b"/>
              <a:pathLst>
                <a:path w="10794" h="7717155">
                  <a:moveTo>
                    <a:pt x="10464" y="7711808"/>
                  </a:moveTo>
                  <a:lnTo>
                    <a:pt x="8940" y="7708112"/>
                  </a:lnTo>
                  <a:lnTo>
                    <a:pt x="5232" y="7706576"/>
                  </a:lnTo>
                  <a:lnTo>
                    <a:pt x="1536" y="7708112"/>
                  </a:lnTo>
                  <a:lnTo>
                    <a:pt x="0" y="7711808"/>
                  </a:lnTo>
                  <a:lnTo>
                    <a:pt x="1536" y="7715517"/>
                  </a:lnTo>
                  <a:lnTo>
                    <a:pt x="5232" y="7717041"/>
                  </a:lnTo>
                  <a:lnTo>
                    <a:pt x="8940" y="7715517"/>
                  </a:lnTo>
                  <a:lnTo>
                    <a:pt x="10464" y="7711808"/>
                  </a:lnTo>
                  <a:close/>
                </a:path>
                <a:path w="10794" h="7717155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8016" y="2919147"/>
            <a:ext cx="120586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Reques</a:t>
            </a:r>
            <a:r>
              <a:rPr dirty="0" sz="1650" spc="-55" b="1">
                <a:latin typeface="Open Sans Extrabold"/>
                <a:cs typeface="Open Sans Extrabold"/>
              </a:rPr>
              <a:t>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for  </a:t>
            </a:r>
            <a:r>
              <a:rPr dirty="0" sz="1650" spc="-55" b="1">
                <a:latin typeface="Open Sans Extrabold"/>
                <a:cs typeface="Open Sans Extrabold"/>
              </a:rPr>
              <a:t>Quotation- </a:t>
            </a:r>
            <a:r>
              <a:rPr dirty="0" sz="1650" spc="-50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RFQ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2574" y="4552606"/>
            <a:ext cx="120586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R</a:t>
            </a:r>
            <a:r>
              <a:rPr dirty="0" sz="1650" spc="-70" b="1">
                <a:latin typeface="Open Sans Extrabold"/>
                <a:cs typeface="Open Sans Extrabold"/>
              </a:rPr>
              <a:t>eques</a:t>
            </a:r>
            <a:r>
              <a:rPr dirty="0" sz="1650" spc="-55" b="1">
                <a:latin typeface="Open Sans Extrabold"/>
                <a:cs typeface="Open Sans Extrabold"/>
              </a:rPr>
              <a:t>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for  </a:t>
            </a:r>
            <a:r>
              <a:rPr dirty="0" sz="1650" spc="-55" b="1">
                <a:latin typeface="Open Sans Extrabold"/>
                <a:cs typeface="Open Sans Extrabold"/>
              </a:rPr>
              <a:t>Quotation- </a:t>
            </a:r>
            <a:r>
              <a:rPr dirty="0" sz="1650" spc="-5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Routing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2574" y="5557810"/>
            <a:ext cx="120586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R</a:t>
            </a:r>
            <a:r>
              <a:rPr dirty="0" sz="1650" spc="-70" b="1">
                <a:latin typeface="Open Sans Extrabold"/>
                <a:cs typeface="Open Sans Extrabold"/>
              </a:rPr>
              <a:t>eques</a:t>
            </a:r>
            <a:r>
              <a:rPr dirty="0" sz="1650" spc="-55" b="1">
                <a:latin typeface="Open Sans Extrabold"/>
                <a:cs typeface="Open Sans Extrabold"/>
              </a:rPr>
              <a:t>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for  </a:t>
            </a:r>
            <a:r>
              <a:rPr dirty="0" sz="1650" spc="-55" b="1">
                <a:latin typeface="Open Sans Extrabold"/>
                <a:cs typeface="Open Sans Extrabold"/>
              </a:rPr>
              <a:t>Quotation- </a:t>
            </a:r>
            <a:r>
              <a:rPr dirty="0" sz="1650" spc="-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Process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61031" y="2789372"/>
            <a:ext cx="403669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 RfQ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which cannot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found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61031" y="3543275"/>
            <a:ext cx="376618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 RfQ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which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portfolio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(e.g.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request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better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61031" y="4573485"/>
            <a:ext cx="406590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Routing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(Non-focus customers)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61031" y="5553559"/>
            <a:ext cx="3884929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Route user data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NFC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buyRexroth.com/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marketplace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61031" y="6332530"/>
            <a:ext cx="4035425" cy="40214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Route user data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NFC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Certified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Partner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logic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route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RfQ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Partner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territory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274320">
              <a:lnSpc>
                <a:spcPct val="113700"/>
              </a:lnSpc>
              <a:spcBef>
                <a:spcPts val="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logic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route RfQ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Partner,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stock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Route RfQ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u="sng" sz="1450" spc="20">
                <a:solidFill>
                  <a:srgbClr val="4B4F51"/>
                </a:solidFill>
                <a:uFill>
                  <a:solidFill>
                    <a:srgbClr val="4B4F51"/>
                  </a:solidFill>
                </a:uFill>
                <a:latin typeface="Open Sans"/>
                <a:cs typeface="Open Sans"/>
              </a:rPr>
              <a:t>buyRexroth.com/marketplace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Route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RfQ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Certified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Partner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27432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logic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route RfQ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Partner,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product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Save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RfQ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CRM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DC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05205" y="3392566"/>
            <a:ext cx="17020540" cy="6544309"/>
            <a:chOff x="1005205" y="3392566"/>
            <a:chExt cx="17020540" cy="6544309"/>
          </a:xfrm>
        </p:grpSpPr>
        <p:sp>
          <p:nvSpPr>
            <p:cNvPr id="26" name="object 26"/>
            <p:cNvSpPr/>
            <p:nvPr/>
          </p:nvSpPr>
          <p:spPr>
            <a:xfrm>
              <a:off x="2821903" y="3397802"/>
              <a:ext cx="15130780" cy="0"/>
            </a:xfrm>
            <a:custGeom>
              <a:avLst/>
              <a:gdLst/>
              <a:ahLst/>
              <a:cxnLst/>
              <a:rect l="l" t="t" r="r" b="b"/>
              <a:pathLst>
                <a:path w="15130780" h="0">
                  <a:moveTo>
                    <a:pt x="0" y="0"/>
                  </a:moveTo>
                  <a:lnTo>
                    <a:pt x="15130429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795714" y="3392569"/>
              <a:ext cx="15172690" cy="10795"/>
            </a:xfrm>
            <a:custGeom>
              <a:avLst/>
              <a:gdLst/>
              <a:ahLst/>
              <a:cxnLst/>
              <a:rect l="l" t="t" r="r" b="b"/>
              <a:pathLst>
                <a:path w="15172690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172690" h="10795">
                  <a:moveTo>
                    <a:pt x="15172322" y="5232"/>
                  </a:moveTo>
                  <a:lnTo>
                    <a:pt x="15170785" y="1536"/>
                  </a:lnTo>
                  <a:lnTo>
                    <a:pt x="15167090" y="0"/>
                  </a:lnTo>
                  <a:lnTo>
                    <a:pt x="15163381" y="1536"/>
                  </a:lnTo>
                  <a:lnTo>
                    <a:pt x="15161844" y="5232"/>
                  </a:lnTo>
                  <a:lnTo>
                    <a:pt x="15163381" y="8940"/>
                  </a:lnTo>
                  <a:lnTo>
                    <a:pt x="15167090" y="10477"/>
                  </a:lnTo>
                  <a:lnTo>
                    <a:pt x="15170785" y="8940"/>
                  </a:lnTo>
                  <a:lnTo>
                    <a:pt x="15172322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31382" y="4403007"/>
              <a:ext cx="16921480" cy="0"/>
            </a:xfrm>
            <a:custGeom>
              <a:avLst/>
              <a:gdLst/>
              <a:ahLst/>
              <a:cxnLst/>
              <a:rect l="l" t="t" r="r" b="b"/>
              <a:pathLst>
                <a:path w="16921480" h="0">
                  <a:moveTo>
                    <a:pt x="0" y="0"/>
                  </a:moveTo>
                  <a:lnTo>
                    <a:pt x="1692095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05192" y="4397774"/>
              <a:ext cx="16963390" cy="10795"/>
            </a:xfrm>
            <a:custGeom>
              <a:avLst/>
              <a:gdLst/>
              <a:ahLst/>
              <a:cxnLst/>
              <a:rect l="l" t="t" r="r" b="b"/>
              <a:pathLst>
                <a:path w="16963390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6963390" h="10795">
                  <a:moveTo>
                    <a:pt x="16962844" y="5232"/>
                  </a:moveTo>
                  <a:lnTo>
                    <a:pt x="16961308" y="1536"/>
                  </a:lnTo>
                  <a:lnTo>
                    <a:pt x="16957612" y="0"/>
                  </a:lnTo>
                  <a:lnTo>
                    <a:pt x="16953903" y="1536"/>
                  </a:lnTo>
                  <a:lnTo>
                    <a:pt x="16952367" y="5232"/>
                  </a:lnTo>
                  <a:lnTo>
                    <a:pt x="16953903" y="8940"/>
                  </a:lnTo>
                  <a:lnTo>
                    <a:pt x="16957612" y="10477"/>
                  </a:lnTo>
                  <a:lnTo>
                    <a:pt x="16961308" y="8940"/>
                  </a:lnTo>
                  <a:lnTo>
                    <a:pt x="1696284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31382" y="5408212"/>
              <a:ext cx="16879570" cy="0"/>
            </a:xfrm>
            <a:custGeom>
              <a:avLst/>
              <a:gdLst/>
              <a:ahLst/>
              <a:cxnLst/>
              <a:rect l="l" t="t" r="r" b="b"/>
              <a:pathLst>
                <a:path w="16879570" h="0">
                  <a:moveTo>
                    <a:pt x="0" y="0"/>
                  </a:moveTo>
                  <a:lnTo>
                    <a:pt x="16879067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05192" y="5402979"/>
              <a:ext cx="16921480" cy="10795"/>
            </a:xfrm>
            <a:custGeom>
              <a:avLst/>
              <a:gdLst/>
              <a:ahLst/>
              <a:cxnLst/>
              <a:rect l="l" t="t" r="r" b="b"/>
              <a:pathLst>
                <a:path w="16921480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6921480" h="10795">
                  <a:moveTo>
                    <a:pt x="16920960" y="5232"/>
                  </a:moveTo>
                  <a:lnTo>
                    <a:pt x="16919423" y="1536"/>
                  </a:lnTo>
                  <a:lnTo>
                    <a:pt x="16915727" y="0"/>
                  </a:lnTo>
                  <a:lnTo>
                    <a:pt x="16912019" y="1536"/>
                  </a:lnTo>
                  <a:lnTo>
                    <a:pt x="16910482" y="5232"/>
                  </a:lnTo>
                  <a:lnTo>
                    <a:pt x="16912019" y="8940"/>
                  </a:lnTo>
                  <a:lnTo>
                    <a:pt x="16915727" y="10477"/>
                  </a:lnTo>
                  <a:lnTo>
                    <a:pt x="16919423" y="8940"/>
                  </a:lnTo>
                  <a:lnTo>
                    <a:pt x="1692096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00961" y="9931635"/>
              <a:ext cx="15151735" cy="0"/>
            </a:xfrm>
            <a:custGeom>
              <a:avLst/>
              <a:gdLst/>
              <a:ahLst/>
              <a:cxnLst/>
              <a:rect l="l" t="t" r="r" b="b"/>
              <a:pathLst>
                <a:path w="15151735" h="0">
                  <a:moveTo>
                    <a:pt x="0" y="0"/>
                  </a:moveTo>
                  <a:lnTo>
                    <a:pt x="15151371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774772" y="9926402"/>
              <a:ext cx="15193644" cy="10795"/>
            </a:xfrm>
            <a:custGeom>
              <a:avLst/>
              <a:gdLst/>
              <a:ahLst/>
              <a:cxnLst/>
              <a:rect l="l" t="t" r="r" b="b"/>
              <a:pathLst>
                <a:path w="15193644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193644" h="10795">
                  <a:moveTo>
                    <a:pt x="15193264" y="5232"/>
                  </a:moveTo>
                  <a:lnTo>
                    <a:pt x="15191728" y="1536"/>
                  </a:lnTo>
                  <a:lnTo>
                    <a:pt x="15188032" y="0"/>
                  </a:lnTo>
                  <a:lnTo>
                    <a:pt x="15184323" y="1536"/>
                  </a:lnTo>
                  <a:lnTo>
                    <a:pt x="15182787" y="5232"/>
                  </a:lnTo>
                  <a:lnTo>
                    <a:pt x="15184323" y="8940"/>
                  </a:lnTo>
                  <a:lnTo>
                    <a:pt x="15188032" y="10477"/>
                  </a:lnTo>
                  <a:lnTo>
                    <a:pt x="15191728" y="8940"/>
                  </a:lnTo>
                  <a:lnTo>
                    <a:pt x="1519326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00961" y="7418622"/>
              <a:ext cx="15151735" cy="0"/>
            </a:xfrm>
            <a:custGeom>
              <a:avLst/>
              <a:gdLst/>
              <a:ahLst/>
              <a:cxnLst/>
              <a:rect l="l" t="t" r="r" b="b"/>
              <a:pathLst>
                <a:path w="15151735" h="0">
                  <a:moveTo>
                    <a:pt x="0" y="0"/>
                  </a:moveTo>
                  <a:lnTo>
                    <a:pt x="15151371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774772" y="7413390"/>
              <a:ext cx="15193644" cy="10795"/>
            </a:xfrm>
            <a:custGeom>
              <a:avLst/>
              <a:gdLst/>
              <a:ahLst/>
              <a:cxnLst/>
              <a:rect l="l" t="t" r="r" b="b"/>
              <a:pathLst>
                <a:path w="15193644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5193644" h="10795">
                  <a:moveTo>
                    <a:pt x="15193264" y="5232"/>
                  </a:moveTo>
                  <a:lnTo>
                    <a:pt x="15191728" y="1536"/>
                  </a:lnTo>
                  <a:lnTo>
                    <a:pt x="15188032" y="0"/>
                  </a:lnTo>
                  <a:lnTo>
                    <a:pt x="15184323" y="1536"/>
                  </a:lnTo>
                  <a:lnTo>
                    <a:pt x="15182787" y="5232"/>
                  </a:lnTo>
                  <a:lnTo>
                    <a:pt x="15184323" y="8940"/>
                  </a:lnTo>
                  <a:lnTo>
                    <a:pt x="15188032" y="10477"/>
                  </a:lnTo>
                  <a:lnTo>
                    <a:pt x="15191728" y="8940"/>
                  </a:lnTo>
                  <a:lnTo>
                    <a:pt x="1519326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821903" y="6162116"/>
              <a:ext cx="15182850" cy="0"/>
            </a:xfrm>
            <a:custGeom>
              <a:avLst/>
              <a:gdLst/>
              <a:ahLst/>
              <a:cxnLst/>
              <a:rect l="l" t="t" r="r" b="b"/>
              <a:pathLst>
                <a:path w="15182850" h="0">
                  <a:moveTo>
                    <a:pt x="0" y="0"/>
                  </a:moveTo>
                  <a:lnTo>
                    <a:pt x="15182783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795714" y="6156889"/>
              <a:ext cx="15224760" cy="10795"/>
            </a:xfrm>
            <a:custGeom>
              <a:avLst/>
              <a:gdLst/>
              <a:ahLst/>
              <a:cxnLst/>
              <a:rect l="l" t="t" r="r" b="b"/>
              <a:pathLst>
                <a:path w="15224760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5224760" h="10795">
                  <a:moveTo>
                    <a:pt x="15224671" y="5232"/>
                  </a:moveTo>
                  <a:lnTo>
                    <a:pt x="15223135" y="1524"/>
                  </a:lnTo>
                  <a:lnTo>
                    <a:pt x="15219439" y="0"/>
                  </a:lnTo>
                  <a:lnTo>
                    <a:pt x="15215731" y="1524"/>
                  </a:lnTo>
                  <a:lnTo>
                    <a:pt x="15214207" y="5232"/>
                  </a:lnTo>
                  <a:lnTo>
                    <a:pt x="15215731" y="8928"/>
                  </a:lnTo>
                  <a:lnTo>
                    <a:pt x="15219439" y="10464"/>
                  </a:lnTo>
                  <a:lnTo>
                    <a:pt x="15223135" y="8928"/>
                  </a:lnTo>
                  <a:lnTo>
                    <a:pt x="15224671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790491" y="6664718"/>
              <a:ext cx="15193644" cy="0"/>
            </a:xfrm>
            <a:custGeom>
              <a:avLst/>
              <a:gdLst/>
              <a:ahLst/>
              <a:cxnLst/>
              <a:rect l="l" t="t" r="r" b="b"/>
              <a:pathLst>
                <a:path w="15193644" h="0">
                  <a:moveTo>
                    <a:pt x="0" y="0"/>
                  </a:moveTo>
                  <a:lnTo>
                    <a:pt x="15193254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764307" y="6659492"/>
              <a:ext cx="15235555" cy="10795"/>
            </a:xfrm>
            <a:custGeom>
              <a:avLst/>
              <a:gdLst/>
              <a:ahLst/>
              <a:cxnLst/>
              <a:rect l="l" t="t" r="r" b="b"/>
              <a:pathLst>
                <a:path w="15235555" h="10795">
                  <a:moveTo>
                    <a:pt x="10464" y="5232"/>
                  </a:moveTo>
                  <a:lnTo>
                    <a:pt x="8940" y="1524"/>
                  </a:lnTo>
                  <a:lnTo>
                    <a:pt x="5232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32" y="10464"/>
                  </a:lnTo>
                  <a:lnTo>
                    <a:pt x="8940" y="8928"/>
                  </a:lnTo>
                  <a:lnTo>
                    <a:pt x="10464" y="5232"/>
                  </a:lnTo>
                  <a:close/>
                </a:path>
                <a:path w="15235555" h="10795">
                  <a:moveTo>
                    <a:pt x="15235136" y="5232"/>
                  </a:moveTo>
                  <a:lnTo>
                    <a:pt x="15233599" y="1524"/>
                  </a:lnTo>
                  <a:lnTo>
                    <a:pt x="15229904" y="0"/>
                  </a:lnTo>
                  <a:lnTo>
                    <a:pt x="15226195" y="1524"/>
                  </a:lnTo>
                  <a:lnTo>
                    <a:pt x="15224671" y="5232"/>
                  </a:lnTo>
                  <a:lnTo>
                    <a:pt x="15226195" y="8928"/>
                  </a:lnTo>
                  <a:lnTo>
                    <a:pt x="15229904" y="10464"/>
                  </a:lnTo>
                  <a:lnTo>
                    <a:pt x="15233599" y="8928"/>
                  </a:lnTo>
                  <a:lnTo>
                    <a:pt x="15235136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16668" y="8172525"/>
              <a:ext cx="15193644" cy="0"/>
            </a:xfrm>
            <a:custGeom>
              <a:avLst/>
              <a:gdLst/>
              <a:ahLst/>
              <a:cxnLst/>
              <a:rect l="l" t="t" r="r" b="b"/>
              <a:pathLst>
                <a:path w="15193644" h="0">
                  <a:moveTo>
                    <a:pt x="0" y="0"/>
                  </a:moveTo>
                  <a:lnTo>
                    <a:pt x="15193254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790482" y="8167299"/>
              <a:ext cx="15235555" cy="10795"/>
            </a:xfrm>
            <a:custGeom>
              <a:avLst/>
              <a:gdLst/>
              <a:ahLst/>
              <a:cxnLst/>
              <a:rect l="l" t="t" r="r" b="b"/>
              <a:pathLst>
                <a:path w="15235555" h="10795">
                  <a:moveTo>
                    <a:pt x="10477" y="5232"/>
                  </a:moveTo>
                  <a:lnTo>
                    <a:pt x="8940" y="1524"/>
                  </a:lnTo>
                  <a:lnTo>
                    <a:pt x="5232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32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5235555" h="10795">
                  <a:moveTo>
                    <a:pt x="15235136" y="5232"/>
                  </a:moveTo>
                  <a:lnTo>
                    <a:pt x="15233612" y="1524"/>
                  </a:lnTo>
                  <a:lnTo>
                    <a:pt x="15229904" y="0"/>
                  </a:lnTo>
                  <a:lnTo>
                    <a:pt x="15226208" y="1524"/>
                  </a:lnTo>
                  <a:lnTo>
                    <a:pt x="15224671" y="5232"/>
                  </a:lnTo>
                  <a:lnTo>
                    <a:pt x="15226208" y="8928"/>
                  </a:lnTo>
                  <a:lnTo>
                    <a:pt x="15229904" y="10464"/>
                  </a:lnTo>
                  <a:lnTo>
                    <a:pt x="15233612" y="8928"/>
                  </a:lnTo>
                  <a:lnTo>
                    <a:pt x="15235136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16668" y="9177731"/>
              <a:ext cx="15193644" cy="0"/>
            </a:xfrm>
            <a:custGeom>
              <a:avLst/>
              <a:gdLst/>
              <a:ahLst/>
              <a:cxnLst/>
              <a:rect l="l" t="t" r="r" b="b"/>
              <a:pathLst>
                <a:path w="15193644" h="0">
                  <a:moveTo>
                    <a:pt x="0" y="0"/>
                  </a:moveTo>
                  <a:lnTo>
                    <a:pt x="15193254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790482" y="9172505"/>
              <a:ext cx="15235555" cy="10795"/>
            </a:xfrm>
            <a:custGeom>
              <a:avLst/>
              <a:gdLst/>
              <a:ahLst/>
              <a:cxnLst/>
              <a:rect l="l" t="t" r="r" b="b"/>
              <a:pathLst>
                <a:path w="15235555" h="10795">
                  <a:moveTo>
                    <a:pt x="10477" y="5232"/>
                  </a:moveTo>
                  <a:lnTo>
                    <a:pt x="8940" y="1524"/>
                  </a:lnTo>
                  <a:lnTo>
                    <a:pt x="5232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32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5235555" h="10795">
                  <a:moveTo>
                    <a:pt x="15235136" y="5232"/>
                  </a:moveTo>
                  <a:lnTo>
                    <a:pt x="15233612" y="1524"/>
                  </a:lnTo>
                  <a:lnTo>
                    <a:pt x="15229904" y="0"/>
                  </a:lnTo>
                  <a:lnTo>
                    <a:pt x="15226208" y="1524"/>
                  </a:lnTo>
                  <a:lnTo>
                    <a:pt x="15224671" y="5232"/>
                  </a:lnTo>
                  <a:lnTo>
                    <a:pt x="15226208" y="8928"/>
                  </a:lnTo>
                  <a:lnTo>
                    <a:pt x="15229904" y="10464"/>
                  </a:lnTo>
                  <a:lnTo>
                    <a:pt x="15233612" y="8928"/>
                  </a:lnTo>
                  <a:lnTo>
                    <a:pt x="15235136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181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364" y="7316920"/>
            <a:ext cx="1816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0" b="1">
                <a:latin typeface="Open Sans Extrabold"/>
                <a:cs typeface="Open Sans Extrabold"/>
              </a:rPr>
              <a:t>U</a:t>
            </a:r>
            <a:endParaRPr sz="1650">
              <a:latin typeface="Open Sans Extrabold"/>
              <a:cs typeface="Open Sans Extrabold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26146" y="2706723"/>
          <a:ext cx="17020540" cy="769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4899025"/>
                <a:gridCol w="122555"/>
              </a:tblGrid>
              <a:tr h="936625">
                <a:tc row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Performance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293370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Define cases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simulation must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repeated despite caching,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correct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prices/dates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944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35560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calculation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total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values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cart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(instead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ERP),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chaching of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simulation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applies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rowSpan="3"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Registration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75374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 online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registration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process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internal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validation process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46799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Automatically create lead/prospect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CRM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system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DC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153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186690" marR="25400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 “easy” online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registration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process for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features which do not require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validation, e.g.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download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CAD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create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wishlist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8665">
                <a:tc rowSpan="4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ser</a:t>
                      </a:r>
                      <a:r>
                        <a:rPr dirty="0" sz="1650" spc="-3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5" b="1">
                          <a:latin typeface="Open Sans Extrabold"/>
                          <a:cs typeface="Open Sans Extrabold"/>
                        </a:rPr>
                        <a:t>mgt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Define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multiple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roles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permission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rights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internal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external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88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178435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8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internal</a:t>
                      </a:r>
                      <a:r>
                        <a:rPr dirty="0" sz="1450" spc="8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users</a:t>
                      </a:r>
                      <a:r>
                        <a:rPr dirty="0" sz="1450" spc="8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8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act</a:t>
                      </a:r>
                      <a:r>
                        <a:rPr dirty="0" sz="1450" spc="8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8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behalf</a:t>
                      </a:r>
                      <a:r>
                        <a:rPr dirty="0" sz="1450" spc="8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other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within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DC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Shop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(impersonate)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17843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external</a:t>
                      </a:r>
                      <a:r>
                        <a:rPr dirty="0" sz="1450" spc="3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users</a:t>
                      </a:r>
                      <a:r>
                        <a:rPr dirty="0" sz="1450" spc="3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act</a:t>
                      </a:r>
                      <a:r>
                        <a:rPr dirty="0" sz="1450" spc="3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3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behalf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other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within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DC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Shop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(impersonate)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842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64262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TPC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accounts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working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same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company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781764" y="104185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02224" y="104185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11414" y="104185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010075" y="104185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5205" y="463860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19203" y="463860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5205" y="716208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919203" y="716208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64313" y="791075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182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74" y="7693871"/>
            <a:ext cx="155575" cy="19107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P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Open Sans Extrabold"/>
              <a:cs typeface="Open Sans Extrabold"/>
            </a:endParaRPr>
          </a:p>
          <a:p>
            <a:pPr marL="12700">
              <a:lnSpc>
                <a:spcPts val="1980"/>
              </a:lnSpc>
            </a:pPr>
            <a:r>
              <a:rPr dirty="0" sz="1650" spc="-25" b="1">
                <a:latin typeface="Open Sans Extrabold"/>
                <a:cs typeface="Open Sans Extrabold"/>
              </a:rPr>
              <a:t>P</a:t>
            </a:r>
            <a:endParaRPr sz="1650">
              <a:latin typeface="Open Sans Extrabold"/>
              <a:cs typeface="Open Sans Extrabold"/>
            </a:endParaRPr>
          </a:p>
          <a:p>
            <a:pPr marL="12700" marR="12065">
              <a:lnSpc>
                <a:spcPct val="100000"/>
              </a:lnSpc>
            </a:pPr>
            <a:r>
              <a:rPr dirty="0" sz="1650" spc="-40" b="1">
                <a:latin typeface="Open Sans Extrabold"/>
                <a:cs typeface="Open Sans Extrabold"/>
              </a:rPr>
              <a:t>a  </a:t>
            </a:r>
            <a:r>
              <a:rPr dirty="0" sz="1650" spc="-65" b="1">
                <a:latin typeface="Open Sans Extrabold"/>
                <a:cs typeface="Open Sans Extrabold"/>
              </a:rPr>
              <a:t>L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ts val="1980"/>
              </a:lnSpc>
              <a:spcBef>
                <a:spcPts val="6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f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25" b="1">
                <a:latin typeface="Open Sans Extrabold"/>
                <a:cs typeface="Open Sans Extrabold"/>
              </a:rPr>
              <a:t>P</a:t>
            </a:r>
            <a:endParaRPr sz="1650">
              <a:latin typeface="Open Sans Extrabold"/>
              <a:cs typeface="Open Sans Extrabold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26146" y="2706723"/>
          <a:ext cx="17020540" cy="7698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5020945"/>
              </a:tblGrid>
              <a:tr h="434340">
                <a:tc rowSpan="7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85" b="1">
                          <a:latin typeface="Open Sans Extrabold"/>
                          <a:cs typeface="Open Sans Extrabold"/>
                        </a:rPr>
                        <a:t>Wishlist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wishlist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 catalog/search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wishlist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Add-to-cart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Wishlist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770890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Create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wishlist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linked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 account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(“private”)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create,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read, update,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delete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391160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Create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wishlist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linked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company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account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create,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read, update, delete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2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370205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possibility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disable ‘Add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wishlist’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 on product type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serial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numbers)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153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480059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possibility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wishlist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functions 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offered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users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 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log-in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and/or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permission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rights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unch-out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54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690880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OCI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connection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transfer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content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customer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5205">
                <a:tc rowSpan="2">
                  <a:txBody>
                    <a:bodyPr/>
                    <a:lstStyle/>
                    <a:p>
                      <a:pPr marL="50165" marR="335280" indent="527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romotions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45" b="1">
                          <a:latin typeface="Open Sans Extrabold"/>
                          <a:cs typeface="Open Sans Extrabold"/>
                        </a:rPr>
                        <a:t>nd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Customer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90" b="1">
                          <a:latin typeface="Open Sans Extrabold"/>
                          <a:cs typeface="Open Sans Extrabold"/>
                        </a:rPr>
                        <a:t>oyalty </a:t>
                      </a:r>
                      <a:r>
                        <a:rPr dirty="0" sz="1650" spc="-8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eatures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- 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erformance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765810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parallel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simulation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ERP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interface,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so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that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simulation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are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one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2350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97510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Implement caching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simulation results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prices)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avoid repeating unnecessary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simulation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781764" y="104185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02224" y="104185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11414" y="104185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010075" y="104185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5205" y="741338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5205" y="816729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183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26146" y="2706723"/>
          <a:ext cx="17020540" cy="7322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4895215"/>
                <a:gridCol w="125730"/>
              </a:tblGrid>
              <a:tr h="675005">
                <a:tc row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Local</a:t>
                      </a:r>
                      <a:r>
                        <a:rPr dirty="0" sz="1650" spc="-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content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314325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 multiple languages within one Shop/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store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special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characters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translations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02284">
                <a:tc row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Local</a:t>
                      </a:r>
                      <a:r>
                        <a:rPr dirty="0" sz="1650" spc="-3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format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4699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local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currency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settings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699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Handle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local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address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fields (e.g.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State or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Province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5205">
                <a:tc rowSpan="5">
                  <a:txBody>
                    <a:bodyPr/>
                    <a:lstStyle/>
                    <a:p>
                      <a:pPr marL="2540" marR="476884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Site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100" b="1">
                          <a:latin typeface="Open Sans Extrabold"/>
                          <a:cs typeface="Open Sans Extrabold"/>
                        </a:rPr>
                        <a:t>&amp; </a:t>
                      </a:r>
                      <a:r>
                        <a:rPr dirty="0" sz="1650" spc="-9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Conten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t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Mgt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8768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easy and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efficient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update of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translations through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e.g.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properties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mass update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1526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properties/technical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labels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internal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users 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test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system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support translation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process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153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2164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download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Shop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portfolio incl.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defined product attributes as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csv file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74231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 event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logs 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each order/RfQ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(timestamp, user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ID,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customer number,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products….)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5851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61404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 error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logs 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errors displayed to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5205" y="388469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5205" y="514120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15684" y="514120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64313" y="614640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915684" y="614640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936626" y="715161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74784" y="816729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184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264" y="6060413"/>
            <a:ext cx="1651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5" b="1">
                <a:latin typeface="Open Sans Extrabold"/>
                <a:cs typeface="Open Sans Extrabold"/>
              </a:rPr>
              <a:t>A</a:t>
            </a:r>
            <a:endParaRPr sz="1650">
              <a:latin typeface="Open Sans Extrabold"/>
              <a:cs typeface="Open Sans Extrabold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68030" y="2706723"/>
          <a:ext cx="16986885" cy="7321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864"/>
                <a:gridCol w="4420870"/>
                <a:gridCol w="1909444"/>
                <a:gridCol w="3898900"/>
                <a:gridCol w="4926964"/>
                <a:gridCol w="102234"/>
              </a:tblGrid>
              <a:tr h="675005">
                <a:tc rowSpan="4">
                  <a:txBody>
                    <a:bodyPr/>
                    <a:lstStyle/>
                    <a:p>
                      <a:pPr marL="17145" marR="42037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Site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100" b="1">
                          <a:latin typeface="Open Sans Extrabold"/>
                          <a:cs typeface="Open Sans Extrabold"/>
                        </a:rPr>
                        <a:t>&amp; </a:t>
                      </a:r>
                      <a:r>
                        <a:rPr dirty="0" sz="1650" spc="-9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Conten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t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Mgt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download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event and error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as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csv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26035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publication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messages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inform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about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e.g.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unavailability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system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due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maintenance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492759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content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management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(incl.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Catalog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content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management)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7639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72580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 automated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testing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standard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features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05205">
                <a:tc rowSpan="5"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nalytics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57785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OOTB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features and dashboards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satisfy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requirements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user and customer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specific)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8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59436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Possibilty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run reports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analysis (target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performance,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competitive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scoring)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Trace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RfQ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routed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marketplace/Certified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Partners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monitor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994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94665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Integration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CRM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Tealium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track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personalize experiences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track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events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such as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“CAD downloads”)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172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755650">
                        <a:lnSpc>
                          <a:spcPts val="1980"/>
                        </a:lnSpc>
                        <a:spcBef>
                          <a:spcPts val="12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Automated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transfer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analytics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data to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external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system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781764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02224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11414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010075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64313" y="514120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15684" y="514120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7088" y="5905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947098" y="691078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049188" y="76594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185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26146" y="2706723"/>
          <a:ext cx="17028795" cy="763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4867275"/>
                <a:gridCol w="48894"/>
                <a:gridCol w="112394"/>
              </a:tblGrid>
              <a:tr h="434340">
                <a:tc rowSpan="4">
                  <a:txBody>
                    <a:bodyPr/>
                    <a:lstStyle/>
                    <a:p>
                      <a:pPr marL="59055" marR="26035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Searc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h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Engine 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Optimization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dirty="0" sz="1650" spc="-10" b="1">
                          <a:latin typeface="Open Sans Extrabold"/>
                          <a:cs typeface="Open Sans Extrabold"/>
                        </a:rPr>
                        <a:t>-SEO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Automatically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generate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Google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sitemap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2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Create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engine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friendly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URLs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5124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Take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full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control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URLs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URL rewrites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217804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detailed 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automatically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adding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structured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markup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product pages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56030">
                <a:tc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Architecture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501015">
                        <a:lnSpc>
                          <a:spcPct val="113700"/>
                        </a:lnSpc>
                        <a:spcBef>
                          <a:spcPts val="1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Accelerate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site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performance and defend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against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DDoS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attacks with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Fastly’s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Content </a:t>
                      </a:r>
                      <a:r>
                        <a:rPr dirty="0" sz="1450" spc="-3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 Network (CDN), which includes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generous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bandwidth allowances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99490">
                <a:tc rowSpan="4"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45" b="1">
                          <a:latin typeface="Open Sans Extrabold"/>
                          <a:cs typeface="Open Sans Extrabold"/>
                        </a:rPr>
                        <a:t>Cloud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7622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Automatically back up your code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databases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easy restoration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case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any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incident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560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79400">
                        <a:lnSpc>
                          <a:spcPct val="113700"/>
                        </a:lnSpc>
                        <a:spcBef>
                          <a:spcPts val="1280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performance with unrestricted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versions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New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Relic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APM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 (performance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monitoring)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blackfire.io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Enterprise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(performance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testing)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tools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256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48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67030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Process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transactions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confidence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certified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cloud infrastructure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315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513080">
                        <a:lnSpc>
                          <a:spcPct val="113700"/>
                        </a:lnSpc>
                        <a:spcBef>
                          <a:spcPts val="13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Get enterprise grade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reliability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availability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with 99.99% uptime and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high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availability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architecture**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51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1035570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1035570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1035570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1035570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4313" y="314126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936626" y="363339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887790" y="414647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15675" y="515167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926155" y="515167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5205" y="640818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049188" y="740815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186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26146" y="2706723"/>
          <a:ext cx="17028795" cy="7259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4867275"/>
                <a:gridCol w="48894"/>
                <a:gridCol w="112394"/>
              </a:tblGrid>
              <a:tr h="926465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Performance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305435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Store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media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separate database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server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content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network (CDN) for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faster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page</a:t>
                      </a:r>
                      <a:r>
                        <a:rPr dirty="0" sz="1450" spc="409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load times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63905">
                <a:tc rowSpan="8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U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X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&amp;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Design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1082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Lean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design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selfexplaining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elements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clear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 guideance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918844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use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also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other devices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smartphones)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4226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Easy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login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process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direct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possibility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continue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work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7465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 performant system with supportive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functionality (e.g.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search)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48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2799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Easy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check out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possiblity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necessary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48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579120">
                        <a:lnSpc>
                          <a:spcPct val="113700"/>
                        </a:lnSpc>
                        <a:spcBef>
                          <a:spcPts val="12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Representation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assortment (lead-time) </a:t>
                      </a:r>
                      <a:r>
                        <a:rPr dirty="0" sz="1450" spc="-3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 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trustworthy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way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256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153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8735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Possibility 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save current state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activity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shopping)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continue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later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95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82867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minimum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surcharge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transparent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way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97875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97875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97875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97875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5205" y="363339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936626" y="363339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887790" y="43977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26155" y="515167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049188" y="740815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049188" y="66594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187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57559" y="2706723"/>
          <a:ext cx="16997045" cy="6944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4025"/>
                <a:gridCol w="4420235"/>
                <a:gridCol w="1908810"/>
                <a:gridCol w="3898264"/>
                <a:gridCol w="4866640"/>
                <a:gridCol w="48259"/>
                <a:gridCol w="111759"/>
              </a:tblGrid>
              <a:tr h="926465">
                <a:tc rowSpan="3"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U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X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&amp;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Design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186690" marR="807085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possibility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Rexroth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respresentative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directly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without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calling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(addressed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Integration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topic)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</a:tr>
              <a:tr h="7639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20891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active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guidance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user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new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eShop on what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 next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A/B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testing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across 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platform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</a:tr>
              <a:tr h="75374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080" marR="400050">
                        <a:lnSpc>
                          <a:spcPct val="100000"/>
                        </a:lnSpc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Histor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y</a:t>
                      </a:r>
                      <a:r>
                        <a:rPr dirty="0" sz="1650" spc="1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Appl. 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General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444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62484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Replace old OI Application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(OT, InvT,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OIR,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InqT)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50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Utilize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Rexroth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 marR="558800">
                        <a:lnSpc>
                          <a:spcPct val="113700"/>
                        </a:lnSpc>
                      </a:pP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dirty="0" sz="1450" spc="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</a:t>
                      </a:r>
                      <a:r>
                        <a:rPr dirty="0" sz="1450" spc="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Model</a:t>
                      </a:r>
                      <a:r>
                        <a:rPr dirty="0" sz="1450" spc="7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ensure</a:t>
                      </a:r>
                      <a:r>
                        <a:rPr dirty="0" sz="1450" spc="7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customer-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friendly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 and an online/offline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communication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use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different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mobile devices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48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easy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fast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configuration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history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applications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639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personal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settings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control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notification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(frequency, amount,…)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327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54991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integrate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History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Applications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into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my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Rexroth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936626" y="363339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887790" y="43977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36617" y="490037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049188" y="740815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049188" y="690554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188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55135" cy="6945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4894580"/>
                <a:gridCol w="132715"/>
              </a:tblGrid>
              <a:tr h="117792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50" b="1">
                          <a:latin typeface="Open Sans Extrabold"/>
                          <a:cs typeface="Open Sans Extrabold"/>
                        </a:rPr>
                        <a:t>Order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History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65760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track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status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an order/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orders placed and completed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past,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have 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possibility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inform myself about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status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76962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list of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recent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when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entering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History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2611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2987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</a:t>
                      </a:r>
                      <a:r>
                        <a:rPr dirty="0" sz="1450" spc="10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10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his</a:t>
                      </a:r>
                      <a:r>
                        <a:rPr dirty="0" sz="1450" spc="10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orders</a:t>
                      </a:r>
                      <a:r>
                        <a:rPr dirty="0" sz="1450" spc="10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10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using</a:t>
                      </a:r>
                      <a:r>
                        <a:rPr dirty="0" sz="1450" spc="10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general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</a:t>
                      </a:r>
                      <a:r>
                        <a:rPr dirty="0" sz="1450" spc="13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criteria</a:t>
                      </a:r>
                      <a:r>
                        <a:rPr dirty="0" sz="1450" spc="14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(customer</a:t>
                      </a:r>
                      <a:r>
                        <a:rPr dirty="0" sz="1450" spc="13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numbers</a:t>
                      </a:r>
                      <a:r>
                        <a:rPr dirty="0" sz="1450" spc="14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(int.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only)/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purchase order number/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rexroth order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just" marL="186690" marR="288290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orders by using extended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criteria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(time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frame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creation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date/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Header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status/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status/…))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50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513080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general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Information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(Header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+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Item;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 number/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Date/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Total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Amount/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Status)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97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52425">
                        <a:lnSpc>
                          <a:spcPct val="113700"/>
                        </a:lnSpc>
                        <a:spcBef>
                          <a:spcPts val="13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details for 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selected order (Header: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 Order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Date/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Total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Net Amount/ Order Status/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Payment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terms/ Contact person; Item: standard item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confirmation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61031" y="9598818"/>
            <a:ext cx="18776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915684" y="388469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049188" y="690554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189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47515" cy="6945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4894580"/>
                <a:gridCol w="125094"/>
              </a:tblGrid>
              <a:tr h="936625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50" b="1">
                          <a:latin typeface="Open Sans Extrabold"/>
                          <a:cs typeface="Open Sans Extrabold"/>
                        </a:rPr>
                        <a:t>Order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History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195580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Mark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push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notification,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informed about future changes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sales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document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Recieve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mail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notification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about changes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done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sales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document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9847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print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 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as PDF or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Excel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19367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Download linked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SAP documents to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(confirmation document pdf,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invoice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pdf,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doc./picking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list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pdf)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04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Track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deliveries (all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relevant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data,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 marR="628015">
                        <a:lnSpc>
                          <a:spcPct val="113700"/>
                        </a:lnSpc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e.g.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tracking information with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carrier site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integration)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within 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75057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Reorder whole order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 line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items from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previous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placed order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379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3939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possibility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request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 interaction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order item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(e.g.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request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contacted,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cancellation/return/non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conformity,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expedite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overdue)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915684" y="364386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030865" y="6156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64313" y="716208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64313" y="791598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728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2  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Leadership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789372"/>
            <a:ext cx="4293235" cy="6307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192405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Life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Cycle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generally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sequential, while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performed concurrently,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because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</a:t>
            </a:r>
            <a:endParaRPr sz="1450">
              <a:latin typeface="Open Sans"/>
              <a:cs typeface="Open Sans"/>
            </a:endParaRPr>
          </a:p>
          <a:p>
            <a:pPr marL="200660" marR="15240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overlap and repeat along the timeline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depending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risks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example,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controlling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planning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revise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goals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result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changes)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Communication</a:t>
            </a:r>
            <a:endParaRPr sz="2600">
              <a:latin typeface="Open Sans"/>
              <a:cs typeface="Open Sans"/>
            </a:endParaRPr>
          </a:p>
          <a:p>
            <a:pPr marL="12700" marR="175260">
              <a:lnSpc>
                <a:spcPct val="113700"/>
              </a:lnSpc>
              <a:spcBef>
                <a:spcPts val="121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board,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always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good idea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share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repeatedly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reinforce the reason why 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company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investing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Adobe Magento technology by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articulating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 the customer benefits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benefits.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Sharing documentation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success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 studies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digital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validate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investment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level.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want the organisation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embrace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transformation,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 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employees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priority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2.1</a:t>
            </a:r>
            <a:endParaRPr sz="11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190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47515" cy="6946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4866640"/>
                <a:gridCol w="27305"/>
                <a:gridCol w="125094"/>
              </a:tblGrid>
              <a:tr h="429259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Quote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History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track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status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quote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quotes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8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741045">
                        <a:lnSpc>
                          <a:spcPct val="113700"/>
                        </a:lnSpc>
                        <a:spcBef>
                          <a:spcPts val="12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 list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recent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quotes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when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enteringt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Quote History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256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2668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1526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</a:t>
                      </a:r>
                      <a:r>
                        <a:rPr dirty="0" sz="1450" spc="8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9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his</a:t>
                      </a:r>
                      <a:r>
                        <a:rPr dirty="0" sz="1450" spc="8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quotes</a:t>
                      </a:r>
                      <a:r>
                        <a:rPr dirty="0" sz="1450" spc="9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9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using</a:t>
                      </a:r>
                      <a:r>
                        <a:rPr dirty="0" sz="1450" spc="8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general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criteria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(customer numbers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(int.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only)/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purchase order number/ rexroth quote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just" marL="186690" marR="28829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quotes by using extended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criteria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(time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frame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creation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date/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Header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status))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458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3909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general quote Information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(Header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+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Item;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number/ Quote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Number/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Quote Date/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Total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Amount/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Quote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Status)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125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74320">
                        <a:lnSpc>
                          <a:spcPct val="113700"/>
                        </a:lnSpc>
                        <a:spcBef>
                          <a:spcPts val="13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details for 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selected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quote (Header: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 Quote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Quote Date/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Total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Net Amount/ Quote Status/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Payment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terms/ Contact person; Item: standard item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information)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378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98475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print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 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as PDF or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Excel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96646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915684" y="31360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915684" y="388469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887790" y="740291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030865" y="6156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036100" y="891595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191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26146" y="2706723"/>
          <a:ext cx="17028795" cy="757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4843145"/>
                <a:gridCol w="52705"/>
                <a:gridCol w="133984"/>
              </a:tblGrid>
              <a:tr h="685800">
                <a:tc row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Quote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History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193675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Download linked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SAP documents to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quote (quote.pdf)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2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Place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based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quote.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266825">
                <a:tc rowSpan="6">
                  <a:txBody>
                    <a:bodyPr/>
                    <a:lstStyle/>
                    <a:p>
                      <a:pPr marL="59055" marR="95186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Invoice 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History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0129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track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status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invoices for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previous placed orders,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informed about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relevant data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have an overview about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payment status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8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73279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list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recent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invoice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when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entering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Invoice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History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611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15265">
                        <a:lnSpc>
                          <a:spcPct val="113700"/>
                        </a:lnSpc>
                        <a:spcBef>
                          <a:spcPts val="12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</a:t>
                      </a:r>
                      <a:r>
                        <a:rPr dirty="0" sz="1450" spc="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his</a:t>
                      </a:r>
                      <a:r>
                        <a:rPr dirty="0" sz="1450" spc="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Invoice</a:t>
                      </a:r>
                      <a:r>
                        <a:rPr dirty="0" sz="1450" spc="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</a:t>
                      </a:r>
                      <a:r>
                        <a:rPr dirty="0" sz="1450" spc="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using</a:t>
                      </a:r>
                      <a:r>
                        <a:rPr dirty="0" sz="1450" spc="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general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criteria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(customer numbers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(int.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only)/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purchase order number/ rexroth invoice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256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05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4577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his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Invoice by using extended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criteria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(time frame creation date/ Material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Invoice Status)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50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2225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general invoice Information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(Header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+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Item;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 Invoice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Number/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linked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Sales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Invoice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Date/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Invoice Status)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63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98475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print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 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as PDF or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Excel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5205" y="388469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915684" y="388469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863331" y="716208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049188" y="59003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64313" y="816729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192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26146" y="2706723"/>
          <a:ext cx="17028795" cy="7573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4420870"/>
                <a:gridCol w="1909445"/>
                <a:gridCol w="3898900"/>
                <a:gridCol w="4843145"/>
                <a:gridCol w="186055"/>
              </a:tblGrid>
              <a:tr h="685800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Invoice</a:t>
                      </a:r>
                      <a:r>
                        <a:rPr dirty="0" sz="1650" spc="-3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History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193675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Download linked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SAP documents to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invoice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(invoice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document pdf)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42950">
                <a:tc rowSpan="6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Repair</a:t>
                      </a:r>
                      <a:r>
                        <a:rPr dirty="0" sz="1650" spc="-3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History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70294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ability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track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status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repair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639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18859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 list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recent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when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enteringt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 History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50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20002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his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 orders by using general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criteria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(customer numbers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(int.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only)/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purchase order number/ rexroth repair order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102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just" marL="186690" marR="429895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 orders by using extended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criteria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(time frame creation date/ Material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 status)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250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422909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general repair order Information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-3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(Header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+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Item;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 number/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 Order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 Order Date/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Total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Net Amount/ Repair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Status)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8688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6690" marR="352425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Display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details for 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selected order (Header: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 Order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Number/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 Date/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Total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Net Amount/ Order Status/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Payment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terms/ Contact person; Item: standard item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confirmation information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information)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764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2224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1414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10075" y="1029288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5205" y="339256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863331" y="716208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049188" y="615164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193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440" y="2706723"/>
          <a:ext cx="16955135" cy="495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/>
                <a:gridCol w="4420235"/>
                <a:gridCol w="1908809"/>
                <a:gridCol w="3898265"/>
                <a:gridCol w="4915534"/>
                <a:gridCol w="111759"/>
              </a:tblGrid>
              <a:tr h="93662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Repair</a:t>
                      </a:r>
                      <a:r>
                        <a:rPr dirty="0" sz="1650" spc="-3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History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195580">
                        <a:lnSpc>
                          <a:spcPct val="113700"/>
                        </a:lnSpc>
                        <a:spcBef>
                          <a:spcPts val="70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Mark repair order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push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notification,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informed about future changes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document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3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Recieve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mail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notification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about changes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where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done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repair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document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2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49847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print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 search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result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as PDF or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Excel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2611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19367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Enable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Download linked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SAP documents to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sales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(quotation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pdf,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confirmation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document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pdf,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report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findings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pdf,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delivery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doc./picking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list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pdf)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611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1971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Track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deliveries (all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relevant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data,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86690" marR="628015">
                        <a:lnSpc>
                          <a:spcPct val="113700"/>
                        </a:lnSpc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e.g.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tracking information with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carrier site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integration)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within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his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repair order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8016" y="2290894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6806" y="2290894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95977" y="2039593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8591" y="2290894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33496" y="2290894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194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2505" y="2170315"/>
            <a:ext cx="3599179" cy="427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5"/>
              <a:t>Architecture</a:t>
            </a:r>
            <a:r>
              <a:rPr dirty="0" spc="-40"/>
              <a:t> Integration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34710" y="3764121"/>
            <a:ext cx="16942435" cy="6204585"/>
            <a:chOff x="1034710" y="3764121"/>
            <a:chExt cx="16942435" cy="6204585"/>
          </a:xfrm>
        </p:grpSpPr>
        <p:sp>
          <p:nvSpPr>
            <p:cNvPr id="6" name="object 6"/>
            <p:cNvSpPr/>
            <p:nvPr/>
          </p:nvSpPr>
          <p:spPr>
            <a:xfrm>
              <a:off x="1040104" y="3769518"/>
              <a:ext cx="16931640" cy="0"/>
            </a:xfrm>
            <a:custGeom>
              <a:avLst/>
              <a:gdLst/>
              <a:ahLst/>
              <a:cxnLst/>
              <a:rect l="l" t="t" r="r" b="b"/>
              <a:pathLst>
                <a:path w="16931640" h="0">
                  <a:moveTo>
                    <a:pt x="16931421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40107" y="3769518"/>
              <a:ext cx="16931640" cy="0"/>
            </a:xfrm>
            <a:custGeom>
              <a:avLst/>
              <a:gdLst/>
              <a:ahLst/>
              <a:cxnLst/>
              <a:rect l="l" t="t" r="r" b="b"/>
              <a:pathLst>
                <a:path w="16931640" h="0">
                  <a:moveTo>
                    <a:pt x="0" y="0"/>
                  </a:moveTo>
                  <a:lnTo>
                    <a:pt x="16931421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48080" y="3795696"/>
              <a:ext cx="0" cy="6156960"/>
            </a:xfrm>
            <a:custGeom>
              <a:avLst/>
              <a:gdLst/>
              <a:ahLst/>
              <a:cxnLst/>
              <a:rect l="l" t="t" r="r" b="b"/>
              <a:pathLst>
                <a:path w="0" h="6156959">
                  <a:moveTo>
                    <a:pt x="0" y="0"/>
                  </a:moveTo>
                  <a:lnTo>
                    <a:pt x="0" y="615688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42844" y="3769518"/>
              <a:ext cx="10795" cy="6198870"/>
            </a:xfrm>
            <a:custGeom>
              <a:avLst/>
              <a:gdLst/>
              <a:ahLst/>
              <a:cxnLst/>
              <a:rect l="l" t="t" r="r" b="b"/>
              <a:pathLst>
                <a:path w="10794" h="6198870">
                  <a:moveTo>
                    <a:pt x="10464" y="6193536"/>
                  </a:moveTo>
                  <a:lnTo>
                    <a:pt x="8928" y="6189827"/>
                  </a:lnTo>
                  <a:lnTo>
                    <a:pt x="5232" y="6188303"/>
                  </a:lnTo>
                  <a:lnTo>
                    <a:pt x="1524" y="6189827"/>
                  </a:lnTo>
                  <a:lnTo>
                    <a:pt x="0" y="6193536"/>
                  </a:lnTo>
                  <a:lnTo>
                    <a:pt x="1524" y="6197231"/>
                  </a:lnTo>
                  <a:lnTo>
                    <a:pt x="5232" y="6198768"/>
                  </a:lnTo>
                  <a:lnTo>
                    <a:pt x="8928" y="6197231"/>
                  </a:lnTo>
                  <a:lnTo>
                    <a:pt x="10464" y="6193536"/>
                  </a:lnTo>
                  <a:close/>
                </a:path>
                <a:path w="10794" h="6198870">
                  <a:moveTo>
                    <a:pt x="10464" y="5245"/>
                  </a:moveTo>
                  <a:lnTo>
                    <a:pt x="8928" y="1536"/>
                  </a:lnTo>
                  <a:lnTo>
                    <a:pt x="5232" y="0"/>
                  </a:lnTo>
                  <a:lnTo>
                    <a:pt x="1524" y="1536"/>
                  </a:lnTo>
                  <a:lnTo>
                    <a:pt x="0" y="5245"/>
                  </a:lnTo>
                  <a:lnTo>
                    <a:pt x="1524" y="8940"/>
                  </a:lnTo>
                  <a:lnTo>
                    <a:pt x="5232" y="10477"/>
                  </a:lnTo>
                  <a:lnTo>
                    <a:pt x="8928" y="8940"/>
                  </a:lnTo>
                  <a:lnTo>
                    <a:pt x="10464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47597" y="3795696"/>
              <a:ext cx="0" cy="6115050"/>
            </a:xfrm>
            <a:custGeom>
              <a:avLst/>
              <a:gdLst/>
              <a:ahLst/>
              <a:cxnLst/>
              <a:rect l="l" t="t" r="r" b="b"/>
              <a:pathLst>
                <a:path w="0" h="6115050">
                  <a:moveTo>
                    <a:pt x="0" y="0"/>
                  </a:moveTo>
                  <a:lnTo>
                    <a:pt x="0" y="6114997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242353" y="3769518"/>
              <a:ext cx="10795" cy="6156960"/>
            </a:xfrm>
            <a:custGeom>
              <a:avLst/>
              <a:gdLst/>
              <a:ahLst/>
              <a:cxnLst/>
              <a:rect l="l" t="t" r="r" b="b"/>
              <a:pathLst>
                <a:path w="10795" h="6156959">
                  <a:moveTo>
                    <a:pt x="10477" y="6151651"/>
                  </a:moveTo>
                  <a:lnTo>
                    <a:pt x="8940" y="6147955"/>
                  </a:lnTo>
                  <a:lnTo>
                    <a:pt x="5232" y="6146419"/>
                  </a:lnTo>
                  <a:lnTo>
                    <a:pt x="1536" y="6147955"/>
                  </a:lnTo>
                  <a:lnTo>
                    <a:pt x="0" y="6151651"/>
                  </a:lnTo>
                  <a:lnTo>
                    <a:pt x="1536" y="6155360"/>
                  </a:lnTo>
                  <a:lnTo>
                    <a:pt x="5232" y="6156884"/>
                  </a:lnTo>
                  <a:lnTo>
                    <a:pt x="8940" y="6155360"/>
                  </a:lnTo>
                  <a:lnTo>
                    <a:pt x="10477" y="6151651"/>
                  </a:lnTo>
                  <a:close/>
                </a:path>
                <a:path w="10795" h="6156959">
                  <a:moveTo>
                    <a:pt x="10477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125376" y="3795696"/>
              <a:ext cx="0" cy="6115050"/>
            </a:xfrm>
            <a:custGeom>
              <a:avLst/>
              <a:gdLst/>
              <a:ahLst/>
              <a:cxnLst/>
              <a:rect l="l" t="t" r="r" b="b"/>
              <a:pathLst>
                <a:path w="0" h="6115050">
                  <a:moveTo>
                    <a:pt x="0" y="0"/>
                  </a:moveTo>
                  <a:lnTo>
                    <a:pt x="0" y="6114997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20137" y="3769518"/>
              <a:ext cx="10795" cy="6156960"/>
            </a:xfrm>
            <a:custGeom>
              <a:avLst/>
              <a:gdLst/>
              <a:ahLst/>
              <a:cxnLst/>
              <a:rect l="l" t="t" r="r" b="b"/>
              <a:pathLst>
                <a:path w="10795" h="6156959">
                  <a:moveTo>
                    <a:pt x="10464" y="6151651"/>
                  </a:moveTo>
                  <a:lnTo>
                    <a:pt x="8940" y="6147955"/>
                  </a:lnTo>
                  <a:lnTo>
                    <a:pt x="5232" y="6146419"/>
                  </a:lnTo>
                  <a:lnTo>
                    <a:pt x="1536" y="6147955"/>
                  </a:lnTo>
                  <a:lnTo>
                    <a:pt x="0" y="6151651"/>
                  </a:lnTo>
                  <a:lnTo>
                    <a:pt x="1536" y="6155360"/>
                  </a:lnTo>
                  <a:lnTo>
                    <a:pt x="5232" y="6156884"/>
                  </a:lnTo>
                  <a:lnTo>
                    <a:pt x="8940" y="6155360"/>
                  </a:lnTo>
                  <a:lnTo>
                    <a:pt x="10464" y="6151651"/>
                  </a:lnTo>
                  <a:close/>
                </a:path>
                <a:path w="10795" h="6156959">
                  <a:moveTo>
                    <a:pt x="10464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64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264866" y="3795696"/>
              <a:ext cx="0" cy="6115050"/>
            </a:xfrm>
            <a:custGeom>
              <a:avLst/>
              <a:gdLst/>
              <a:ahLst/>
              <a:cxnLst/>
              <a:rect l="l" t="t" r="r" b="b"/>
              <a:pathLst>
                <a:path w="0" h="6115050">
                  <a:moveTo>
                    <a:pt x="0" y="0"/>
                  </a:moveTo>
                  <a:lnTo>
                    <a:pt x="0" y="6114997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259625" y="3769518"/>
              <a:ext cx="10795" cy="6156960"/>
            </a:xfrm>
            <a:custGeom>
              <a:avLst/>
              <a:gdLst/>
              <a:ahLst/>
              <a:cxnLst/>
              <a:rect l="l" t="t" r="r" b="b"/>
              <a:pathLst>
                <a:path w="10794" h="6156959">
                  <a:moveTo>
                    <a:pt x="10464" y="6151651"/>
                  </a:moveTo>
                  <a:lnTo>
                    <a:pt x="8940" y="6147955"/>
                  </a:lnTo>
                  <a:lnTo>
                    <a:pt x="5232" y="6146419"/>
                  </a:lnTo>
                  <a:lnTo>
                    <a:pt x="1536" y="6147955"/>
                  </a:lnTo>
                  <a:lnTo>
                    <a:pt x="0" y="6151651"/>
                  </a:lnTo>
                  <a:lnTo>
                    <a:pt x="1536" y="6155360"/>
                  </a:lnTo>
                  <a:lnTo>
                    <a:pt x="5232" y="6156884"/>
                  </a:lnTo>
                  <a:lnTo>
                    <a:pt x="8940" y="6155360"/>
                  </a:lnTo>
                  <a:lnTo>
                    <a:pt x="10464" y="6151651"/>
                  </a:lnTo>
                  <a:close/>
                </a:path>
                <a:path w="10794" h="6156959">
                  <a:moveTo>
                    <a:pt x="10464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64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013446" y="3421750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16946" y="3421750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3446" y="2667847"/>
            <a:ext cx="116395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Integration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3446" y="3945294"/>
            <a:ext cx="1426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Header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/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Footer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3446" y="5428034"/>
            <a:ext cx="126873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Icon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53316" y="3920228"/>
            <a:ext cx="438912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75895" marR="15113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/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personalized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Header Footer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 (push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navigation structure;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consumption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and function)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considere UX and design based 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UI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Toolkit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including logged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status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48080" y="5272090"/>
            <a:ext cx="4399915" cy="1518285"/>
          </a:xfrm>
          <a:prstGeom prst="rect">
            <a:avLst/>
          </a:prstGeom>
          <a:ln w="10470">
            <a:solidFill>
              <a:srgbClr val="B4B5B7"/>
            </a:solidFill>
          </a:ln>
        </p:spPr>
        <p:txBody>
          <a:bodyPr wrap="square" lIns="0" tIns="167640" rIns="0" bIns="0" rtlCol="0" vert="horz">
            <a:spAutoFit/>
          </a:bodyPr>
          <a:lstStyle/>
          <a:p>
            <a:pPr marL="180975" marR="149225">
              <a:lnSpc>
                <a:spcPct val="113700"/>
              </a:lnSpc>
              <a:spcBef>
                <a:spcPts val="13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Minibasket: Beside the shopping basket icon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header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DC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websites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items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basket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displayed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(only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&gt;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0).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always 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date (refreshed after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add/delete).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48080" y="6790369"/>
            <a:ext cx="4399915" cy="995044"/>
          </a:xfrm>
          <a:prstGeom prst="rect">
            <a:avLst/>
          </a:prstGeom>
          <a:ln w="10470">
            <a:solidFill>
              <a:srgbClr val="B4B5B7"/>
            </a:solidFill>
          </a:ln>
        </p:spPr>
        <p:txBody>
          <a:bodyPr wrap="square" lIns="0" tIns="156845" rIns="0" bIns="0" rtlCol="0" vert="horz">
            <a:spAutoFit/>
          </a:bodyPr>
          <a:lstStyle/>
          <a:p>
            <a:pPr marL="180975" marR="265430">
              <a:lnSpc>
                <a:spcPct val="113700"/>
              </a:lnSpc>
              <a:spcBef>
                <a:spcPts val="12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list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available Productgroups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families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from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local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catalog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website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05205" y="5266855"/>
            <a:ext cx="16963390" cy="4041775"/>
            <a:chOff x="1005205" y="5266855"/>
            <a:chExt cx="16963390" cy="4041775"/>
          </a:xfrm>
        </p:grpSpPr>
        <p:sp>
          <p:nvSpPr>
            <p:cNvPr id="25" name="object 25"/>
            <p:cNvSpPr/>
            <p:nvPr/>
          </p:nvSpPr>
          <p:spPr>
            <a:xfrm>
              <a:off x="1031382" y="5272090"/>
              <a:ext cx="16921480" cy="0"/>
            </a:xfrm>
            <a:custGeom>
              <a:avLst/>
              <a:gdLst/>
              <a:ahLst/>
              <a:cxnLst/>
              <a:rect l="l" t="t" r="r" b="b"/>
              <a:pathLst>
                <a:path w="16921480" h="0">
                  <a:moveTo>
                    <a:pt x="0" y="0"/>
                  </a:moveTo>
                  <a:lnTo>
                    <a:pt x="1692095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05192" y="5266861"/>
              <a:ext cx="16963390" cy="10795"/>
            </a:xfrm>
            <a:custGeom>
              <a:avLst/>
              <a:gdLst/>
              <a:ahLst/>
              <a:cxnLst/>
              <a:rect l="l" t="t" r="r" b="b"/>
              <a:pathLst>
                <a:path w="16963390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6963390" h="10795">
                  <a:moveTo>
                    <a:pt x="16962844" y="5232"/>
                  </a:moveTo>
                  <a:lnTo>
                    <a:pt x="16961308" y="1536"/>
                  </a:lnTo>
                  <a:lnTo>
                    <a:pt x="16957612" y="0"/>
                  </a:lnTo>
                  <a:lnTo>
                    <a:pt x="16953903" y="1536"/>
                  </a:lnTo>
                  <a:lnTo>
                    <a:pt x="16952367" y="5232"/>
                  </a:lnTo>
                  <a:lnTo>
                    <a:pt x="16953903" y="8940"/>
                  </a:lnTo>
                  <a:lnTo>
                    <a:pt x="16957612" y="10477"/>
                  </a:lnTo>
                  <a:lnTo>
                    <a:pt x="16961308" y="8940"/>
                  </a:lnTo>
                  <a:lnTo>
                    <a:pt x="1696284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31382" y="6790369"/>
              <a:ext cx="16795750" cy="0"/>
            </a:xfrm>
            <a:custGeom>
              <a:avLst/>
              <a:gdLst/>
              <a:ahLst/>
              <a:cxnLst/>
              <a:rect l="l" t="t" r="r" b="b"/>
              <a:pathLst>
                <a:path w="16795750" h="0">
                  <a:moveTo>
                    <a:pt x="0" y="0"/>
                  </a:moveTo>
                  <a:lnTo>
                    <a:pt x="1679530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5192" y="6785133"/>
              <a:ext cx="16837660" cy="10795"/>
            </a:xfrm>
            <a:custGeom>
              <a:avLst/>
              <a:gdLst/>
              <a:ahLst/>
              <a:cxnLst/>
              <a:rect l="l" t="t" r="r" b="b"/>
              <a:pathLst>
                <a:path w="16837660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6837660" h="10795">
                  <a:moveTo>
                    <a:pt x="16837190" y="5245"/>
                  </a:moveTo>
                  <a:lnTo>
                    <a:pt x="16835654" y="1536"/>
                  </a:lnTo>
                  <a:lnTo>
                    <a:pt x="16831958" y="0"/>
                  </a:lnTo>
                  <a:lnTo>
                    <a:pt x="16828250" y="1536"/>
                  </a:lnTo>
                  <a:lnTo>
                    <a:pt x="16826726" y="5245"/>
                  </a:lnTo>
                  <a:lnTo>
                    <a:pt x="16828250" y="8940"/>
                  </a:lnTo>
                  <a:lnTo>
                    <a:pt x="16831958" y="10477"/>
                  </a:lnTo>
                  <a:lnTo>
                    <a:pt x="16835654" y="8940"/>
                  </a:lnTo>
                  <a:lnTo>
                    <a:pt x="16837190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31382" y="7785103"/>
              <a:ext cx="16851630" cy="0"/>
            </a:xfrm>
            <a:custGeom>
              <a:avLst/>
              <a:gdLst/>
              <a:ahLst/>
              <a:cxnLst/>
              <a:rect l="l" t="t" r="r" b="b"/>
              <a:pathLst>
                <a:path w="16851630" h="0">
                  <a:moveTo>
                    <a:pt x="0" y="0"/>
                  </a:moveTo>
                  <a:lnTo>
                    <a:pt x="16851172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05192" y="7779873"/>
              <a:ext cx="16893540" cy="10795"/>
            </a:xfrm>
            <a:custGeom>
              <a:avLst/>
              <a:gdLst/>
              <a:ahLst/>
              <a:cxnLst/>
              <a:rect l="l" t="t" r="r" b="b"/>
              <a:pathLst>
                <a:path w="16893540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6893540" h="10795">
                  <a:moveTo>
                    <a:pt x="16893058" y="5232"/>
                  </a:moveTo>
                  <a:lnTo>
                    <a:pt x="16891534" y="1536"/>
                  </a:lnTo>
                  <a:lnTo>
                    <a:pt x="16887825" y="0"/>
                  </a:lnTo>
                  <a:lnTo>
                    <a:pt x="16884130" y="1536"/>
                  </a:lnTo>
                  <a:lnTo>
                    <a:pt x="16882593" y="5232"/>
                  </a:lnTo>
                  <a:lnTo>
                    <a:pt x="16884130" y="8940"/>
                  </a:lnTo>
                  <a:lnTo>
                    <a:pt x="16887825" y="10477"/>
                  </a:lnTo>
                  <a:lnTo>
                    <a:pt x="16891534" y="8940"/>
                  </a:lnTo>
                  <a:lnTo>
                    <a:pt x="16893058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31382" y="8298176"/>
              <a:ext cx="16851630" cy="0"/>
            </a:xfrm>
            <a:custGeom>
              <a:avLst/>
              <a:gdLst/>
              <a:ahLst/>
              <a:cxnLst/>
              <a:rect l="l" t="t" r="r" b="b"/>
              <a:pathLst>
                <a:path w="16851630" h="0">
                  <a:moveTo>
                    <a:pt x="0" y="0"/>
                  </a:moveTo>
                  <a:lnTo>
                    <a:pt x="16851172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05192" y="8292941"/>
              <a:ext cx="16893540" cy="10795"/>
            </a:xfrm>
            <a:custGeom>
              <a:avLst/>
              <a:gdLst/>
              <a:ahLst/>
              <a:cxnLst/>
              <a:rect l="l" t="t" r="r" b="b"/>
              <a:pathLst>
                <a:path w="16893540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6893540" h="10795">
                  <a:moveTo>
                    <a:pt x="16893058" y="5245"/>
                  </a:moveTo>
                  <a:lnTo>
                    <a:pt x="16891534" y="1536"/>
                  </a:lnTo>
                  <a:lnTo>
                    <a:pt x="16887825" y="0"/>
                  </a:lnTo>
                  <a:lnTo>
                    <a:pt x="16884130" y="1536"/>
                  </a:lnTo>
                  <a:lnTo>
                    <a:pt x="16882593" y="5245"/>
                  </a:lnTo>
                  <a:lnTo>
                    <a:pt x="16884130" y="8940"/>
                  </a:lnTo>
                  <a:lnTo>
                    <a:pt x="16887825" y="10477"/>
                  </a:lnTo>
                  <a:lnTo>
                    <a:pt x="16891534" y="8940"/>
                  </a:lnTo>
                  <a:lnTo>
                    <a:pt x="16893058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31382" y="9303381"/>
              <a:ext cx="16921480" cy="0"/>
            </a:xfrm>
            <a:custGeom>
              <a:avLst/>
              <a:gdLst/>
              <a:ahLst/>
              <a:cxnLst/>
              <a:rect l="l" t="t" r="r" b="b"/>
              <a:pathLst>
                <a:path w="16921480" h="0">
                  <a:moveTo>
                    <a:pt x="0" y="0"/>
                  </a:moveTo>
                  <a:lnTo>
                    <a:pt x="1692095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05192" y="9298146"/>
              <a:ext cx="16963390" cy="10795"/>
            </a:xfrm>
            <a:custGeom>
              <a:avLst/>
              <a:gdLst/>
              <a:ahLst/>
              <a:cxnLst/>
              <a:rect l="l" t="t" r="r" b="b"/>
              <a:pathLst>
                <a:path w="16963390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6963390" h="10795">
                  <a:moveTo>
                    <a:pt x="16962844" y="5245"/>
                  </a:moveTo>
                  <a:lnTo>
                    <a:pt x="16961308" y="1536"/>
                  </a:lnTo>
                  <a:lnTo>
                    <a:pt x="16957612" y="0"/>
                  </a:lnTo>
                  <a:lnTo>
                    <a:pt x="16953903" y="1536"/>
                  </a:lnTo>
                  <a:lnTo>
                    <a:pt x="16952367" y="5245"/>
                  </a:lnTo>
                  <a:lnTo>
                    <a:pt x="16953903" y="8940"/>
                  </a:lnTo>
                  <a:lnTo>
                    <a:pt x="16957612" y="10477"/>
                  </a:lnTo>
                  <a:lnTo>
                    <a:pt x="16961308" y="8940"/>
                  </a:lnTo>
                  <a:lnTo>
                    <a:pt x="16962844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7432099" y="3170448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208589" y="3421750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382913" y="3421750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2505" y="6935842"/>
            <a:ext cx="15951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finder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local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homepage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2505" y="7966051"/>
            <a:ext cx="8337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92505" y="8443649"/>
            <a:ext cx="174307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Domain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/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/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Language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48080" y="7785103"/>
            <a:ext cx="4399915" cy="513080"/>
          </a:xfrm>
          <a:prstGeom prst="rect">
            <a:avLst/>
          </a:prstGeom>
          <a:ln w="10470">
            <a:solidFill>
              <a:srgbClr val="B4B5B7"/>
            </a:solidFill>
          </a:ln>
        </p:spPr>
        <p:txBody>
          <a:bodyPr wrap="square" lIns="0" tIns="197485" rIns="0" bIns="0" rtlCol="0" vert="horz">
            <a:spAutoFit/>
          </a:bodyPr>
          <a:lstStyle/>
          <a:p>
            <a:pPr marL="198755">
              <a:lnSpc>
                <a:spcPct val="100000"/>
              </a:lnSpc>
              <a:spcBef>
                <a:spcPts val="155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according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Cooporate Design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48080" y="8298176"/>
            <a:ext cx="4399915" cy="1005205"/>
          </a:xfrm>
          <a:prstGeom prst="rect">
            <a:avLst/>
          </a:prstGeom>
          <a:ln w="10470">
            <a:solidFill>
              <a:srgbClr val="B4B5B7"/>
            </a:solidFill>
          </a:ln>
        </p:spPr>
        <p:txBody>
          <a:bodyPr wrap="square" lIns="0" tIns="186055" rIns="0" bIns="0" rtlCol="0" vert="horz">
            <a:spAutoFit/>
          </a:bodyPr>
          <a:lstStyle/>
          <a:p>
            <a:pPr marL="198755">
              <a:lnSpc>
                <a:spcPct val="100000"/>
              </a:lnSpc>
              <a:spcBef>
                <a:spcPts val="146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  <a:hlinkClick r:id="rId2"/>
              </a:rPr>
              <a:t>www.example.com/&lt;language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  <a:hlinkClick r:id="rId2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2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digit&gt;/</a:t>
            </a:r>
            <a:endParaRPr sz="1450">
              <a:latin typeface="Open Sans"/>
              <a:cs typeface="Open Sans"/>
            </a:endParaRPr>
          </a:p>
          <a:p>
            <a:pPr marL="198755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&lt;country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2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digit&gt;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34264" y="9448792"/>
            <a:ext cx="354266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consumption from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WCMS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(First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Spirit)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20399" y="9473858"/>
            <a:ext cx="7340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195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34710" y="3345285"/>
            <a:ext cx="16942435" cy="6832600"/>
            <a:chOff x="1034710" y="3345285"/>
            <a:chExt cx="16942435" cy="6832600"/>
          </a:xfrm>
        </p:grpSpPr>
        <p:sp>
          <p:nvSpPr>
            <p:cNvPr id="5" name="object 5"/>
            <p:cNvSpPr/>
            <p:nvPr/>
          </p:nvSpPr>
          <p:spPr>
            <a:xfrm>
              <a:off x="1040104" y="3350687"/>
              <a:ext cx="16931640" cy="0"/>
            </a:xfrm>
            <a:custGeom>
              <a:avLst/>
              <a:gdLst/>
              <a:ahLst/>
              <a:cxnLst/>
              <a:rect l="l" t="t" r="r" b="b"/>
              <a:pathLst>
                <a:path w="16931640" h="0">
                  <a:moveTo>
                    <a:pt x="16931421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40107" y="3350683"/>
              <a:ext cx="16931640" cy="0"/>
            </a:xfrm>
            <a:custGeom>
              <a:avLst/>
              <a:gdLst/>
              <a:ahLst/>
              <a:cxnLst/>
              <a:rect l="l" t="t" r="r" b="b"/>
              <a:pathLst>
                <a:path w="16931640" h="0">
                  <a:moveTo>
                    <a:pt x="0" y="0"/>
                  </a:moveTo>
                  <a:lnTo>
                    <a:pt x="16931421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48080" y="3376860"/>
              <a:ext cx="0" cy="6785609"/>
            </a:xfrm>
            <a:custGeom>
              <a:avLst/>
              <a:gdLst/>
              <a:ahLst/>
              <a:cxnLst/>
              <a:rect l="l" t="t" r="r" b="b"/>
              <a:pathLst>
                <a:path w="0" h="6785609">
                  <a:moveTo>
                    <a:pt x="0" y="0"/>
                  </a:moveTo>
                  <a:lnTo>
                    <a:pt x="0" y="6785133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42844" y="3350684"/>
              <a:ext cx="10795" cy="6827520"/>
            </a:xfrm>
            <a:custGeom>
              <a:avLst/>
              <a:gdLst/>
              <a:ahLst/>
              <a:cxnLst/>
              <a:rect l="l" t="t" r="r" b="b"/>
              <a:pathLst>
                <a:path w="10794" h="6827520">
                  <a:moveTo>
                    <a:pt x="10464" y="6821792"/>
                  </a:moveTo>
                  <a:lnTo>
                    <a:pt x="8928" y="6818084"/>
                  </a:lnTo>
                  <a:lnTo>
                    <a:pt x="5232" y="6816547"/>
                  </a:lnTo>
                  <a:lnTo>
                    <a:pt x="1524" y="6818084"/>
                  </a:lnTo>
                  <a:lnTo>
                    <a:pt x="0" y="6821792"/>
                  </a:lnTo>
                  <a:lnTo>
                    <a:pt x="1524" y="6825488"/>
                  </a:lnTo>
                  <a:lnTo>
                    <a:pt x="5232" y="6827025"/>
                  </a:lnTo>
                  <a:lnTo>
                    <a:pt x="8928" y="6825488"/>
                  </a:lnTo>
                  <a:lnTo>
                    <a:pt x="10464" y="6821792"/>
                  </a:lnTo>
                  <a:close/>
                </a:path>
                <a:path w="10794" h="6827520">
                  <a:moveTo>
                    <a:pt x="10464" y="5245"/>
                  </a:moveTo>
                  <a:lnTo>
                    <a:pt x="8928" y="1536"/>
                  </a:lnTo>
                  <a:lnTo>
                    <a:pt x="5232" y="0"/>
                  </a:lnTo>
                  <a:lnTo>
                    <a:pt x="1524" y="1536"/>
                  </a:lnTo>
                  <a:lnTo>
                    <a:pt x="0" y="5245"/>
                  </a:lnTo>
                  <a:lnTo>
                    <a:pt x="1524" y="8940"/>
                  </a:lnTo>
                  <a:lnTo>
                    <a:pt x="5232" y="10477"/>
                  </a:lnTo>
                  <a:lnTo>
                    <a:pt x="8928" y="8940"/>
                  </a:lnTo>
                  <a:lnTo>
                    <a:pt x="10464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47597" y="3376860"/>
              <a:ext cx="0" cy="6739255"/>
            </a:xfrm>
            <a:custGeom>
              <a:avLst/>
              <a:gdLst/>
              <a:ahLst/>
              <a:cxnLst/>
              <a:rect l="l" t="t" r="r" b="b"/>
              <a:pathLst>
                <a:path w="0" h="6739255">
                  <a:moveTo>
                    <a:pt x="0" y="0"/>
                  </a:moveTo>
                  <a:lnTo>
                    <a:pt x="0" y="6738998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42353" y="3350684"/>
              <a:ext cx="10795" cy="6781165"/>
            </a:xfrm>
            <a:custGeom>
              <a:avLst/>
              <a:gdLst/>
              <a:ahLst/>
              <a:cxnLst/>
              <a:rect l="l" t="t" r="r" b="b"/>
              <a:pathLst>
                <a:path w="10795" h="6781165">
                  <a:moveTo>
                    <a:pt x="10477" y="6775653"/>
                  </a:moveTo>
                  <a:lnTo>
                    <a:pt x="8940" y="6771945"/>
                  </a:lnTo>
                  <a:lnTo>
                    <a:pt x="5232" y="6770421"/>
                  </a:lnTo>
                  <a:lnTo>
                    <a:pt x="1536" y="6771945"/>
                  </a:lnTo>
                  <a:lnTo>
                    <a:pt x="0" y="6775653"/>
                  </a:lnTo>
                  <a:lnTo>
                    <a:pt x="1536" y="6779349"/>
                  </a:lnTo>
                  <a:lnTo>
                    <a:pt x="5232" y="6780885"/>
                  </a:lnTo>
                  <a:lnTo>
                    <a:pt x="8940" y="6779349"/>
                  </a:lnTo>
                  <a:lnTo>
                    <a:pt x="10477" y="6775653"/>
                  </a:lnTo>
                  <a:close/>
                </a:path>
                <a:path w="10795" h="6781165">
                  <a:moveTo>
                    <a:pt x="10477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125376" y="3376860"/>
              <a:ext cx="0" cy="6739255"/>
            </a:xfrm>
            <a:custGeom>
              <a:avLst/>
              <a:gdLst/>
              <a:ahLst/>
              <a:cxnLst/>
              <a:rect l="l" t="t" r="r" b="b"/>
              <a:pathLst>
                <a:path w="0" h="6739255">
                  <a:moveTo>
                    <a:pt x="0" y="0"/>
                  </a:moveTo>
                  <a:lnTo>
                    <a:pt x="0" y="6738998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120137" y="3350684"/>
              <a:ext cx="10795" cy="6781165"/>
            </a:xfrm>
            <a:custGeom>
              <a:avLst/>
              <a:gdLst/>
              <a:ahLst/>
              <a:cxnLst/>
              <a:rect l="l" t="t" r="r" b="b"/>
              <a:pathLst>
                <a:path w="10795" h="6781165">
                  <a:moveTo>
                    <a:pt x="10464" y="6775653"/>
                  </a:moveTo>
                  <a:lnTo>
                    <a:pt x="8940" y="6771945"/>
                  </a:lnTo>
                  <a:lnTo>
                    <a:pt x="5232" y="6770421"/>
                  </a:lnTo>
                  <a:lnTo>
                    <a:pt x="1536" y="6771945"/>
                  </a:lnTo>
                  <a:lnTo>
                    <a:pt x="0" y="6775653"/>
                  </a:lnTo>
                  <a:lnTo>
                    <a:pt x="1536" y="6779349"/>
                  </a:lnTo>
                  <a:lnTo>
                    <a:pt x="5232" y="6780885"/>
                  </a:lnTo>
                  <a:lnTo>
                    <a:pt x="8940" y="6779349"/>
                  </a:lnTo>
                  <a:lnTo>
                    <a:pt x="10464" y="6775653"/>
                  </a:lnTo>
                  <a:close/>
                </a:path>
                <a:path w="10795" h="6781165">
                  <a:moveTo>
                    <a:pt x="10464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64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64866" y="3376860"/>
              <a:ext cx="0" cy="6739255"/>
            </a:xfrm>
            <a:custGeom>
              <a:avLst/>
              <a:gdLst/>
              <a:ahLst/>
              <a:cxnLst/>
              <a:rect l="l" t="t" r="r" b="b"/>
              <a:pathLst>
                <a:path w="0" h="6739255">
                  <a:moveTo>
                    <a:pt x="0" y="0"/>
                  </a:moveTo>
                  <a:lnTo>
                    <a:pt x="0" y="6738998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259625" y="3350684"/>
              <a:ext cx="10795" cy="6781165"/>
            </a:xfrm>
            <a:custGeom>
              <a:avLst/>
              <a:gdLst/>
              <a:ahLst/>
              <a:cxnLst/>
              <a:rect l="l" t="t" r="r" b="b"/>
              <a:pathLst>
                <a:path w="10794" h="6781165">
                  <a:moveTo>
                    <a:pt x="10464" y="6775653"/>
                  </a:moveTo>
                  <a:lnTo>
                    <a:pt x="8940" y="6771945"/>
                  </a:lnTo>
                  <a:lnTo>
                    <a:pt x="5232" y="6770421"/>
                  </a:lnTo>
                  <a:lnTo>
                    <a:pt x="1536" y="6771945"/>
                  </a:lnTo>
                  <a:lnTo>
                    <a:pt x="0" y="6775653"/>
                  </a:lnTo>
                  <a:lnTo>
                    <a:pt x="1536" y="6779349"/>
                  </a:lnTo>
                  <a:lnTo>
                    <a:pt x="5232" y="6780885"/>
                  </a:lnTo>
                  <a:lnTo>
                    <a:pt x="8940" y="6779349"/>
                  </a:lnTo>
                  <a:lnTo>
                    <a:pt x="10464" y="6775653"/>
                  </a:lnTo>
                  <a:close/>
                </a:path>
                <a:path w="10794" h="6781165">
                  <a:moveTo>
                    <a:pt x="10464" y="5245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64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013446" y="2919147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16946" y="2919147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3446" y="2290894"/>
            <a:ext cx="116395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Integration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53316" y="3542269"/>
            <a:ext cx="43891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75895" marR="53657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CIAM (authentication;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Example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ID)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/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Keykloack Integration (authorization;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Open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Connect)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/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SSO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48080" y="4397771"/>
            <a:ext cx="4399915" cy="748665"/>
          </a:xfrm>
          <a:prstGeom prst="rect">
            <a:avLst/>
          </a:prstGeom>
          <a:ln w="10470">
            <a:solidFill>
              <a:srgbClr val="B4B5B7"/>
            </a:solidFill>
          </a:ln>
        </p:spPr>
        <p:txBody>
          <a:bodyPr wrap="square" lIns="0" tIns="162560" rIns="0" bIns="0" rtlCol="0" vert="horz">
            <a:spAutoFit/>
          </a:bodyPr>
          <a:lstStyle/>
          <a:p>
            <a:pPr marL="180975" marR="127635">
              <a:lnSpc>
                <a:spcPct val="113700"/>
              </a:lnSpc>
              <a:spcBef>
                <a:spcPts val="128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Tealium Tag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chat and google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analytics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integration)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48080" y="5146440"/>
            <a:ext cx="4399915" cy="1508125"/>
          </a:xfrm>
          <a:prstGeom prst="rect">
            <a:avLst/>
          </a:prstGeom>
          <a:ln w="10470">
            <a:solidFill>
              <a:srgbClr val="B4B5B7"/>
            </a:solidFill>
          </a:ln>
        </p:spPr>
        <p:txBody>
          <a:bodyPr wrap="square" lIns="0" tIns="167640" rIns="0" bIns="0" rtlCol="0" vert="horz">
            <a:spAutoFit/>
          </a:bodyPr>
          <a:lstStyle/>
          <a:p>
            <a:pPr marL="180975" marR="44450">
              <a:lnSpc>
                <a:spcPct val="113700"/>
              </a:lnSpc>
              <a:spcBef>
                <a:spcPts val="13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SAP connection (order information; 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master data; ATP; Leadtime;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Pricing;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/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Inquiry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creation;</a:t>
            </a:r>
            <a:r>
              <a:rPr dirty="0" sz="1450" spc="3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IAM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(Serialnumbers;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OEM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Numbers);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material numbers;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Stock;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Material master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48080" y="6654247"/>
            <a:ext cx="4399915" cy="534035"/>
          </a:xfrm>
          <a:prstGeom prst="rect">
            <a:avLst/>
          </a:prstGeom>
          <a:ln w="10470">
            <a:solidFill>
              <a:srgbClr val="B4B5B7"/>
            </a:solidFill>
          </a:ln>
        </p:spPr>
        <p:txBody>
          <a:bodyPr wrap="square" lIns="0" tIns="197485" rIns="0" bIns="0" rtlCol="0" vert="horz">
            <a:spAutoFit/>
          </a:bodyPr>
          <a:lstStyle/>
          <a:p>
            <a:pPr marL="180975">
              <a:lnSpc>
                <a:spcPct val="100000"/>
              </a:lnSpc>
              <a:spcBef>
                <a:spcPts val="155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PIM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48080" y="7188262"/>
            <a:ext cx="4399915" cy="502920"/>
          </a:xfrm>
          <a:prstGeom prst="rect">
            <a:avLst/>
          </a:prstGeom>
          <a:ln w="10470">
            <a:solidFill>
              <a:srgbClr val="B4B5B7"/>
            </a:solidFill>
          </a:ln>
        </p:spPr>
        <p:txBody>
          <a:bodyPr wrap="square" lIns="0" tIns="166370" rIns="0" bIns="0" rtlCol="0" vert="horz">
            <a:spAutoFit/>
          </a:bodyPr>
          <a:lstStyle/>
          <a:p>
            <a:pPr marL="180975">
              <a:lnSpc>
                <a:spcPct val="100000"/>
              </a:lnSpc>
              <a:spcBef>
                <a:spcPts val="1310"/>
              </a:spcBef>
            </a:pP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MAM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48080" y="7690865"/>
            <a:ext cx="4399915" cy="984885"/>
          </a:xfrm>
          <a:prstGeom prst="rect">
            <a:avLst/>
          </a:prstGeom>
          <a:ln w="10470">
            <a:solidFill>
              <a:srgbClr val="B4B5B7"/>
            </a:solidFill>
          </a:ln>
        </p:spPr>
        <p:txBody>
          <a:bodyPr wrap="square" lIns="0" tIns="135890" rIns="0" bIns="0" rtlCol="0" vert="horz">
            <a:spAutoFit/>
          </a:bodyPr>
          <a:lstStyle/>
          <a:p>
            <a:pPr algn="just" marL="180975" marR="673735">
              <a:lnSpc>
                <a:spcPct val="113700"/>
              </a:lnSpc>
              <a:spcBef>
                <a:spcPts val="107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Partner Data from central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global Content locator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(as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application or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snippetsintegration;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DC)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48080" y="8675128"/>
            <a:ext cx="4399915" cy="1005205"/>
          </a:xfrm>
          <a:prstGeom prst="rect">
            <a:avLst/>
          </a:prstGeom>
          <a:ln w="10470">
            <a:solidFill>
              <a:srgbClr val="B4B5B7"/>
            </a:solidFill>
          </a:ln>
        </p:spPr>
        <p:txBody>
          <a:bodyPr wrap="square" lIns="0" tIns="156845" rIns="0" bIns="0" rtlCol="0" vert="horz">
            <a:spAutoFit/>
          </a:bodyPr>
          <a:lstStyle/>
          <a:p>
            <a:pPr marL="180975" marR="299720">
              <a:lnSpc>
                <a:spcPct val="113700"/>
              </a:lnSpc>
              <a:spcBef>
                <a:spcPts val="12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available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CPQ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 (goto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configurator; add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/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update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cart;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inclulding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configuration)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05205" y="4392536"/>
            <a:ext cx="16963390" cy="5293360"/>
            <a:chOff x="1005205" y="4392536"/>
            <a:chExt cx="16963390" cy="5293360"/>
          </a:xfrm>
        </p:grpSpPr>
        <p:sp>
          <p:nvSpPr>
            <p:cNvPr id="26" name="object 26"/>
            <p:cNvSpPr/>
            <p:nvPr/>
          </p:nvSpPr>
          <p:spPr>
            <a:xfrm>
              <a:off x="1031382" y="4397771"/>
              <a:ext cx="16921480" cy="0"/>
            </a:xfrm>
            <a:custGeom>
              <a:avLst/>
              <a:gdLst/>
              <a:ahLst/>
              <a:cxnLst/>
              <a:rect l="l" t="t" r="r" b="b"/>
              <a:pathLst>
                <a:path w="16921480" h="0">
                  <a:moveTo>
                    <a:pt x="0" y="0"/>
                  </a:moveTo>
                  <a:lnTo>
                    <a:pt x="1692095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05192" y="4392542"/>
              <a:ext cx="16963390" cy="10795"/>
            </a:xfrm>
            <a:custGeom>
              <a:avLst/>
              <a:gdLst/>
              <a:ahLst/>
              <a:cxnLst/>
              <a:rect l="l" t="t" r="r" b="b"/>
              <a:pathLst>
                <a:path w="16963390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6963390" h="10795">
                  <a:moveTo>
                    <a:pt x="16962844" y="5232"/>
                  </a:moveTo>
                  <a:lnTo>
                    <a:pt x="16961308" y="1536"/>
                  </a:lnTo>
                  <a:lnTo>
                    <a:pt x="16957612" y="0"/>
                  </a:lnTo>
                  <a:lnTo>
                    <a:pt x="16953903" y="1536"/>
                  </a:lnTo>
                  <a:lnTo>
                    <a:pt x="16952367" y="5232"/>
                  </a:lnTo>
                  <a:lnTo>
                    <a:pt x="16953903" y="8940"/>
                  </a:lnTo>
                  <a:lnTo>
                    <a:pt x="16957612" y="10464"/>
                  </a:lnTo>
                  <a:lnTo>
                    <a:pt x="16961308" y="8940"/>
                  </a:lnTo>
                  <a:lnTo>
                    <a:pt x="1696284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31382" y="5146440"/>
              <a:ext cx="16921480" cy="0"/>
            </a:xfrm>
            <a:custGeom>
              <a:avLst/>
              <a:gdLst/>
              <a:ahLst/>
              <a:cxnLst/>
              <a:rect l="l" t="t" r="r" b="b"/>
              <a:pathLst>
                <a:path w="16921480" h="0">
                  <a:moveTo>
                    <a:pt x="0" y="0"/>
                  </a:moveTo>
                  <a:lnTo>
                    <a:pt x="1692095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05192" y="5141207"/>
              <a:ext cx="16963390" cy="10795"/>
            </a:xfrm>
            <a:custGeom>
              <a:avLst/>
              <a:gdLst/>
              <a:ahLst/>
              <a:cxnLst/>
              <a:rect l="l" t="t" r="r" b="b"/>
              <a:pathLst>
                <a:path w="16963390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6963390" h="10795">
                  <a:moveTo>
                    <a:pt x="16962844" y="5245"/>
                  </a:moveTo>
                  <a:lnTo>
                    <a:pt x="16961308" y="1536"/>
                  </a:lnTo>
                  <a:lnTo>
                    <a:pt x="16957612" y="0"/>
                  </a:lnTo>
                  <a:lnTo>
                    <a:pt x="16953903" y="1536"/>
                  </a:lnTo>
                  <a:lnTo>
                    <a:pt x="16952367" y="5245"/>
                  </a:lnTo>
                  <a:lnTo>
                    <a:pt x="16953903" y="8940"/>
                  </a:lnTo>
                  <a:lnTo>
                    <a:pt x="16957612" y="10477"/>
                  </a:lnTo>
                  <a:lnTo>
                    <a:pt x="16961308" y="8940"/>
                  </a:lnTo>
                  <a:lnTo>
                    <a:pt x="16962844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31382" y="6654247"/>
              <a:ext cx="16795750" cy="0"/>
            </a:xfrm>
            <a:custGeom>
              <a:avLst/>
              <a:gdLst/>
              <a:ahLst/>
              <a:cxnLst/>
              <a:rect l="l" t="t" r="r" b="b"/>
              <a:pathLst>
                <a:path w="16795750" h="0">
                  <a:moveTo>
                    <a:pt x="0" y="0"/>
                  </a:moveTo>
                  <a:lnTo>
                    <a:pt x="1679530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05192" y="6649015"/>
              <a:ext cx="16837660" cy="10795"/>
            </a:xfrm>
            <a:custGeom>
              <a:avLst/>
              <a:gdLst/>
              <a:ahLst/>
              <a:cxnLst/>
              <a:rect l="l" t="t" r="r" b="b"/>
              <a:pathLst>
                <a:path w="16837660" h="1079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  <a:path w="16837660" h="10795">
                  <a:moveTo>
                    <a:pt x="16837190" y="5245"/>
                  </a:moveTo>
                  <a:lnTo>
                    <a:pt x="16835654" y="1536"/>
                  </a:lnTo>
                  <a:lnTo>
                    <a:pt x="16831958" y="0"/>
                  </a:lnTo>
                  <a:lnTo>
                    <a:pt x="16828250" y="1536"/>
                  </a:lnTo>
                  <a:lnTo>
                    <a:pt x="16826726" y="5245"/>
                  </a:lnTo>
                  <a:lnTo>
                    <a:pt x="16828250" y="8940"/>
                  </a:lnTo>
                  <a:lnTo>
                    <a:pt x="16831958" y="10477"/>
                  </a:lnTo>
                  <a:lnTo>
                    <a:pt x="16835654" y="8940"/>
                  </a:lnTo>
                  <a:lnTo>
                    <a:pt x="16837190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31382" y="7188262"/>
              <a:ext cx="16851630" cy="0"/>
            </a:xfrm>
            <a:custGeom>
              <a:avLst/>
              <a:gdLst/>
              <a:ahLst/>
              <a:cxnLst/>
              <a:rect l="l" t="t" r="r" b="b"/>
              <a:pathLst>
                <a:path w="16851630" h="0">
                  <a:moveTo>
                    <a:pt x="0" y="0"/>
                  </a:moveTo>
                  <a:lnTo>
                    <a:pt x="16851172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05192" y="7183037"/>
              <a:ext cx="16893540" cy="10795"/>
            </a:xfrm>
            <a:custGeom>
              <a:avLst/>
              <a:gdLst/>
              <a:ahLst/>
              <a:cxnLst/>
              <a:rect l="l" t="t" r="r" b="b"/>
              <a:pathLst>
                <a:path w="16893540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6893540" h="10795">
                  <a:moveTo>
                    <a:pt x="16893058" y="5232"/>
                  </a:moveTo>
                  <a:lnTo>
                    <a:pt x="16891534" y="1524"/>
                  </a:lnTo>
                  <a:lnTo>
                    <a:pt x="16887825" y="0"/>
                  </a:lnTo>
                  <a:lnTo>
                    <a:pt x="16884130" y="1524"/>
                  </a:lnTo>
                  <a:lnTo>
                    <a:pt x="16882593" y="5232"/>
                  </a:lnTo>
                  <a:lnTo>
                    <a:pt x="16884130" y="8928"/>
                  </a:lnTo>
                  <a:lnTo>
                    <a:pt x="16887825" y="10464"/>
                  </a:lnTo>
                  <a:lnTo>
                    <a:pt x="16891534" y="8928"/>
                  </a:lnTo>
                  <a:lnTo>
                    <a:pt x="16893058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31382" y="7690865"/>
              <a:ext cx="16851630" cy="0"/>
            </a:xfrm>
            <a:custGeom>
              <a:avLst/>
              <a:gdLst/>
              <a:ahLst/>
              <a:cxnLst/>
              <a:rect l="l" t="t" r="r" b="b"/>
              <a:pathLst>
                <a:path w="16851630" h="0">
                  <a:moveTo>
                    <a:pt x="0" y="0"/>
                  </a:moveTo>
                  <a:lnTo>
                    <a:pt x="16851172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05192" y="7685639"/>
              <a:ext cx="16893540" cy="10795"/>
            </a:xfrm>
            <a:custGeom>
              <a:avLst/>
              <a:gdLst/>
              <a:ahLst/>
              <a:cxnLst/>
              <a:rect l="l" t="t" r="r" b="b"/>
              <a:pathLst>
                <a:path w="16893540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6893540" h="10795">
                  <a:moveTo>
                    <a:pt x="16893058" y="5232"/>
                  </a:moveTo>
                  <a:lnTo>
                    <a:pt x="16891534" y="1524"/>
                  </a:lnTo>
                  <a:lnTo>
                    <a:pt x="16887825" y="0"/>
                  </a:lnTo>
                  <a:lnTo>
                    <a:pt x="16884130" y="1524"/>
                  </a:lnTo>
                  <a:lnTo>
                    <a:pt x="16882593" y="5232"/>
                  </a:lnTo>
                  <a:lnTo>
                    <a:pt x="16884130" y="8928"/>
                  </a:lnTo>
                  <a:lnTo>
                    <a:pt x="16887825" y="10464"/>
                  </a:lnTo>
                  <a:lnTo>
                    <a:pt x="16891534" y="8928"/>
                  </a:lnTo>
                  <a:lnTo>
                    <a:pt x="16893058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31382" y="8675128"/>
              <a:ext cx="16921480" cy="0"/>
            </a:xfrm>
            <a:custGeom>
              <a:avLst/>
              <a:gdLst/>
              <a:ahLst/>
              <a:cxnLst/>
              <a:rect l="l" t="t" r="r" b="b"/>
              <a:pathLst>
                <a:path w="16921480" h="0">
                  <a:moveTo>
                    <a:pt x="0" y="0"/>
                  </a:moveTo>
                  <a:lnTo>
                    <a:pt x="1692095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05192" y="8669902"/>
              <a:ext cx="16963390" cy="10795"/>
            </a:xfrm>
            <a:custGeom>
              <a:avLst/>
              <a:gdLst/>
              <a:ahLst/>
              <a:cxnLst/>
              <a:rect l="l" t="t" r="r" b="b"/>
              <a:pathLst>
                <a:path w="16963390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6963390" h="10795">
                  <a:moveTo>
                    <a:pt x="16962844" y="5232"/>
                  </a:moveTo>
                  <a:lnTo>
                    <a:pt x="16961308" y="1524"/>
                  </a:lnTo>
                  <a:lnTo>
                    <a:pt x="16957612" y="0"/>
                  </a:lnTo>
                  <a:lnTo>
                    <a:pt x="16953903" y="1524"/>
                  </a:lnTo>
                  <a:lnTo>
                    <a:pt x="16952367" y="5232"/>
                  </a:lnTo>
                  <a:lnTo>
                    <a:pt x="16953903" y="8928"/>
                  </a:lnTo>
                  <a:lnTo>
                    <a:pt x="16957612" y="10464"/>
                  </a:lnTo>
                  <a:lnTo>
                    <a:pt x="16961308" y="8928"/>
                  </a:lnTo>
                  <a:lnTo>
                    <a:pt x="1696284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31382" y="9680333"/>
              <a:ext cx="16921480" cy="0"/>
            </a:xfrm>
            <a:custGeom>
              <a:avLst/>
              <a:gdLst/>
              <a:ahLst/>
              <a:cxnLst/>
              <a:rect l="l" t="t" r="r" b="b"/>
              <a:pathLst>
                <a:path w="16921480" h="0">
                  <a:moveTo>
                    <a:pt x="0" y="0"/>
                  </a:moveTo>
                  <a:lnTo>
                    <a:pt x="1692095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05192" y="9675107"/>
              <a:ext cx="16963390" cy="10795"/>
            </a:xfrm>
            <a:custGeom>
              <a:avLst/>
              <a:gdLst/>
              <a:ahLst/>
              <a:cxnLst/>
              <a:rect l="l" t="t" r="r" b="b"/>
              <a:pathLst>
                <a:path w="16963390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6963390" h="10795">
                  <a:moveTo>
                    <a:pt x="16962844" y="5232"/>
                  </a:moveTo>
                  <a:lnTo>
                    <a:pt x="16961308" y="1524"/>
                  </a:lnTo>
                  <a:lnTo>
                    <a:pt x="16957612" y="0"/>
                  </a:lnTo>
                  <a:lnTo>
                    <a:pt x="16953903" y="1524"/>
                  </a:lnTo>
                  <a:lnTo>
                    <a:pt x="16952367" y="5232"/>
                  </a:lnTo>
                  <a:lnTo>
                    <a:pt x="16953903" y="8928"/>
                  </a:lnTo>
                  <a:lnTo>
                    <a:pt x="16957612" y="10464"/>
                  </a:lnTo>
                  <a:lnTo>
                    <a:pt x="16961308" y="8928"/>
                  </a:lnTo>
                  <a:lnTo>
                    <a:pt x="1696284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432099" y="2793497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208589" y="2919147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382913" y="2919147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61092" y="3568342"/>
            <a:ext cx="48958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CIAM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1092" y="4573485"/>
            <a:ext cx="7321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Tealium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61092" y="5578626"/>
            <a:ext cx="3644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SAP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92567" y="6835195"/>
            <a:ext cx="3638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PIM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2567" y="7337861"/>
            <a:ext cx="4876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MAM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92567" y="7840526"/>
            <a:ext cx="12700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Partner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finder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2567" y="8845669"/>
            <a:ext cx="40703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CPQ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196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446" y="2919147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6946" y="2919147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46" y="2290894"/>
            <a:ext cx="116395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Integration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5205" y="389516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5205" y="482707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5205" y="740291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32099" y="2793497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08589" y="2919147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82913" y="2919147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1092" y="3568342"/>
            <a:ext cx="142875" cy="754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</a:t>
            </a:r>
            <a:endParaRPr sz="1450">
              <a:latin typeface="Open Sans"/>
              <a:cs typeface="Open San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26146" y="3345447"/>
          <a:ext cx="16956405" cy="40563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6735"/>
                <a:gridCol w="4399280"/>
                <a:gridCol w="1877694"/>
                <a:gridCol w="4139565"/>
                <a:gridCol w="4706619"/>
              </a:tblGrid>
              <a:tr h="549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FQ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Buyrexroth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63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931544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obin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25209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Transfere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Inquiries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users from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NFC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C4C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(including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partner indication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2575560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dyen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3525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Integration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Payment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provider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94945">
                        <a:lnSpc>
                          <a:spcPct val="1000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Branding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according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Cooporate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Design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94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  <a:hlinkClick r:id="rId2"/>
                        </a:rPr>
                        <a:t>www.example.com/&lt;language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  <a:hlinkClick r:id="rId2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2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digit&gt;/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949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&lt;country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2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digit&gt;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94945">
                        <a:lnSpc>
                          <a:spcPct val="1000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Content consumption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WCMS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(First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Spirit)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3525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929616" y="4950625"/>
            <a:ext cx="1460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197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446" y="2919147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6946" y="2919147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46" y="2290894"/>
            <a:ext cx="7150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Search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32099" y="2793497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8589" y="2919147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82913" y="2919147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1092" y="3543275"/>
            <a:ext cx="17335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O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1092" y="6081292"/>
            <a:ext cx="1422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</a:t>
            </a:r>
            <a:endParaRPr sz="1450">
              <a:latin typeface="Open Sans"/>
              <a:cs typeface="Open Sans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026146" y="3345447"/>
          <a:ext cx="16956405" cy="3291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6735"/>
                <a:gridCol w="4399280"/>
                <a:gridCol w="1877694"/>
                <a:gridCol w="4139565"/>
                <a:gridCol w="4706619"/>
              </a:tblGrid>
              <a:tr h="789940">
                <a:tc>
                  <a:txBody>
                    <a:bodyPr/>
                    <a:lstStyle/>
                    <a:p>
                      <a:pPr marL="89535" marR="177800" indent="-43815">
                        <a:lnSpc>
                          <a:spcPct val="113700"/>
                        </a:lnSpc>
                        <a:spcBef>
                          <a:spcPts val="1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earch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EM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0447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352425">
                        <a:lnSpc>
                          <a:spcPct val="113700"/>
                        </a:lnSpc>
                        <a:spcBef>
                          <a:spcPts val="1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Transition scenario: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utelize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GUI from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search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function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e-Commerce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solution;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0447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04569">
                <a:tc>
                  <a:txBody>
                    <a:bodyPr/>
                    <a:lstStyle/>
                    <a:p>
                      <a:pPr marL="89535" marR="177800" indent="-4381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earch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EM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12128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 sarch service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e-Commerce content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by Material number; type code;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OEM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number; Serialnumber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28194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Target scenario: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utelize local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search function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from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e-Commerce solution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rovide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content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748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0975" marR="395605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provide “Cataloge” content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global search </a:t>
                      </a:r>
                      <a:r>
                        <a:rPr dirty="0" sz="1450" spc="-37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index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(mindbreeze)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198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446" y="2290894"/>
            <a:ext cx="3893820" cy="905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Information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Architecture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tabLst>
                <a:tab pos="2016125" algn="l"/>
              </a:tabLst>
            </a:pPr>
            <a:r>
              <a:rPr dirty="0" sz="1650" spc="-50" b="1">
                <a:latin typeface="Open Sans Extrabold"/>
                <a:cs typeface="Open Sans Extrabold"/>
              </a:rPr>
              <a:t>Topic	</a:t>
            </a: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32099" y="2793497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08589" y="2919147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82913" y="2919147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1092" y="3568342"/>
            <a:ext cx="1422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1092" y="4548418"/>
            <a:ext cx="13081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j</a:t>
            </a:r>
            <a:endParaRPr sz="1450">
              <a:latin typeface="Open Sans"/>
              <a:cs typeface="Open San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26146" y="3345447"/>
          <a:ext cx="16956405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6735"/>
                <a:gridCol w="4399280"/>
                <a:gridCol w="1877694"/>
                <a:gridCol w="4139565"/>
                <a:gridCol w="4706619"/>
              </a:tblGrid>
              <a:tr h="1041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ispatch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63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547370">
                        <a:lnSpc>
                          <a:spcPct val="113700"/>
                        </a:lnSpc>
                        <a:spcBef>
                          <a:spcPts val="1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support user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transfere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right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channel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case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logged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according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user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authorization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0447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015365">
                <a:tc>
                  <a:txBody>
                    <a:bodyPr/>
                    <a:lstStyle/>
                    <a:p>
                      <a:pPr marR="729615" indent="5588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PC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NFC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ourney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224790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support TPC and NFC journey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Websites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(with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full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e-Commerce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solution)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NFC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journey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for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CUs’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5022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Shopping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list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has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be channel independent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732790">
                <a:tc>
                  <a:txBody>
                    <a:bodyPr/>
                    <a:lstStyle/>
                    <a:p>
                      <a:pPr marL="26034" marR="635000" indent="2349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ross</a:t>
                      </a:r>
                      <a:r>
                        <a:rPr dirty="0" sz="1450" spc="-5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channel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cart”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0975" marR="17653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support cross channel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cart (list 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materials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cart)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978620" y="6056225"/>
            <a:ext cx="11620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 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“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199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34869" y="3345447"/>
          <a:ext cx="16991330" cy="129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7845"/>
                <a:gridCol w="4399280"/>
                <a:gridCol w="1877695"/>
                <a:gridCol w="4139564"/>
                <a:gridCol w="4750434"/>
              </a:tblGrid>
              <a:tr h="1297940">
                <a:tc>
                  <a:txBody>
                    <a:bodyPr/>
                    <a:lstStyle/>
                    <a:p>
                      <a:pPr marL="24130" marR="663575" indent="29209">
                        <a:lnSpc>
                          <a:spcPct val="113700"/>
                        </a:lnSpc>
                        <a:spcBef>
                          <a:spcPts val="1610"/>
                        </a:spcBef>
                      </a:pP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uthorization 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oncept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0447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158750">
                        <a:lnSpc>
                          <a:spcPct val="113700"/>
                        </a:lnSpc>
                        <a:spcBef>
                          <a:spcPts val="1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Authorization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maintained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Keykloack;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distinguished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between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e.g.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internal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external;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ordering</a:t>
                      </a:r>
                      <a:r>
                        <a:rPr dirty="0" sz="1450" spc="409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ordering;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distributor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/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distributor;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superuser (impersonate)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0447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034710" y="6287604"/>
            <a:ext cx="16942435" cy="1304290"/>
            <a:chOff x="1034710" y="6287604"/>
            <a:chExt cx="16942435" cy="1304290"/>
          </a:xfrm>
        </p:grpSpPr>
        <p:sp>
          <p:nvSpPr>
            <p:cNvPr id="6" name="object 6"/>
            <p:cNvSpPr/>
            <p:nvPr/>
          </p:nvSpPr>
          <p:spPr>
            <a:xfrm>
              <a:off x="1040104" y="6293004"/>
              <a:ext cx="16931640" cy="0"/>
            </a:xfrm>
            <a:custGeom>
              <a:avLst/>
              <a:gdLst/>
              <a:ahLst/>
              <a:cxnLst/>
              <a:rect l="l" t="t" r="r" b="b"/>
              <a:pathLst>
                <a:path w="16931640" h="0">
                  <a:moveTo>
                    <a:pt x="16931421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40107" y="6293002"/>
              <a:ext cx="16931640" cy="0"/>
            </a:xfrm>
            <a:custGeom>
              <a:avLst/>
              <a:gdLst/>
              <a:ahLst/>
              <a:cxnLst/>
              <a:rect l="l" t="t" r="r" b="b"/>
              <a:pathLst>
                <a:path w="16931640" h="0">
                  <a:moveTo>
                    <a:pt x="0" y="0"/>
                  </a:moveTo>
                  <a:lnTo>
                    <a:pt x="16931421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48080" y="6319342"/>
              <a:ext cx="0" cy="1256665"/>
            </a:xfrm>
            <a:custGeom>
              <a:avLst/>
              <a:gdLst/>
              <a:ahLst/>
              <a:cxnLst/>
              <a:rect l="l" t="t" r="r" b="b"/>
              <a:pathLst>
                <a:path w="0" h="1256665">
                  <a:moveTo>
                    <a:pt x="0" y="0"/>
                  </a:moveTo>
                  <a:lnTo>
                    <a:pt x="0" y="1256265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42844" y="6293008"/>
              <a:ext cx="10795" cy="1298575"/>
            </a:xfrm>
            <a:custGeom>
              <a:avLst/>
              <a:gdLst/>
              <a:ahLst/>
              <a:cxnLst/>
              <a:rect l="l" t="t" r="r" b="b"/>
              <a:pathLst>
                <a:path w="10794" h="1298575">
                  <a:moveTo>
                    <a:pt x="10464" y="1293152"/>
                  </a:moveTo>
                  <a:lnTo>
                    <a:pt x="8928" y="1289456"/>
                  </a:lnTo>
                  <a:lnTo>
                    <a:pt x="5232" y="1287919"/>
                  </a:lnTo>
                  <a:lnTo>
                    <a:pt x="1524" y="1289456"/>
                  </a:lnTo>
                  <a:lnTo>
                    <a:pt x="0" y="1293152"/>
                  </a:lnTo>
                  <a:lnTo>
                    <a:pt x="1524" y="1296860"/>
                  </a:lnTo>
                  <a:lnTo>
                    <a:pt x="5232" y="1298384"/>
                  </a:lnTo>
                  <a:lnTo>
                    <a:pt x="8928" y="1296860"/>
                  </a:lnTo>
                  <a:lnTo>
                    <a:pt x="10464" y="1293152"/>
                  </a:lnTo>
                  <a:close/>
                </a:path>
                <a:path w="10794" h="1298575">
                  <a:moveTo>
                    <a:pt x="10464" y="5232"/>
                  </a:moveTo>
                  <a:lnTo>
                    <a:pt x="8928" y="1536"/>
                  </a:lnTo>
                  <a:lnTo>
                    <a:pt x="5232" y="0"/>
                  </a:lnTo>
                  <a:lnTo>
                    <a:pt x="1524" y="1536"/>
                  </a:lnTo>
                  <a:lnTo>
                    <a:pt x="0" y="5232"/>
                  </a:lnTo>
                  <a:lnTo>
                    <a:pt x="1524" y="8940"/>
                  </a:lnTo>
                  <a:lnTo>
                    <a:pt x="5232" y="10464"/>
                  </a:lnTo>
                  <a:lnTo>
                    <a:pt x="8928" y="8940"/>
                  </a:lnTo>
                  <a:lnTo>
                    <a:pt x="1046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47597" y="6319179"/>
              <a:ext cx="0" cy="1247775"/>
            </a:xfrm>
            <a:custGeom>
              <a:avLst/>
              <a:gdLst/>
              <a:ahLst/>
              <a:cxnLst/>
              <a:rect l="l" t="t" r="r" b="b"/>
              <a:pathLst>
                <a:path w="0" h="1247775">
                  <a:moveTo>
                    <a:pt x="0" y="0"/>
                  </a:moveTo>
                  <a:lnTo>
                    <a:pt x="0" y="1247752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242353" y="6293008"/>
              <a:ext cx="10795" cy="1289685"/>
            </a:xfrm>
            <a:custGeom>
              <a:avLst/>
              <a:gdLst/>
              <a:ahLst/>
              <a:cxnLst/>
              <a:rect l="l" t="t" r="r" b="b"/>
              <a:pathLst>
                <a:path w="10795" h="1289684">
                  <a:moveTo>
                    <a:pt x="10477" y="1284401"/>
                  </a:moveTo>
                  <a:lnTo>
                    <a:pt x="8940" y="1280693"/>
                  </a:lnTo>
                  <a:lnTo>
                    <a:pt x="5232" y="1279169"/>
                  </a:lnTo>
                  <a:lnTo>
                    <a:pt x="1536" y="1280693"/>
                  </a:lnTo>
                  <a:lnTo>
                    <a:pt x="0" y="1284401"/>
                  </a:lnTo>
                  <a:lnTo>
                    <a:pt x="1536" y="1288097"/>
                  </a:lnTo>
                  <a:lnTo>
                    <a:pt x="5232" y="1289634"/>
                  </a:lnTo>
                  <a:lnTo>
                    <a:pt x="8940" y="1288097"/>
                  </a:lnTo>
                  <a:lnTo>
                    <a:pt x="10477" y="1284401"/>
                  </a:lnTo>
                  <a:close/>
                </a:path>
                <a:path w="10795" h="1289684">
                  <a:moveTo>
                    <a:pt x="10477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64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125376" y="6319179"/>
              <a:ext cx="0" cy="1247775"/>
            </a:xfrm>
            <a:custGeom>
              <a:avLst/>
              <a:gdLst/>
              <a:ahLst/>
              <a:cxnLst/>
              <a:rect l="l" t="t" r="r" b="b"/>
              <a:pathLst>
                <a:path w="0" h="1247775">
                  <a:moveTo>
                    <a:pt x="0" y="0"/>
                  </a:moveTo>
                  <a:lnTo>
                    <a:pt x="0" y="1247752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20137" y="6293008"/>
              <a:ext cx="10795" cy="1289685"/>
            </a:xfrm>
            <a:custGeom>
              <a:avLst/>
              <a:gdLst/>
              <a:ahLst/>
              <a:cxnLst/>
              <a:rect l="l" t="t" r="r" b="b"/>
              <a:pathLst>
                <a:path w="10795" h="1289684">
                  <a:moveTo>
                    <a:pt x="10464" y="1284401"/>
                  </a:moveTo>
                  <a:lnTo>
                    <a:pt x="8940" y="1280693"/>
                  </a:lnTo>
                  <a:lnTo>
                    <a:pt x="5232" y="1279169"/>
                  </a:lnTo>
                  <a:lnTo>
                    <a:pt x="1536" y="1280693"/>
                  </a:lnTo>
                  <a:lnTo>
                    <a:pt x="0" y="1284401"/>
                  </a:lnTo>
                  <a:lnTo>
                    <a:pt x="1536" y="1288097"/>
                  </a:lnTo>
                  <a:lnTo>
                    <a:pt x="5232" y="1289634"/>
                  </a:lnTo>
                  <a:lnTo>
                    <a:pt x="8940" y="1288097"/>
                  </a:lnTo>
                  <a:lnTo>
                    <a:pt x="10464" y="1284401"/>
                  </a:lnTo>
                  <a:close/>
                </a:path>
                <a:path w="10795" h="1289684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64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264866" y="6319179"/>
              <a:ext cx="0" cy="1247775"/>
            </a:xfrm>
            <a:custGeom>
              <a:avLst/>
              <a:gdLst/>
              <a:ahLst/>
              <a:cxnLst/>
              <a:rect l="l" t="t" r="r" b="b"/>
              <a:pathLst>
                <a:path w="0" h="1247775">
                  <a:moveTo>
                    <a:pt x="0" y="0"/>
                  </a:moveTo>
                  <a:lnTo>
                    <a:pt x="0" y="1247752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259625" y="6293008"/>
              <a:ext cx="10795" cy="1289685"/>
            </a:xfrm>
            <a:custGeom>
              <a:avLst/>
              <a:gdLst/>
              <a:ahLst/>
              <a:cxnLst/>
              <a:rect l="l" t="t" r="r" b="b"/>
              <a:pathLst>
                <a:path w="10794" h="1289684">
                  <a:moveTo>
                    <a:pt x="10464" y="1284401"/>
                  </a:moveTo>
                  <a:lnTo>
                    <a:pt x="8940" y="1280693"/>
                  </a:lnTo>
                  <a:lnTo>
                    <a:pt x="5232" y="1279169"/>
                  </a:lnTo>
                  <a:lnTo>
                    <a:pt x="1536" y="1280693"/>
                  </a:lnTo>
                  <a:lnTo>
                    <a:pt x="0" y="1284401"/>
                  </a:lnTo>
                  <a:lnTo>
                    <a:pt x="1536" y="1288097"/>
                  </a:lnTo>
                  <a:lnTo>
                    <a:pt x="5232" y="1289634"/>
                  </a:lnTo>
                  <a:lnTo>
                    <a:pt x="8940" y="1288097"/>
                  </a:lnTo>
                  <a:lnTo>
                    <a:pt x="10464" y="1284401"/>
                  </a:lnTo>
                  <a:close/>
                </a:path>
                <a:path w="10794" h="1289684">
                  <a:moveTo>
                    <a:pt x="10464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64"/>
                  </a:lnTo>
                  <a:lnTo>
                    <a:pt x="8940" y="8940"/>
                  </a:lnTo>
                  <a:lnTo>
                    <a:pt x="1046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013446" y="2919147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3446" y="5934762"/>
            <a:ext cx="5689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Topic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16946" y="2919147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16946" y="5934762"/>
            <a:ext cx="18903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90" b="1">
                <a:latin typeface="Open Sans Extrabold"/>
                <a:cs typeface="Open Sans Extrabold"/>
              </a:rPr>
              <a:t>/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Feature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3446" y="2290894"/>
            <a:ext cx="14224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Authorization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3446" y="5180858"/>
            <a:ext cx="7632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System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53316" y="6458055"/>
            <a:ext cx="4389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5895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zero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downtime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deployment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8030" y="7586156"/>
            <a:ext cx="16963390" cy="10795"/>
            <a:chOff x="1068030" y="7586156"/>
            <a:chExt cx="16963390" cy="10795"/>
          </a:xfrm>
        </p:grpSpPr>
        <p:sp>
          <p:nvSpPr>
            <p:cNvPr id="24" name="object 24"/>
            <p:cNvSpPr/>
            <p:nvPr/>
          </p:nvSpPr>
          <p:spPr>
            <a:xfrm>
              <a:off x="1094207" y="7591391"/>
              <a:ext cx="16921480" cy="0"/>
            </a:xfrm>
            <a:custGeom>
              <a:avLst/>
              <a:gdLst/>
              <a:ahLst/>
              <a:cxnLst/>
              <a:rect l="l" t="t" r="r" b="b"/>
              <a:pathLst>
                <a:path w="16921480" h="0">
                  <a:moveTo>
                    <a:pt x="0" y="0"/>
                  </a:moveTo>
                  <a:lnTo>
                    <a:pt x="1692095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68019" y="7586160"/>
              <a:ext cx="16963390" cy="10795"/>
            </a:xfrm>
            <a:custGeom>
              <a:avLst/>
              <a:gdLst/>
              <a:ahLst/>
              <a:cxnLst/>
              <a:rect l="l" t="t" r="r" b="b"/>
              <a:pathLst>
                <a:path w="16963390" h="10795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6963390" h="10795">
                  <a:moveTo>
                    <a:pt x="16962844" y="5232"/>
                  </a:moveTo>
                  <a:lnTo>
                    <a:pt x="16961308" y="1536"/>
                  </a:lnTo>
                  <a:lnTo>
                    <a:pt x="16957599" y="0"/>
                  </a:lnTo>
                  <a:lnTo>
                    <a:pt x="16953903" y="1536"/>
                  </a:lnTo>
                  <a:lnTo>
                    <a:pt x="16952367" y="5232"/>
                  </a:lnTo>
                  <a:lnTo>
                    <a:pt x="16953903" y="8940"/>
                  </a:lnTo>
                  <a:lnTo>
                    <a:pt x="16957599" y="10477"/>
                  </a:lnTo>
                  <a:lnTo>
                    <a:pt x="16961308" y="8940"/>
                  </a:lnTo>
                  <a:lnTo>
                    <a:pt x="16962844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432099" y="2793497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432099" y="5683461"/>
            <a:ext cx="1476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MVP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80" b="1">
                <a:latin typeface="Open Sans Extrabold"/>
                <a:cs typeface="Open Sans Extrabold"/>
              </a:rPr>
              <a:t>Relevant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(Y/N)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08589" y="2919147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08589" y="5934762"/>
            <a:ext cx="1131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Comments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382913" y="2919147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382913" y="5934762"/>
            <a:ext cx="280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Evaluation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1092" y="3543275"/>
            <a:ext cx="14605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61092" y="6583957"/>
            <a:ext cx="11118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Deployment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48640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05" y="10646660"/>
            <a:ext cx="29425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Adobe</a:t>
            </a:r>
            <a:r>
              <a:rPr dirty="0" sz="1150" spc="1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e-Commerce Operational</a:t>
            </a:r>
            <a:r>
              <a:rPr dirty="0" sz="1150" spc="1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Playbook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2505" y="1855074"/>
            <a:ext cx="5179695" cy="7543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10">
                <a:solidFill>
                  <a:srgbClr val="000000"/>
                </a:solidFill>
              </a:rPr>
              <a:t>Playbook</a:t>
            </a:r>
            <a:r>
              <a:rPr dirty="0" sz="4750" spc="-40">
                <a:solidFill>
                  <a:srgbClr val="000000"/>
                </a:solidFill>
              </a:rPr>
              <a:t> </a:t>
            </a:r>
            <a:r>
              <a:rPr dirty="0" sz="4750" spc="-85">
                <a:solidFill>
                  <a:srgbClr val="000000"/>
                </a:solidFill>
              </a:rPr>
              <a:t>Objective</a:t>
            </a:r>
            <a:endParaRPr sz="4750"/>
          </a:p>
        </p:txBody>
      </p:sp>
      <p:sp>
        <p:nvSpPr>
          <p:cNvPr id="5" name="object 5"/>
          <p:cNvSpPr txBox="1"/>
          <p:nvPr/>
        </p:nvSpPr>
        <p:spPr>
          <a:xfrm>
            <a:off x="992505" y="3693993"/>
            <a:ext cx="9244330" cy="62826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objective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playbook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ready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successful</a:t>
            </a:r>
            <a:endParaRPr sz="1450">
              <a:latin typeface="Open Sans"/>
              <a:cs typeface="Open Sans"/>
            </a:endParaRPr>
          </a:p>
          <a:p>
            <a:pPr marL="12700" marR="6985">
              <a:lnSpc>
                <a:spcPct val="1706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derive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maximum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investments.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Although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websites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succeed,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faltered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investment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operationally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ready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successfully.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12065">
              <a:lnSpc>
                <a:spcPct val="1706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playbook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industries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B2B)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 and the successful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platform.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706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playbook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avoid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identified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missing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practices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playbook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intended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industry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parallel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solution,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positioned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realise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investment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end.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363855">
              <a:lnSpc>
                <a:spcPct val="1706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playbooks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governance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leadership,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strategy,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solution,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robust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approach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readying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whether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deploying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platform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planning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robust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6090" y="6360015"/>
            <a:ext cx="209417" cy="2094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6090" y="5884637"/>
            <a:ext cx="209417" cy="2094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76090" y="6877277"/>
            <a:ext cx="209417" cy="2094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76090" y="7624898"/>
            <a:ext cx="209417" cy="2094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76090" y="8628009"/>
            <a:ext cx="209417" cy="2094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76090" y="8131689"/>
            <a:ext cx="209417" cy="20941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421443" y="3693804"/>
            <a:ext cx="7555230" cy="51523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road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706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operations and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650" spc="-60" b="1">
                <a:latin typeface="Open Sans Extrabold"/>
                <a:cs typeface="Open Sans Extrabold"/>
              </a:rPr>
              <a:t>This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playbook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should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be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read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by: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550">
              <a:latin typeface="Open Sans Extrabold"/>
              <a:cs typeface="Open Sans Extrabold"/>
            </a:endParaRPr>
          </a:p>
          <a:p>
            <a:pPr marL="640715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Chief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Officer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640715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Strategy,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640715" marR="3098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UX,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Strategist,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Producers, UX Designer</a:t>
            </a:r>
            <a:endParaRPr sz="1450">
              <a:latin typeface="Open Sans"/>
              <a:cs typeface="Open Sans"/>
            </a:endParaRPr>
          </a:p>
          <a:p>
            <a:pPr marL="640715" marR="159258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Solution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Architect,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Implementation,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Program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Manager,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640715">
              <a:lnSpc>
                <a:spcPct val="100000"/>
              </a:lnSpc>
              <a:spcBef>
                <a:spcPts val="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Manager, Business Analyst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728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2  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Leadership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156210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75">
                <a:latin typeface="Open Sans"/>
                <a:cs typeface="Open Sans"/>
              </a:rPr>
              <a:t>Goals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1153" y="1919015"/>
            <a:ext cx="8896985" cy="3359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907415">
              <a:lnSpc>
                <a:spcPts val="3300"/>
              </a:lnSpc>
              <a:spcBef>
                <a:spcPts val="95"/>
              </a:spcBef>
            </a:pP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Organisational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goals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are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strategically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0">
                <a:solidFill>
                  <a:srgbClr val="1E2325"/>
                </a:solidFill>
                <a:latin typeface="Open Sans"/>
                <a:cs typeface="Open Sans"/>
              </a:rPr>
              <a:t>set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objectives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which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outline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0">
                <a:solidFill>
                  <a:srgbClr val="1E2325"/>
                </a:solidFill>
                <a:latin typeface="Open Sans"/>
                <a:cs typeface="Open Sans"/>
              </a:rPr>
              <a:t>expected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results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and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guide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the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efforts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1E2325"/>
                </a:solidFill>
                <a:latin typeface="Open Sans"/>
                <a:cs typeface="Open Sans"/>
              </a:rPr>
              <a:t>of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employees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to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share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objectives.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Goals</a:t>
            </a:r>
            <a:r>
              <a:rPr dirty="0" sz="260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are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critical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to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organisational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effectiveness,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as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they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serve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as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an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objective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05700"/>
              </a:lnSpc>
            </a:pP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for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people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to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70">
                <a:solidFill>
                  <a:srgbClr val="1E2325"/>
                </a:solidFill>
                <a:latin typeface="Open Sans"/>
                <a:cs typeface="Open Sans"/>
              </a:rPr>
              <a:t>work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towards.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It’s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important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to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establish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short-term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as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70">
                <a:solidFill>
                  <a:srgbClr val="1E2325"/>
                </a:solidFill>
                <a:latin typeface="Open Sans"/>
                <a:cs typeface="Open Sans"/>
              </a:rPr>
              <a:t>well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as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long-term</a:t>
            </a:r>
            <a:r>
              <a:rPr dirty="0" sz="2600" spc="2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goals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for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your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business,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1E2325"/>
                </a:solidFill>
                <a:latin typeface="Open Sans"/>
                <a:cs typeface="Open Sans"/>
              </a:rPr>
              <a:t>in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order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to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provide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realistic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steppingstones</a:t>
            </a:r>
            <a:r>
              <a:rPr dirty="0" sz="2600" spc="2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towards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achieving </a:t>
            </a:r>
            <a:r>
              <a:rPr dirty="0" sz="2600" spc="-66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long-term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objectives.</a:t>
            </a:r>
            <a:endParaRPr sz="260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1153" y="6060413"/>
            <a:ext cx="16573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Long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term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goals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1153" y="6558891"/>
            <a:ext cx="4265930" cy="25380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Long-term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commonly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minimum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five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ten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years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achieve. Long-term goals are inherently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strategic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are used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shape the overall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direction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organisation. These goals form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broad strategy 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maps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the long-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direction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Long-</a:t>
            </a:r>
            <a:endParaRPr sz="1450">
              <a:latin typeface="Open Sans"/>
              <a:cs typeface="Open Sans"/>
            </a:endParaRPr>
          </a:p>
          <a:p>
            <a:pPr marL="12700" marR="29083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 goals should have periodic milestones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benchmarks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organisation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evaluating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progress.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78344" y="6060413"/>
            <a:ext cx="17164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Short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term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goals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8344" y="6558891"/>
            <a:ext cx="4296410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2702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Short-term goals are often defined as having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time-frame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under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years,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commonly, within 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three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years.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These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an operational component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them,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action plans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immediate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future.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 roll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 the action plan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achieving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long-term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2.2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3458170"/>
            <a:ext cx="5654278" cy="56515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200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455289"/>
            <a:ext cx="5276215" cy="135953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740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Merchant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Self-Site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Assessment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Customer</a:t>
            </a:r>
            <a:r>
              <a:rPr dirty="0" sz="2600" spc="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Experience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and</a:t>
            </a:r>
            <a:r>
              <a:rPr dirty="0" sz="2600" spc="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Usability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94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0438" y="4010349"/>
            <a:ext cx="7654290" cy="10795"/>
            <a:chOff x="1010438" y="4010349"/>
            <a:chExt cx="7654290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4015583"/>
              <a:ext cx="7654290" cy="0"/>
            </a:xfrm>
            <a:custGeom>
              <a:avLst/>
              <a:gdLst/>
              <a:ahLst/>
              <a:cxnLst/>
              <a:rect l="l" t="t" r="r" b="b"/>
              <a:pathLst>
                <a:path w="7654290" h="0">
                  <a:moveTo>
                    <a:pt x="7654217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4015584"/>
              <a:ext cx="7654290" cy="0"/>
            </a:xfrm>
            <a:custGeom>
              <a:avLst/>
              <a:gdLst/>
              <a:ahLst/>
              <a:cxnLst/>
              <a:rect l="l" t="t" r="r" b="b"/>
              <a:pathLst>
                <a:path w="7654290" h="0">
                  <a:moveTo>
                    <a:pt x="0" y="0"/>
                  </a:moveTo>
                  <a:lnTo>
                    <a:pt x="7654217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3673051"/>
            <a:ext cx="10566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Questions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5354" y="3673051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4322246"/>
            <a:ext cx="55791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device?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799844"/>
            <a:ext cx="502920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view product information without zooming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pinching?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05" y="5578815"/>
            <a:ext cx="34448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they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fill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out payment forms?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2505" y="6081480"/>
            <a:ext cx="44183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large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505" y="6559078"/>
            <a:ext cx="546671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access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website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functions without switching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desktop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view?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2505" y="7312982"/>
            <a:ext cx="558419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FAQs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/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Returns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/Order Status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2505" y="8091953"/>
            <a:ext cx="17856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clearly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labelled?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2505" y="8594618"/>
            <a:ext cx="329755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it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searchable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navigate?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2505" y="9097284"/>
            <a:ext cx="57054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they’re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two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less?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2505" y="9599949"/>
            <a:ext cx="29997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offer live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27826" y="4322622"/>
            <a:ext cx="49218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easy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during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journey?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27826" y="4825288"/>
            <a:ext cx="58305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personalized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27826" y="5327953"/>
            <a:ext cx="56711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machine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learning/AI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27826" y="5830619"/>
            <a:ext cx="708405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27826" y="6333284"/>
            <a:ext cx="32086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customers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27826" y="6835950"/>
            <a:ext cx="57950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27826" y="7338615"/>
            <a:ext cx="38703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filter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category pages?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27826" y="7841281"/>
            <a:ext cx="67710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banners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‘Shop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Now’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‘Save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20%’?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27826" y="8343945"/>
            <a:ext cx="4008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social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27826" y="8846611"/>
            <a:ext cx="62769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ability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and/or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27826" y="9349276"/>
            <a:ext cx="46094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register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login?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27826" y="9851942"/>
            <a:ext cx="3702685" cy="754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shoppable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program?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238776" y="4010349"/>
            <a:ext cx="8855075" cy="10795"/>
            <a:chOff x="10238776" y="4010349"/>
            <a:chExt cx="8855075" cy="10795"/>
          </a:xfrm>
        </p:grpSpPr>
        <p:sp>
          <p:nvSpPr>
            <p:cNvPr id="33" name="object 33"/>
            <p:cNvSpPr/>
            <p:nvPr/>
          </p:nvSpPr>
          <p:spPr>
            <a:xfrm>
              <a:off x="10238776" y="4015583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8854882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238780" y="4015584"/>
              <a:ext cx="8855075" cy="0"/>
            </a:xfrm>
            <a:custGeom>
              <a:avLst/>
              <a:gdLst/>
              <a:ahLst/>
              <a:cxnLst/>
              <a:rect l="l" t="t" r="r" b="b"/>
              <a:pathLst>
                <a:path w="8855075" h="0">
                  <a:moveTo>
                    <a:pt x="0" y="0"/>
                  </a:moveTo>
                  <a:lnTo>
                    <a:pt x="885488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0220845" y="3673051"/>
            <a:ext cx="10566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Questions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7567847" y="3673051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201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2505" y="1919015"/>
            <a:ext cx="3664585" cy="427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5"/>
              <a:t>Checkout</a:t>
            </a:r>
            <a:r>
              <a:rPr dirty="0" spc="-20"/>
              <a:t> </a:t>
            </a:r>
            <a:r>
              <a:rPr dirty="0" spc="-40"/>
              <a:t>and</a:t>
            </a:r>
            <a:r>
              <a:rPr dirty="0" spc="-20"/>
              <a:t> </a:t>
            </a:r>
            <a:r>
              <a:rPr dirty="0" spc="-45"/>
              <a:t>Payments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2505" y="2563137"/>
            <a:ext cx="52673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0438" y="4010349"/>
            <a:ext cx="12275820" cy="10795"/>
            <a:chOff x="1010438" y="4010349"/>
            <a:chExt cx="12275820" cy="10795"/>
          </a:xfrm>
        </p:grpSpPr>
        <p:sp>
          <p:nvSpPr>
            <p:cNvPr id="7" name="object 7"/>
            <p:cNvSpPr/>
            <p:nvPr/>
          </p:nvSpPr>
          <p:spPr>
            <a:xfrm>
              <a:off x="1010438" y="4015583"/>
              <a:ext cx="12275820" cy="0"/>
            </a:xfrm>
            <a:custGeom>
              <a:avLst/>
              <a:gdLst/>
              <a:ahLst/>
              <a:cxnLst/>
              <a:rect l="l" t="t" r="r" b="b"/>
              <a:pathLst>
                <a:path w="12275819" h="0">
                  <a:moveTo>
                    <a:pt x="12275374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10440" y="4015584"/>
              <a:ext cx="12275820" cy="0"/>
            </a:xfrm>
            <a:custGeom>
              <a:avLst/>
              <a:gdLst/>
              <a:ahLst/>
              <a:cxnLst/>
              <a:rect l="l" t="t" r="r" b="b"/>
              <a:pathLst>
                <a:path w="12275819" h="0">
                  <a:moveTo>
                    <a:pt x="0" y="0"/>
                  </a:moveTo>
                  <a:lnTo>
                    <a:pt x="12275364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92505" y="3673051"/>
            <a:ext cx="10566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Questions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206883" y="3673051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322246"/>
            <a:ext cx="6751320" cy="22625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guest checkout?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checkout?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payment options?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Instant Purchase/One-Click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 without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two forms?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202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2505" y="1919015"/>
            <a:ext cx="4885055" cy="427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5"/>
              <a:t>Product</a:t>
            </a:r>
            <a:r>
              <a:rPr dirty="0"/>
              <a:t> </a:t>
            </a:r>
            <a:r>
              <a:rPr dirty="0" spc="-65"/>
              <a:t>Availability</a:t>
            </a:r>
            <a:r>
              <a:rPr dirty="0" spc="5"/>
              <a:t> </a:t>
            </a:r>
            <a:r>
              <a:rPr dirty="0" spc="-40"/>
              <a:t>and</a:t>
            </a:r>
            <a:r>
              <a:rPr dirty="0"/>
              <a:t> </a:t>
            </a:r>
            <a:r>
              <a:rPr dirty="0" spc="-35"/>
              <a:t>Logistics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2505" y="2563137"/>
            <a:ext cx="60667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availability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logistics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sell?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0438" y="4010349"/>
            <a:ext cx="12275820" cy="10795"/>
            <a:chOff x="1010438" y="4010349"/>
            <a:chExt cx="12275820" cy="10795"/>
          </a:xfrm>
        </p:grpSpPr>
        <p:sp>
          <p:nvSpPr>
            <p:cNvPr id="7" name="object 7"/>
            <p:cNvSpPr/>
            <p:nvPr/>
          </p:nvSpPr>
          <p:spPr>
            <a:xfrm>
              <a:off x="1010438" y="4015583"/>
              <a:ext cx="12275820" cy="0"/>
            </a:xfrm>
            <a:custGeom>
              <a:avLst/>
              <a:gdLst/>
              <a:ahLst/>
              <a:cxnLst/>
              <a:rect l="l" t="t" r="r" b="b"/>
              <a:pathLst>
                <a:path w="12275819" h="0">
                  <a:moveTo>
                    <a:pt x="12275374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10440" y="4015584"/>
              <a:ext cx="12275820" cy="0"/>
            </a:xfrm>
            <a:custGeom>
              <a:avLst/>
              <a:gdLst/>
              <a:ahLst/>
              <a:cxnLst/>
              <a:rect l="l" t="t" r="r" b="b"/>
              <a:pathLst>
                <a:path w="12275819" h="0">
                  <a:moveTo>
                    <a:pt x="0" y="0"/>
                  </a:moveTo>
                  <a:lnTo>
                    <a:pt x="12275364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92505" y="3673051"/>
            <a:ext cx="10566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Questions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206883" y="3673051"/>
            <a:ext cx="3981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 b="1">
                <a:latin typeface="Open Sans Extrabold"/>
                <a:cs typeface="Open Sans Extrabold"/>
              </a:rPr>
              <a:t>Y/N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322246"/>
            <a:ext cx="8379459" cy="40220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availability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pages?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sold-out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sign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alerts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becomes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available?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2275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status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shipping?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representatives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latest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information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reaches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phone and/or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chat?</a:t>
            </a:r>
            <a:endParaRPr sz="1450">
              <a:latin typeface="Open Sans"/>
              <a:cs typeface="Open Sans"/>
            </a:endParaRPr>
          </a:p>
          <a:p>
            <a:pPr marL="12700" marR="1304290">
              <a:lnSpc>
                <a:spcPct val="2275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appear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pages?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estimated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costs highlighted?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obvious whether shipping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not?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203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7740" y="2290894"/>
            <a:ext cx="2346960" cy="649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Case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35" b="1">
                <a:latin typeface="Open Sans Extrabold"/>
                <a:cs typeface="Open Sans Extrabold"/>
              </a:rPr>
              <a:t>ID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Unique,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numeric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identifier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7740" y="3296099"/>
            <a:ext cx="2775585" cy="649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Case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Name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Concise,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results-oriented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7740" y="4301304"/>
            <a:ext cx="4055110" cy="901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Case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Diagram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35" b="1">
                <a:latin typeface="Open Sans Extrabold"/>
                <a:cs typeface="Open Sans Extrabold"/>
              </a:rPr>
              <a:t>ID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95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Corresponding Use Case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Document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(Deep-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linked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desired)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7740" y="5557810"/>
            <a:ext cx="3893185" cy="901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User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Story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35" b="1">
                <a:latin typeface="Open Sans Extrabold"/>
                <a:cs typeface="Open Sans Extrabold"/>
              </a:rPr>
              <a:t>ID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95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Corresponding User Story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(Deep-linked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desired)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7740" y="6814317"/>
            <a:ext cx="1788795" cy="649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User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Story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State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7740" y="7693871"/>
            <a:ext cx="14325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Preconditions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7740" y="8192348"/>
            <a:ext cx="3932554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must take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place,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conditions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must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true,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before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use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 started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7740" y="9197491"/>
            <a:ext cx="4104004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other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entity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specified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interacts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 system and performs use cases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accomplish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4" y="1536991"/>
            <a:ext cx="39744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Case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Template</a:t>
            </a:r>
            <a:r>
              <a:rPr dirty="0" sz="1650" spc="5" b="1">
                <a:latin typeface="Open Sans Extrabold"/>
                <a:cs typeface="Open Sans Extrabold"/>
              </a:rPr>
              <a:t> - </a:t>
            </a:r>
            <a:r>
              <a:rPr dirty="0" sz="1650" spc="-70" b="1">
                <a:latin typeface="Open Sans Extrabold"/>
                <a:cs typeface="Open Sans Extrabold"/>
              </a:rPr>
              <a:t>Suggested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Format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0438" y="1994703"/>
            <a:ext cx="18088610" cy="8570595"/>
            <a:chOff x="1010438" y="1994703"/>
            <a:chExt cx="18088610" cy="8570595"/>
          </a:xfrm>
        </p:grpSpPr>
        <p:sp>
          <p:nvSpPr>
            <p:cNvPr id="14" name="object 14"/>
            <p:cNvSpPr/>
            <p:nvPr/>
          </p:nvSpPr>
          <p:spPr>
            <a:xfrm>
              <a:off x="1020908" y="2015646"/>
              <a:ext cx="18073370" cy="0"/>
            </a:xfrm>
            <a:custGeom>
              <a:avLst/>
              <a:gdLst/>
              <a:ahLst/>
              <a:cxnLst/>
              <a:rect l="l" t="t" r="r" b="b"/>
              <a:pathLst>
                <a:path w="18073370" h="0">
                  <a:moveTo>
                    <a:pt x="18072748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20911" y="2015645"/>
              <a:ext cx="18073370" cy="0"/>
            </a:xfrm>
            <a:custGeom>
              <a:avLst/>
              <a:gdLst/>
              <a:ahLst/>
              <a:cxnLst/>
              <a:rect l="l" t="t" r="r" b="b"/>
              <a:pathLst>
                <a:path w="18073370" h="0">
                  <a:moveTo>
                    <a:pt x="0" y="0"/>
                  </a:moveTo>
                  <a:lnTo>
                    <a:pt x="18072748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93032" y="2020880"/>
              <a:ext cx="0" cy="8518525"/>
            </a:xfrm>
            <a:custGeom>
              <a:avLst/>
              <a:gdLst/>
              <a:ahLst/>
              <a:cxnLst/>
              <a:rect l="l" t="t" r="r" b="b"/>
              <a:pathLst>
                <a:path w="0" h="8518525">
                  <a:moveTo>
                    <a:pt x="0" y="0"/>
                  </a:moveTo>
                  <a:lnTo>
                    <a:pt x="0" y="8518065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287784" y="1994705"/>
              <a:ext cx="10795" cy="8560435"/>
            </a:xfrm>
            <a:custGeom>
              <a:avLst/>
              <a:gdLst/>
              <a:ahLst/>
              <a:cxnLst/>
              <a:rect l="l" t="t" r="r" b="b"/>
              <a:pathLst>
                <a:path w="10795" h="8560435">
                  <a:moveTo>
                    <a:pt x="10477" y="8554720"/>
                  </a:moveTo>
                  <a:lnTo>
                    <a:pt x="8940" y="8551012"/>
                  </a:lnTo>
                  <a:lnTo>
                    <a:pt x="5245" y="8549488"/>
                  </a:lnTo>
                  <a:lnTo>
                    <a:pt x="1536" y="8551012"/>
                  </a:lnTo>
                  <a:lnTo>
                    <a:pt x="0" y="8554720"/>
                  </a:lnTo>
                  <a:lnTo>
                    <a:pt x="1536" y="8558416"/>
                  </a:lnTo>
                  <a:lnTo>
                    <a:pt x="5245" y="8559952"/>
                  </a:lnTo>
                  <a:lnTo>
                    <a:pt x="8940" y="8558416"/>
                  </a:lnTo>
                  <a:lnTo>
                    <a:pt x="10477" y="8554720"/>
                  </a:lnTo>
                  <a:close/>
                </a:path>
                <a:path w="10795" h="8560435">
                  <a:moveTo>
                    <a:pt x="10477" y="5245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45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45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10438" y="10559892"/>
              <a:ext cx="18073370" cy="0"/>
            </a:xfrm>
            <a:custGeom>
              <a:avLst/>
              <a:gdLst/>
              <a:ahLst/>
              <a:cxnLst/>
              <a:rect l="l" t="t" r="r" b="b"/>
              <a:pathLst>
                <a:path w="18073370" h="0">
                  <a:moveTo>
                    <a:pt x="18072748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10440" y="10559887"/>
              <a:ext cx="18073370" cy="0"/>
            </a:xfrm>
            <a:custGeom>
              <a:avLst/>
              <a:gdLst/>
              <a:ahLst/>
              <a:cxnLst/>
              <a:rect l="l" t="t" r="r" b="b"/>
              <a:pathLst>
                <a:path w="18073370" h="0">
                  <a:moveTo>
                    <a:pt x="0" y="0"/>
                  </a:moveTo>
                  <a:lnTo>
                    <a:pt x="18072748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A7A8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308738" y="5240678"/>
              <a:ext cx="13775055" cy="0"/>
            </a:xfrm>
            <a:custGeom>
              <a:avLst/>
              <a:gdLst/>
              <a:ahLst/>
              <a:cxnLst/>
              <a:rect l="l" t="t" r="r" b="b"/>
              <a:pathLst>
                <a:path w="13775055" h="0">
                  <a:moveTo>
                    <a:pt x="0" y="0"/>
                  </a:moveTo>
                  <a:lnTo>
                    <a:pt x="13774449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282552" y="5235454"/>
              <a:ext cx="13816965" cy="10795"/>
            </a:xfrm>
            <a:custGeom>
              <a:avLst/>
              <a:gdLst/>
              <a:ahLst/>
              <a:cxnLst/>
              <a:rect l="l" t="t" r="r" b="b"/>
              <a:pathLst>
                <a:path w="13816965" h="10795">
                  <a:moveTo>
                    <a:pt x="10477" y="5232"/>
                  </a:moveTo>
                  <a:lnTo>
                    <a:pt x="8940" y="1524"/>
                  </a:lnTo>
                  <a:lnTo>
                    <a:pt x="5232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32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13816965" h="10795">
                  <a:moveTo>
                    <a:pt x="13816343" y="5232"/>
                  </a:moveTo>
                  <a:lnTo>
                    <a:pt x="13814806" y="1524"/>
                  </a:lnTo>
                  <a:lnTo>
                    <a:pt x="13811098" y="0"/>
                  </a:lnTo>
                  <a:lnTo>
                    <a:pt x="13807402" y="1524"/>
                  </a:lnTo>
                  <a:lnTo>
                    <a:pt x="13805865" y="5232"/>
                  </a:lnTo>
                  <a:lnTo>
                    <a:pt x="13807402" y="8928"/>
                  </a:lnTo>
                  <a:lnTo>
                    <a:pt x="13811098" y="10464"/>
                  </a:lnTo>
                  <a:lnTo>
                    <a:pt x="13814806" y="8928"/>
                  </a:lnTo>
                  <a:lnTo>
                    <a:pt x="1381634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599694" y="5557810"/>
            <a:ext cx="3435350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Post-conditions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Describe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state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system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conclusion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638087" y="2290894"/>
            <a:ext cx="4223385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Main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Flow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step-by-step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narrative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actions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responses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execution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use case under normal,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conditions.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38087" y="4045753"/>
            <a:ext cx="41097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done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actions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performed by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actor,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alternating with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provided by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12209" y="2290894"/>
            <a:ext cx="4054475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Alternative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Flow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1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concise description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alternative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flow.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12209" y="3291849"/>
            <a:ext cx="422465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detailed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description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actions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 place during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execution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use case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alternate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flows.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14066" y="2290894"/>
            <a:ext cx="4055110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Alternative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Flow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2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550">
              <a:latin typeface="Open Sans Extrabold"/>
              <a:cs typeface="Open Sans Extrabold"/>
            </a:endParaRPr>
          </a:p>
          <a:p>
            <a:pPr marL="201295" indent="-189230">
              <a:lnSpc>
                <a:spcPct val="100000"/>
              </a:lnSpc>
              <a:buChar char="•"/>
              <a:tabLst>
                <a:tab pos="20193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concise description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alternative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flow.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814225" y="3291659"/>
            <a:ext cx="422465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detailed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description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actions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 place during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execution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use case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alternate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flows.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41578" y="6814317"/>
            <a:ext cx="3467735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Exception</a:t>
            </a:r>
            <a:endParaRPr sz="1650">
              <a:latin typeface="Open Sans Extrabold"/>
              <a:cs typeface="Open Sans Extrabold"/>
            </a:endParaRPr>
          </a:p>
          <a:p>
            <a:pPr marL="200660" marR="5080" indent="-188595">
              <a:lnSpc>
                <a:spcPct val="113700"/>
              </a:lnSpc>
              <a:spcBef>
                <a:spcPts val="1939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concise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description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exceptions.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41578" y="8066698"/>
            <a:ext cx="430339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Describe any anticipated error conditions that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 occur during the execution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case,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define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respond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those conditions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204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38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10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Template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7740" y="2165244"/>
            <a:ext cx="1216025" cy="649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Case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35" b="1">
                <a:latin typeface="Open Sans Extrabold"/>
                <a:cs typeface="Open Sans Extrabold"/>
              </a:rPr>
              <a:t>ID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UC001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7740" y="3170448"/>
            <a:ext cx="2344420" cy="649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Case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Name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Pick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Up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7740" y="4175654"/>
            <a:ext cx="2139950" cy="649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Case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Diagram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35" b="1">
                <a:latin typeface="Open Sans Extrabold"/>
                <a:cs typeface="Open Sans Extrabold"/>
              </a:rPr>
              <a:t>ID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UCD001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7740" y="5180858"/>
            <a:ext cx="1359535" cy="649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User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Story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35" b="1">
                <a:latin typeface="Open Sans Extrabold"/>
                <a:cs typeface="Open Sans Extrabold"/>
              </a:rPr>
              <a:t>ID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US001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7740" y="6186063"/>
            <a:ext cx="3841115" cy="1906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User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Story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95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shop manager, 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want customers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online and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choice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pick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merchandise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in-store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 so they can receive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by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that’s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most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convenient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7740" y="8322124"/>
            <a:ext cx="1432560" cy="649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Preconditions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None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7740" y="9327329"/>
            <a:ext cx="3282315" cy="649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Actors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CSR,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OMS,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WMS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2034" y="1536991"/>
            <a:ext cx="8947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Example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20908" y="2010410"/>
            <a:ext cx="18078450" cy="8418830"/>
            <a:chOff x="1020908" y="2010410"/>
            <a:chExt cx="18078450" cy="8418830"/>
          </a:xfrm>
        </p:grpSpPr>
        <p:sp>
          <p:nvSpPr>
            <p:cNvPr id="13" name="object 13"/>
            <p:cNvSpPr/>
            <p:nvPr/>
          </p:nvSpPr>
          <p:spPr>
            <a:xfrm>
              <a:off x="1020908" y="2015646"/>
              <a:ext cx="18073370" cy="0"/>
            </a:xfrm>
            <a:custGeom>
              <a:avLst/>
              <a:gdLst/>
              <a:ahLst/>
              <a:cxnLst/>
              <a:rect l="l" t="t" r="r" b="b"/>
              <a:pathLst>
                <a:path w="18073370" h="0">
                  <a:moveTo>
                    <a:pt x="18072748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20911" y="2015645"/>
              <a:ext cx="18073370" cy="0"/>
            </a:xfrm>
            <a:custGeom>
              <a:avLst/>
              <a:gdLst/>
              <a:ahLst/>
              <a:cxnLst/>
              <a:rect l="l" t="t" r="r" b="b"/>
              <a:pathLst>
                <a:path w="18073370" h="0">
                  <a:moveTo>
                    <a:pt x="0" y="0"/>
                  </a:moveTo>
                  <a:lnTo>
                    <a:pt x="18072748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93032" y="2041822"/>
              <a:ext cx="0" cy="8371840"/>
            </a:xfrm>
            <a:custGeom>
              <a:avLst/>
              <a:gdLst/>
              <a:ahLst/>
              <a:cxnLst/>
              <a:rect l="l" t="t" r="r" b="b"/>
              <a:pathLst>
                <a:path w="0" h="8371840">
                  <a:moveTo>
                    <a:pt x="0" y="0"/>
                  </a:moveTo>
                  <a:lnTo>
                    <a:pt x="0" y="8371472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87784" y="2015648"/>
              <a:ext cx="10795" cy="8413750"/>
            </a:xfrm>
            <a:custGeom>
              <a:avLst/>
              <a:gdLst/>
              <a:ahLst/>
              <a:cxnLst/>
              <a:rect l="l" t="t" r="r" b="b"/>
              <a:pathLst>
                <a:path w="10795" h="8413750">
                  <a:moveTo>
                    <a:pt x="10477" y="8408124"/>
                  </a:moveTo>
                  <a:lnTo>
                    <a:pt x="8940" y="8404428"/>
                  </a:lnTo>
                  <a:lnTo>
                    <a:pt x="5245" y="8402891"/>
                  </a:lnTo>
                  <a:lnTo>
                    <a:pt x="1536" y="8404428"/>
                  </a:lnTo>
                  <a:lnTo>
                    <a:pt x="0" y="8408124"/>
                  </a:lnTo>
                  <a:lnTo>
                    <a:pt x="1536" y="8411832"/>
                  </a:lnTo>
                  <a:lnTo>
                    <a:pt x="5245" y="8413356"/>
                  </a:lnTo>
                  <a:lnTo>
                    <a:pt x="8940" y="8411832"/>
                  </a:lnTo>
                  <a:lnTo>
                    <a:pt x="10477" y="8408124"/>
                  </a:lnTo>
                  <a:close/>
                </a:path>
                <a:path w="10795" h="8413750">
                  <a:moveTo>
                    <a:pt x="10477" y="5232"/>
                  </a:moveTo>
                  <a:lnTo>
                    <a:pt x="8940" y="1536"/>
                  </a:lnTo>
                  <a:lnTo>
                    <a:pt x="5245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45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08739" y="9031138"/>
              <a:ext cx="13775055" cy="0"/>
            </a:xfrm>
            <a:custGeom>
              <a:avLst/>
              <a:gdLst/>
              <a:ahLst/>
              <a:cxnLst/>
              <a:rect l="l" t="t" r="r" b="b"/>
              <a:pathLst>
                <a:path w="13775055" h="0">
                  <a:moveTo>
                    <a:pt x="0" y="0"/>
                  </a:moveTo>
                  <a:lnTo>
                    <a:pt x="13774449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282552" y="9025908"/>
              <a:ext cx="13816965" cy="10795"/>
            </a:xfrm>
            <a:custGeom>
              <a:avLst/>
              <a:gdLst/>
              <a:ahLst/>
              <a:cxnLst/>
              <a:rect l="l" t="t" r="r" b="b"/>
              <a:pathLst>
                <a:path w="13816965" h="10795">
                  <a:moveTo>
                    <a:pt x="10477" y="5232"/>
                  </a:moveTo>
                  <a:lnTo>
                    <a:pt x="8940" y="1536"/>
                  </a:lnTo>
                  <a:lnTo>
                    <a:pt x="5232" y="0"/>
                  </a:lnTo>
                  <a:lnTo>
                    <a:pt x="1536" y="1536"/>
                  </a:lnTo>
                  <a:lnTo>
                    <a:pt x="0" y="5232"/>
                  </a:lnTo>
                  <a:lnTo>
                    <a:pt x="1536" y="8940"/>
                  </a:lnTo>
                  <a:lnTo>
                    <a:pt x="5232" y="10477"/>
                  </a:lnTo>
                  <a:lnTo>
                    <a:pt x="8940" y="8940"/>
                  </a:lnTo>
                  <a:lnTo>
                    <a:pt x="10477" y="5232"/>
                  </a:lnTo>
                  <a:close/>
                </a:path>
                <a:path w="13816965" h="10795">
                  <a:moveTo>
                    <a:pt x="13816343" y="5232"/>
                  </a:moveTo>
                  <a:lnTo>
                    <a:pt x="13814806" y="1536"/>
                  </a:lnTo>
                  <a:lnTo>
                    <a:pt x="13811098" y="0"/>
                  </a:lnTo>
                  <a:lnTo>
                    <a:pt x="13807402" y="1536"/>
                  </a:lnTo>
                  <a:lnTo>
                    <a:pt x="13805865" y="5232"/>
                  </a:lnTo>
                  <a:lnTo>
                    <a:pt x="13807402" y="8940"/>
                  </a:lnTo>
                  <a:lnTo>
                    <a:pt x="13811098" y="10477"/>
                  </a:lnTo>
                  <a:lnTo>
                    <a:pt x="13814806" y="8940"/>
                  </a:lnTo>
                  <a:lnTo>
                    <a:pt x="13816343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610165" y="9076028"/>
            <a:ext cx="3676650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Post-conditions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receives products from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chosen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38087" y="2165244"/>
            <a:ext cx="2785745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Mai</a:t>
            </a:r>
            <a:r>
              <a:rPr dirty="0" sz="1650" spc="-75" b="1">
                <a:latin typeface="Open Sans Extrabold"/>
                <a:cs typeface="Open Sans Extrabold"/>
              </a:rPr>
              <a:t>n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Flow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catalogue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38087" y="3166385"/>
            <a:ext cx="4081779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clicks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 from the catalogue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landing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38087" y="3945357"/>
            <a:ext cx="27889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“Add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Cart”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8087" y="4448022"/>
            <a:ext cx="32886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requests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stock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38087" y="4950688"/>
            <a:ext cx="25901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on-hand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stock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38087" y="5453353"/>
            <a:ext cx="33940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product(s)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38087" y="5956018"/>
            <a:ext cx="20751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38087" y="6458684"/>
            <a:ext cx="40360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chooses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38087" y="6961349"/>
            <a:ext cx="26943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receives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12209" y="2165244"/>
            <a:ext cx="3877310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Alternative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Flow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1</a:t>
            </a:r>
            <a:endParaRPr sz="1650">
              <a:latin typeface="Open Sans Extrabold"/>
              <a:cs typeface="Open Sans Extrabold"/>
            </a:endParaRPr>
          </a:p>
          <a:p>
            <a:pPr marL="200660" marR="5080" indent="-188595">
              <a:lnSpc>
                <a:spcPct val="113700"/>
              </a:lnSpc>
              <a:spcBef>
                <a:spcPts val="194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chooses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Up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12209" y="3418002"/>
            <a:ext cx="40487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list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stores which have stock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product(s)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customer’s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12209" y="4196972"/>
            <a:ext cx="41249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lists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12209" y="4699637"/>
            <a:ext cx="42494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chooses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places order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212209" y="5202303"/>
            <a:ext cx="40830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saves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12209" y="5704968"/>
            <a:ext cx="36410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routes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appropriate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12209" y="6182566"/>
            <a:ext cx="422973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store holds products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pick-up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tells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should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counted 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sold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12209" y="6936471"/>
            <a:ext cx="3923029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 changes order status and emails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12209" y="7715441"/>
            <a:ext cx="20802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212209" y="8218106"/>
            <a:ext cx="21316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CSR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verifies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212209" y="8720772"/>
            <a:ext cx="26943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receives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814066" y="2165244"/>
            <a:ext cx="3693795" cy="775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latin typeface="Open Sans Extrabold"/>
                <a:cs typeface="Open Sans Extrabold"/>
              </a:rPr>
              <a:t>Alternative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Flow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2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Open Sans Extrabold"/>
              <a:cs typeface="Open Sans Extrabold"/>
            </a:endParaRPr>
          </a:p>
          <a:p>
            <a:pPr marL="201295" indent="-189230">
              <a:lnSpc>
                <a:spcPct val="100000"/>
              </a:lnSpc>
              <a:buChar char="•"/>
              <a:tabLst>
                <a:tab pos="20193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chooses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“Deliver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by Mail”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814225" y="3192207"/>
            <a:ext cx="24511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enters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address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814225" y="3694872"/>
            <a:ext cx="22339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814225" y="4197538"/>
            <a:ext cx="40830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saves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814225" y="4700203"/>
            <a:ext cx="41668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routes 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appropriate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814225" y="5202868"/>
            <a:ext cx="29368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merchandise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814225" y="5705534"/>
            <a:ext cx="25819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814225" y="6183132"/>
            <a:ext cx="3923029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 changes order status and emails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814225" y="6962103"/>
            <a:ext cx="26943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receives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010438" y="10481356"/>
            <a:ext cx="18073370" cy="10795"/>
            <a:chOff x="1010438" y="10481356"/>
            <a:chExt cx="18073370" cy="10795"/>
          </a:xfrm>
        </p:grpSpPr>
        <p:sp>
          <p:nvSpPr>
            <p:cNvPr id="50" name="object 50"/>
            <p:cNvSpPr/>
            <p:nvPr/>
          </p:nvSpPr>
          <p:spPr>
            <a:xfrm>
              <a:off x="1010438" y="10486593"/>
              <a:ext cx="18073370" cy="0"/>
            </a:xfrm>
            <a:custGeom>
              <a:avLst/>
              <a:gdLst/>
              <a:ahLst/>
              <a:cxnLst/>
              <a:rect l="l" t="t" r="r" b="b"/>
              <a:pathLst>
                <a:path w="18073370" h="0">
                  <a:moveTo>
                    <a:pt x="18072748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10440" y="10486591"/>
              <a:ext cx="18073370" cy="0"/>
            </a:xfrm>
            <a:custGeom>
              <a:avLst/>
              <a:gdLst/>
              <a:ahLst/>
              <a:cxnLst/>
              <a:rect l="l" t="t" r="r" b="b"/>
              <a:pathLst>
                <a:path w="18073370" h="0">
                  <a:moveTo>
                    <a:pt x="0" y="0"/>
                  </a:moveTo>
                  <a:lnTo>
                    <a:pt x="18072748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A7A8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10217355" y="9076028"/>
            <a:ext cx="2430780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Exception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stock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217355" y="10102238"/>
            <a:ext cx="52152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received by store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shipped by the warehouse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3130" y="879502"/>
            <a:ext cx="18066385" cy="635"/>
          </a:xfrm>
          <a:custGeom>
            <a:avLst/>
            <a:gdLst/>
            <a:ahLst/>
            <a:cxnLst/>
            <a:rect l="l" t="t" r="r" b="b"/>
            <a:pathLst>
              <a:path w="18066385" h="634">
                <a:moveTo>
                  <a:pt x="18065764" y="0"/>
                </a:moveTo>
                <a:lnTo>
                  <a:pt x="0" y="104"/>
                </a:lnTo>
                <a:lnTo>
                  <a:pt x="18065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2505" y="594611"/>
            <a:ext cx="65786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Page</a:t>
            </a:r>
            <a:r>
              <a:rPr dirty="0" sz="1150" spc="-4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205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88606" y="3189468"/>
            <a:ext cx="6070600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470" b="1">
                <a:solidFill>
                  <a:srgbClr val="FFFFFF"/>
                </a:solidFill>
                <a:latin typeface="Open Sans Extrabold"/>
                <a:cs typeface="Open Sans Extrabold"/>
              </a:rPr>
              <a:t>Acronyms</a:t>
            </a:r>
            <a:endParaRPr sz="990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976021" y="2254962"/>
            <a:ext cx="7250430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-25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r>
              <a:rPr dirty="0" sz="41200" spc="-590">
                <a:solidFill>
                  <a:srgbClr val="FFFFFF"/>
                </a:solidFill>
                <a:latin typeface="Open Sans"/>
                <a:cs typeface="Open Sans"/>
              </a:rPr>
              <a:t>0.</a:t>
            </a:r>
            <a:endParaRPr sz="4120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57193" y="594611"/>
            <a:ext cx="128587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Par</a:t>
            </a:r>
            <a:r>
              <a:rPr dirty="0" sz="11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11 -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Acronyms</a:t>
            </a:r>
            <a:endParaRPr sz="11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728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2  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Leadership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164655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90">
                <a:latin typeface="Open Sans"/>
                <a:cs typeface="Open Sans"/>
              </a:rPr>
              <a:t>Vision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3543275"/>
            <a:ext cx="574548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1590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organisations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desired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ultimate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condition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organisation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achieve.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expressed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statement,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brief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summary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trying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achieve.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organisational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provides focus and serves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source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inspiration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employees.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articulates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organisation,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employees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 towards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across the organisation.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2.3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3850" y="2010410"/>
            <a:ext cx="11420249" cy="779033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3728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2  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Leadership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236982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00">
                <a:latin typeface="Open Sans"/>
                <a:cs typeface="Open Sans"/>
              </a:rPr>
              <a:t>Planning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3543275"/>
            <a:ext cx="5764530" cy="47999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14629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Organisational planning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defining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company’s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purpose,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goals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realise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organisations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potential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finally,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creating increasingly discrete tasks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reach those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goals.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Organisational planning helps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company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uncover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approaches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enhance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addition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organisational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planning can: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efficiency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organisation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genuine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needs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Optimise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allocation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Enhance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making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Commerce, planning with the leadership team,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c-level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executives, stakeholders, 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paramount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success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platform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transformation.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2.4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3850" y="2010410"/>
            <a:ext cx="11420249" cy="759139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3130" y="879502"/>
            <a:ext cx="18066385" cy="635"/>
          </a:xfrm>
          <a:custGeom>
            <a:avLst/>
            <a:gdLst/>
            <a:ahLst/>
            <a:cxnLst/>
            <a:rect l="l" t="t" r="r" b="b"/>
            <a:pathLst>
              <a:path w="18066385" h="634">
                <a:moveTo>
                  <a:pt x="18065764" y="0"/>
                </a:moveTo>
                <a:lnTo>
                  <a:pt x="0" y="104"/>
                </a:lnTo>
                <a:lnTo>
                  <a:pt x="18065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23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644" y="3189468"/>
            <a:ext cx="5057140" cy="2303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90"/>
              </a:spcBef>
            </a:pPr>
            <a:r>
              <a:rPr dirty="0" sz="9900" spc="-385" b="1">
                <a:solidFill>
                  <a:srgbClr val="FFFFFF"/>
                </a:solidFill>
                <a:latin typeface="Open Sans Extrabold"/>
                <a:cs typeface="Open Sans Extrabold"/>
              </a:rPr>
              <a:t>Solution</a:t>
            </a:r>
            <a:endParaRPr sz="99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4079"/>
              </a:spcBef>
            </a:pP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Within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Open Sans Extrabold"/>
                <a:cs typeface="Open Sans Extrabold"/>
              </a:rPr>
              <a:t>thi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s</a:t>
            </a:r>
            <a:r>
              <a:rPr dirty="0" sz="1650" spc="-5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70" b="1">
                <a:solidFill>
                  <a:srgbClr val="FFFFFF"/>
                </a:solidFill>
                <a:latin typeface="Open Sans Extrabold"/>
                <a:cs typeface="Open Sans Extrabold"/>
              </a:rPr>
              <a:t>section: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4644" y="5713814"/>
            <a:ext cx="3387725" cy="270637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SaaS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On-premise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Cloud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vs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On-premise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894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Integrating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with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Third-Party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Services</a:t>
            </a:r>
            <a:endParaRPr sz="1450">
              <a:latin typeface="Open Sans"/>
              <a:cs typeface="Open Sans"/>
            </a:endParaRPr>
          </a:p>
          <a:p>
            <a:pPr marL="201295" marR="36830" indent="-201295">
              <a:lnSpc>
                <a:spcPct val="151600"/>
              </a:lnSpc>
              <a:buAutoNum type="arabicPeriod"/>
              <a:tabLst>
                <a:tab pos="20129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Upgrades,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Backups and Maintenace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Why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upgrading makes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sense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Planning 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your  upgrades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Common</a:t>
            </a:r>
            <a:r>
              <a:rPr dirty="0" sz="145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upgrade</a:t>
            </a:r>
            <a:r>
              <a:rPr dirty="0" sz="1450" spc="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questions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352973" y="2254962"/>
            <a:ext cx="7250430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-25">
                <a:solidFill>
                  <a:srgbClr val="FFFFFF"/>
                </a:solidFill>
                <a:latin typeface="Open Sans"/>
                <a:cs typeface="Open Sans"/>
              </a:rPr>
              <a:t>0</a:t>
            </a:r>
            <a:r>
              <a:rPr dirty="0" sz="41200" spc="-590">
                <a:solidFill>
                  <a:srgbClr val="FFFFFF"/>
                </a:solidFill>
                <a:latin typeface="Open Sans"/>
                <a:cs typeface="Open Sans"/>
              </a:rPr>
              <a:t>3.</a:t>
            </a:r>
            <a:endParaRPr sz="412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7193" y="594611"/>
            <a:ext cx="10966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Part</a:t>
            </a:r>
            <a:r>
              <a:rPr dirty="0" sz="11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r>
              <a:rPr dirty="0" sz="11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-Solution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1130855"/>
            <a:ext cx="251301" cy="2513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8327" y="1130855"/>
            <a:ext cx="251301" cy="2513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1451" y="1130855"/>
            <a:ext cx="251301" cy="25130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538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3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Solution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4086860" cy="24676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70">
                <a:latin typeface="Open Sans"/>
                <a:cs typeface="Open Sans"/>
              </a:rPr>
              <a:t>SAAS</a:t>
            </a:r>
            <a:endParaRPr sz="47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557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More businesses are turning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Software-as-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a-Service (SaaS) apps and systems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optimise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forge business functions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whilst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better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 operations.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4548355"/>
            <a:ext cx="418909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SaaS e-Commerce platform instead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open source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on-premise software 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seem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overwhelming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organisation.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feels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even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daunting decision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you’re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planning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switching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6055974"/>
            <a:ext cx="4162425" cy="40455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platforms operate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software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licensing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cloud-based delivery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model, which users access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 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browser.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benefits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SaaS platforms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isn’t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installed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on-premise 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maintained by the user themselves. Instead,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e-Commerce system runs on the SaaS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provider’s hosted servers. The third-party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responsible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performance,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maintenance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application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servers. Normally, SaaS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licensing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models operate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subscription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basis,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where users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monthly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kind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operating model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usually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cost-effective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merchants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real-time access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4112" y="3315722"/>
            <a:ext cx="24987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4112" y="3793319"/>
            <a:ext cx="37763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Some</a:t>
            </a:r>
            <a:r>
              <a:rPr dirty="0" sz="1450" spc="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other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advantages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SasS</a:t>
            </a:r>
            <a:r>
              <a:rPr dirty="0" sz="1450" spc="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solutions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include: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4112" y="4572291"/>
            <a:ext cx="3331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Leveraging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box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solutions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4112" y="5074956"/>
            <a:ext cx="13652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Maintenance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4112" y="5577621"/>
            <a:ext cx="27387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PCI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Compliance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4112" y="6080287"/>
            <a:ext cx="10934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Scalability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4112" y="6582952"/>
            <a:ext cx="16389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Easy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24112" y="7060551"/>
            <a:ext cx="4266565" cy="30403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1653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SaaS e-Commerce platforms are out-of-the-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box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solutions,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leverage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intuitive,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user-friendly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interfaces.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general, SaaS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projects can be up and running within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short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amount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time, which allows merchants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operate the e-Commerce platform using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prebuilt themes, features and functionality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rapidly.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core advantages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SaaS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platform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maintenance.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hosting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maintaining the software, uptime, performance,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updates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bug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fixes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software.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turn,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6904" y="3290277"/>
            <a:ext cx="403161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teams can focus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developing the code base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online store,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whilst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SaaS provider (aka Magento Cloud)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infrastructure.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6904" y="4546658"/>
            <a:ext cx="420243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1557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selling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services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ensuring the store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meeting PCI compliance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standards,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safeguarded.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SaaS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model,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responsibility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SaaS provider,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date with any patches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fixes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impact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security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store.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06904" y="6807992"/>
            <a:ext cx="4200525" cy="27895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thriving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scale,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 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orders, and add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complex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functionality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needed. SaaS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platforms tend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robust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agile,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trying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accommodate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 growth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spurts.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 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bandwidth on servers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deal with increased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especially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peak periods,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campaigns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drops.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06904" y="9848109"/>
            <a:ext cx="40493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 though e-Commerce platforms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3.1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814074" y="3291975"/>
            <a:ext cx="4257675" cy="3543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 businesses,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always the only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operations.</a:t>
            </a:r>
            <a:endParaRPr sz="1450">
              <a:latin typeface="Open Sans"/>
              <a:cs typeface="Open Sans"/>
            </a:endParaRPr>
          </a:p>
          <a:p>
            <a:pPr marL="12700" marR="17780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 cases, SasS e-Commerce platforms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integrate with an ERP, POS,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3PL,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 other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financial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software. Most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powerful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APIs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endParaRPr sz="1450">
              <a:latin typeface="Open Sans"/>
              <a:cs typeface="Open Sans"/>
            </a:endParaRPr>
          </a:p>
          <a:p>
            <a:pPr marL="12700" marR="8064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integrations easier because there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isn’t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much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customisation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recommended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meaning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 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business. Most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time,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choosing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 platform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aspects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functions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falls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short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14074" y="7060738"/>
            <a:ext cx="4288155" cy="2286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6383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Instead, businesses should be 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any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number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systems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ERP, POS,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3PL and e-Commerce systems. Then, integrate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you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sync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inventory,</a:t>
            </a:r>
            <a:endParaRPr sz="1450">
              <a:latin typeface="Open Sans"/>
              <a:cs typeface="Open Sans"/>
            </a:endParaRPr>
          </a:p>
          <a:p>
            <a:pPr algn="just"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orders, customers, items, and shipping/tracking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data,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thus automating your business processes.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Cloud-based, SaaS platforms often allow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this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requirements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happen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flexibility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ease.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538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3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Solution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4634230" cy="39751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70">
                <a:latin typeface="Open Sans"/>
                <a:cs typeface="Open Sans"/>
              </a:rPr>
              <a:t>PaaS</a:t>
            </a:r>
            <a:endParaRPr sz="47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557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type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cloud computing which offers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allowing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them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develop, run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 without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requirement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 an infrastructure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services.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provided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service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hosted on the providers’ infrastructure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 accessed using the Internet on the browser.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e-commerce platforms function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PaaS 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not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scratch.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6055785"/>
            <a:ext cx="45948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PaaS works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types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cloud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private,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public,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hybrid: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6809689"/>
            <a:ext cx="452628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PaaS with Private cloud: PaaS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delivered within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firewall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on-premise.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7814831"/>
            <a:ext cx="451104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PaaS with Public cloud: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control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deployments and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responsible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other components such as network,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9071212"/>
            <a:ext cx="43764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PaaS with Hybrid cloud: Hybrid mixes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 private and public so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flexibility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0355" y="3296099"/>
            <a:ext cx="5087620" cy="1277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Advantages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45" b="1">
                <a:latin typeface="Open Sans Extrabold"/>
                <a:cs typeface="Open Sans Extrabold"/>
              </a:rPr>
              <a:t>PaaS:</a:t>
            </a:r>
            <a:endParaRPr sz="1650">
              <a:latin typeface="Open Sans Extrabold"/>
              <a:cs typeface="Open Sans Extrabold"/>
            </a:endParaRPr>
          </a:p>
          <a:p>
            <a:pPr marL="200660" marR="5080" indent="-188595">
              <a:lnSpc>
                <a:spcPct val="113700"/>
              </a:lnSpc>
              <a:spcBef>
                <a:spcPts val="1939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 and deploy without the requirement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money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time on building infrastructure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0355" y="4824786"/>
            <a:ext cx="36842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faster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deployments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0355" y="5327451"/>
            <a:ext cx="29063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Gives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competitive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advantage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00355" y="5805049"/>
            <a:ext cx="50476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 the user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languages, technology, systems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00355" y="6584020"/>
            <a:ext cx="13722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flexible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0355" y="7086686"/>
            <a:ext cx="31540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Access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code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00355" y="7564284"/>
            <a:ext cx="49466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integrate with external 3rd party systems 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00355" y="8343255"/>
            <a:ext cx="12115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Self-hosted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00355" y="8845920"/>
            <a:ext cx="12763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Accessibility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00355" y="9348585"/>
            <a:ext cx="14173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Cost-effective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0355" y="9851250"/>
            <a:ext cx="14605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Time-effective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78344" y="3296099"/>
            <a:ext cx="4295140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Disadvantages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45" b="1">
                <a:latin typeface="Open Sans Extrabold"/>
                <a:cs typeface="Open Sans Extrabold"/>
              </a:rPr>
              <a:t>PaaS:</a:t>
            </a:r>
            <a:endParaRPr sz="1650">
              <a:latin typeface="Open Sans Extrabold"/>
              <a:cs typeface="Open Sans Extrabold"/>
            </a:endParaRPr>
          </a:p>
          <a:p>
            <a:pPr marL="200660" marR="5080" indent="-188595">
              <a:lnSpc>
                <a:spcPct val="113700"/>
              </a:lnSpc>
              <a:spcBef>
                <a:spcPts val="1939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threat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everything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 cloud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78344" y="4573547"/>
            <a:ext cx="32918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Dependant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78344" y="5051145"/>
            <a:ext cx="47815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provider experiences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down-time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78344" y="5830116"/>
            <a:ext cx="29108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quick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updates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78344" y="6307714"/>
            <a:ext cx="4879340" cy="30403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2827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uses PaaS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e-commerce, they do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system and operating software.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provided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platform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where they build and configure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content, code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data,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separate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the administration side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things related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PaaS. Due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flexibility,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easier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 on the website without requiring updating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system. PaaS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development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staging sandbox before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downtime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 production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3.2</a:t>
            </a:r>
            <a:endParaRPr sz="11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538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3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Solution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326199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0">
                <a:latin typeface="Open Sans"/>
                <a:cs typeface="Open Sans"/>
              </a:rPr>
              <a:t>On-premise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543275"/>
            <a:ext cx="5828665" cy="45485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241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Cloud based solutions are extremely popular, and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certainly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organisations, however</a:t>
            </a:r>
            <a:endParaRPr sz="1450">
              <a:latin typeface="Open Sans"/>
              <a:cs typeface="Open Sans"/>
            </a:endParaRPr>
          </a:p>
          <a:p>
            <a:pPr marL="12700" marR="6019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on-premise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infrastructure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still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suitable option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merchants.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16954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Several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significant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sunk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readily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available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pool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competent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/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expertise,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on-premises applications can often be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readily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tailored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adapted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compliance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regulations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(i.e,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data must reside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locally),</a:t>
            </a:r>
            <a:endParaRPr sz="1450">
              <a:latin typeface="Open Sans"/>
              <a:cs typeface="Open Sans"/>
            </a:endParaRPr>
          </a:p>
          <a:p>
            <a:pPr marL="12700" marR="10287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on-premise hosting solutions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advisable.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on-premise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still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depreciating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hardware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 costs along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no compelling technical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economic reason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change.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leverage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cloud 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traditional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applications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rewritten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built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micro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services.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 instances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“lift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shift”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cloud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doesn’t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tremendous savings.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3.3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2437" y="2010410"/>
            <a:ext cx="11420249" cy="779033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538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3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Solution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572897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0">
                <a:latin typeface="Open Sans"/>
                <a:cs typeface="Open Sans"/>
              </a:rPr>
              <a:t>Cloud</a:t>
            </a:r>
            <a:r>
              <a:rPr dirty="0" sz="4750" spc="-20">
                <a:latin typeface="Open Sans"/>
                <a:cs typeface="Open Sans"/>
              </a:rPr>
              <a:t> </a:t>
            </a:r>
            <a:r>
              <a:rPr dirty="0" sz="4750" spc="-114">
                <a:latin typeface="Open Sans"/>
                <a:cs typeface="Open Sans"/>
              </a:rPr>
              <a:t>vs</a:t>
            </a:r>
            <a:r>
              <a:rPr dirty="0" sz="4750" spc="-15">
                <a:latin typeface="Open Sans"/>
                <a:cs typeface="Open Sans"/>
              </a:rPr>
              <a:t> </a:t>
            </a:r>
            <a:r>
              <a:rPr dirty="0" sz="4750" spc="-80">
                <a:latin typeface="Open Sans"/>
                <a:cs typeface="Open Sans"/>
              </a:rPr>
              <a:t>On-premise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543275"/>
            <a:ext cx="11856085" cy="103060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determining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technical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economic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devote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areas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below,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tactful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hosting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solution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fit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outlining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advantages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disadvantages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cloud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on-premise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solutions: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3.4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5205" y="175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33458" y="175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33458" y="150780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5205" y="150780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6146" y="4900374"/>
            <a:ext cx="2736850" cy="377190"/>
          </a:xfrm>
          <a:custGeom>
            <a:avLst/>
            <a:gdLst/>
            <a:ahLst/>
            <a:cxnLst/>
            <a:rect l="l" t="t" r="r" b="b"/>
            <a:pathLst>
              <a:path w="2736850" h="377189">
                <a:moveTo>
                  <a:pt x="2736387" y="0"/>
                </a:moveTo>
                <a:lnTo>
                  <a:pt x="0" y="0"/>
                </a:lnTo>
                <a:lnTo>
                  <a:pt x="0" y="376951"/>
                </a:lnTo>
                <a:lnTo>
                  <a:pt x="2736387" y="376951"/>
                </a:lnTo>
                <a:lnTo>
                  <a:pt x="2736387" y="0"/>
                </a:lnTo>
                <a:close/>
              </a:path>
            </a:pathLst>
          </a:custGeom>
          <a:solidFill>
            <a:srgbClr val="EFEFF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027891" y="4900374"/>
          <a:ext cx="16940530" cy="5134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1930"/>
                <a:gridCol w="3756025"/>
                <a:gridCol w="3895725"/>
                <a:gridCol w="3401695"/>
                <a:gridCol w="3147059"/>
              </a:tblGrid>
              <a:tr h="376555">
                <a:tc rowSpan="2"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Factors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41275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On-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Premises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41275">
                    <a:solidFill>
                      <a:srgbClr val="E4E5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50" spc="-45" b="1">
                          <a:latin typeface="Open Sans Extrabold"/>
                          <a:cs typeface="Open Sans Extrabold"/>
                        </a:rPr>
                        <a:t>Cloud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41275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1275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Disadvantage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Disadvantage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</a:tr>
              <a:tr h="1962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Cost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Possibly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more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cost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effective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long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term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685" marR="945515">
                        <a:lnSpc>
                          <a:spcPct val="113700"/>
                        </a:lnSpc>
                        <a:spcBef>
                          <a:spcPts val="12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Considerable upfront hardware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software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costs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(cap-ex).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46685" marR="723900">
                        <a:lnSpc>
                          <a:spcPct val="113700"/>
                        </a:lnSpc>
                        <a:spcBef>
                          <a:spcPts val="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Any mistakes during development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 be very expensive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business.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256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 marR="1104265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Predictable</a:t>
                      </a:r>
                      <a:r>
                        <a:rPr dirty="0" sz="1450" spc="-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subscription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pricing.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just" marL="147955" marR="563880">
                        <a:lnSpc>
                          <a:spcPct val="1137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Costs can be budgeted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op-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 and no upfront hardware/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software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investment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required.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645" marR="466725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Long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term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cost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projection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required.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07645" marR="472440">
                        <a:lnSpc>
                          <a:spcPct val="1137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Licensing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costs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mitigate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hardware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savings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2292985"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690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Security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21463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7005" marR="1261745">
                        <a:lnSpc>
                          <a:spcPct val="113700"/>
                        </a:lnSpc>
                        <a:spcBef>
                          <a:spcPts val="164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organisation can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control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all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locally.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67005" marR="1467485">
                        <a:lnSpc>
                          <a:spcPct val="113700"/>
                        </a:lnSpc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third-party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access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0891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6685" marR="723900">
                        <a:lnSpc>
                          <a:spcPct val="113700"/>
                        </a:lnSpc>
                        <a:spcBef>
                          <a:spcPts val="1650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Internal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resources require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specific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skills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knowledge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of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the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infrastructure.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46685" marR="686435">
                        <a:lnSpc>
                          <a:spcPct val="113700"/>
                        </a:lnSpc>
                      </a:pP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organisations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lack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applicable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skills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expertise,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risks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significant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exposure.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0955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7955" marR="1189990">
                        <a:lnSpc>
                          <a:spcPct val="113700"/>
                        </a:lnSpc>
                        <a:spcBef>
                          <a:spcPts val="164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Advanced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</a:t>
                      </a:r>
                      <a:r>
                        <a:rPr dirty="0" sz="1450" spc="-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security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available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easily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479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manageable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organisations.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0891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8600" marR="758825">
                        <a:lnSpc>
                          <a:spcPct val="113700"/>
                        </a:lnSpc>
                        <a:spcBef>
                          <a:spcPts val="164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Aggressively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targeted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hackers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28600" marR="576580">
                        <a:lnSpc>
                          <a:spcPct val="1137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Data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could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accessed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by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3rd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party.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208915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3764283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19840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415010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816303" y="100415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05205" y="773798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538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3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Solution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3.4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5205" y="175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33458" y="175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33458" y="150780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5205" y="150780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6146" y="2889964"/>
            <a:ext cx="2736850" cy="377190"/>
          </a:xfrm>
          <a:custGeom>
            <a:avLst/>
            <a:gdLst/>
            <a:ahLst/>
            <a:cxnLst/>
            <a:rect l="l" t="t" r="r" b="b"/>
            <a:pathLst>
              <a:path w="2736850" h="377189">
                <a:moveTo>
                  <a:pt x="2736387" y="0"/>
                </a:moveTo>
                <a:lnTo>
                  <a:pt x="0" y="0"/>
                </a:lnTo>
                <a:lnTo>
                  <a:pt x="0" y="376951"/>
                </a:lnTo>
                <a:lnTo>
                  <a:pt x="2736387" y="376951"/>
                </a:lnTo>
                <a:lnTo>
                  <a:pt x="2736387" y="0"/>
                </a:lnTo>
                <a:close/>
              </a:path>
            </a:pathLst>
          </a:custGeom>
          <a:solidFill>
            <a:srgbClr val="EFEFF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27891" y="2889964"/>
          <a:ext cx="16940530" cy="5134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1930"/>
                <a:gridCol w="3043555"/>
                <a:gridCol w="4606924"/>
                <a:gridCol w="3401059"/>
                <a:gridCol w="3146425"/>
              </a:tblGrid>
              <a:tr h="376555">
                <a:tc rowSpan="2"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Factors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41275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On-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Premises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41275">
                    <a:solidFill>
                      <a:srgbClr val="E4E5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50" spc="-45" b="1">
                          <a:latin typeface="Open Sans Extrabold"/>
                          <a:cs typeface="Open Sans Extrabold"/>
                        </a:rPr>
                        <a:t>Cloud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41275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1275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Disadvantage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Disadvantage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</a:tr>
              <a:tr h="2381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Scalability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marR="528320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Physical control over the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hardware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means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upgrades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tightly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controlled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885" marR="693420">
                        <a:lnSpc>
                          <a:spcPct val="113700"/>
                        </a:lnSpc>
                        <a:spcBef>
                          <a:spcPts val="12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plan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well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advance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changes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demand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because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time necessary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research,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justify,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order, and deploy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hardware.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22885" marR="528320">
                        <a:lnSpc>
                          <a:spcPct val="113700"/>
                        </a:lnSpc>
                        <a:spcBef>
                          <a:spcPts val="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Could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stuck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excess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infrastructure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which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may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 be able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re-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purposed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256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065" marR="525145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Cloud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resources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rapidly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adjusted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accommodate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specific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demand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965" marR="665480">
                        <a:lnSpc>
                          <a:spcPct val="113700"/>
                        </a:lnSpc>
                        <a:spcBef>
                          <a:spcPts val="127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Costs escalate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cloud infrastructure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improperly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managed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properly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tracked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29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873885"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Upgrades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72720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0825" marR="485775">
                        <a:lnSpc>
                          <a:spcPct val="113700"/>
                        </a:lnSpc>
                        <a:spcBef>
                          <a:spcPts val="13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organisation can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control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when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upgrade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takes place and what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features are included/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excluded as part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output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1770" marR="1850389">
                        <a:lnSpc>
                          <a:spcPct val="113700"/>
                        </a:lnSpc>
                        <a:spcBef>
                          <a:spcPts val="132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Time consuming exercise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which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impact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other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work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pipelines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91770" marR="1703705">
                        <a:lnSpc>
                          <a:spcPct val="1137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Costly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exercise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managed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appropriately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64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4645" marR="656590">
                        <a:lnSpc>
                          <a:spcPct val="113700"/>
                        </a:lnSpc>
                        <a:spcBef>
                          <a:spcPts val="1315"/>
                        </a:spcBef>
                      </a:pP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Fast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cost effective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exercise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low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impact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other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work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streams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7965" marR="620395">
                        <a:lnSpc>
                          <a:spcPct val="113700"/>
                        </a:lnSpc>
                        <a:spcBef>
                          <a:spcPts val="131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SaaS provider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manages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upgrade, and the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organisation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not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always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aware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final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output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impact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site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3764283" y="803116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7820" y="803116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15010" y="803116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816303" y="803116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5205" y="614640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29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538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3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Solution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3.4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5205" y="175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33458" y="175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33458" y="150780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5205" y="150780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5383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6146" y="2889964"/>
            <a:ext cx="2736850" cy="377190"/>
          </a:xfrm>
          <a:custGeom>
            <a:avLst/>
            <a:gdLst/>
            <a:ahLst/>
            <a:cxnLst/>
            <a:rect l="l" t="t" r="r" b="b"/>
            <a:pathLst>
              <a:path w="2736850" h="377189">
                <a:moveTo>
                  <a:pt x="2736387" y="0"/>
                </a:moveTo>
                <a:lnTo>
                  <a:pt x="0" y="0"/>
                </a:lnTo>
                <a:lnTo>
                  <a:pt x="0" y="376951"/>
                </a:lnTo>
                <a:lnTo>
                  <a:pt x="2736387" y="376951"/>
                </a:lnTo>
                <a:lnTo>
                  <a:pt x="2736387" y="0"/>
                </a:lnTo>
                <a:close/>
              </a:path>
            </a:pathLst>
          </a:custGeom>
          <a:solidFill>
            <a:srgbClr val="EFE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92365" y="6688666"/>
            <a:ext cx="901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I</a:t>
            </a:r>
            <a:endParaRPr sz="1650">
              <a:latin typeface="Open Sans Extrabold"/>
              <a:cs typeface="Open Sans Extrabold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22655" y="2889964"/>
          <a:ext cx="16956405" cy="5155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1930"/>
                <a:gridCol w="3043555"/>
                <a:gridCol w="4606924"/>
                <a:gridCol w="3401059"/>
                <a:gridCol w="3146425"/>
              </a:tblGrid>
              <a:tr h="376555">
                <a:tc rowSpan="2"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Factors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41275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On-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Premises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41275">
                    <a:solidFill>
                      <a:srgbClr val="E4E5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50" spc="-45" b="1">
                          <a:latin typeface="Open Sans Extrabold"/>
                          <a:cs typeface="Open Sans Extrabold"/>
                        </a:rPr>
                        <a:t>Cloud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41275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02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1275"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Disadvantage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80" b="1">
                          <a:latin typeface="Open Sans Extrabold"/>
                          <a:cs typeface="Open Sans Extrabold"/>
                        </a:rPr>
                        <a:t>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Disadvantage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B4B5B7"/>
                      </a:solidFill>
                      <a:prstDash val="solid"/>
                    </a:lnL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</a:tr>
              <a:tr h="1136015">
                <a:tc>
                  <a:txBody>
                    <a:bodyPr/>
                    <a:lstStyle/>
                    <a:p>
                      <a:pPr marR="126238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Platform </a:t>
                      </a:r>
                      <a:r>
                        <a:rPr dirty="0" sz="1650" spc="-6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Customisation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700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marR="663575">
                        <a:lnSpc>
                          <a:spcPct val="113700"/>
                        </a:lnSpc>
                        <a:spcBef>
                          <a:spcPts val="12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Readily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able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customise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platform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meet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unique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requirements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256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0" marR="759460">
                        <a:lnSpc>
                          <a:spcPct val="113700"/>
                        </a:lnSpc>
                        <a:spcBef>
                          <a:spcPts val="128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Customisations can lead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reliability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software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support issues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256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421640">
                        <a:lnSpc>
                          <a:spcPct val="113700"/>
                        </a:lnSpc>
                        <a:spcBef>
                          <a:spcPts val="12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SaaS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platforms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are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quite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stable.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Updates are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iterative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easy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965" marR="619760">
                        <a:lnSpc>
                          <a:spcPct val="113700"/>
                        </a:lnSpc>
                        <a:spcBef>
                          <a:spcPts val="127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SaaS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minimises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ability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modify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platform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6129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000101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633220"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Deployments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marR="807720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Technology can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be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deployed based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unique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infrastructure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application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requirements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Complexity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mean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lengthy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difficult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1917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deployments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8732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849630">
                        <a:lnSpc>
                          <a:spcPct val="113700"/>
                        </a:lnSpc>
                        <a:spcBef>
                          <a:spcPts val="123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SaaS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reliable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easy to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execute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deployments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21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965" marR="442595">
                        <a:lnSpc>
                          <a:spcPct val="113700"/>
                        </a:lnSpc>
                        <a:spcBef>
                          <a:spcPts val="123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Normally, SaaS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implemented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to a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lowest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common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denominator,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which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sometimes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cause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limiting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functionality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210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B4B5B7"/>
                      </a:solidFill>
                      <a:prstDash val="solid"/>
                    </a:lnB>
                  </a:tcPr>
                </a:tc>
              </a:tr>
              <a:tr h="150749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650" spc="-45" b="1">
                          <a:latin typeface="Open Sans Extrabold"/>
                          <a:cs typeface="Open Sans Extrabold"/>
                        </a:rPr>
                        <a:t>T</a:t>
                      </a: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55" b="1">
                          <a:latin typeface="Open Sans Extrabold"/>
                          <a:cs typeface="Open Sans Extrabold"/>
                        </a:rPr>
                        <a:t>Support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</a:txBody>
                  <a:tcPr marL="0" marR="0" marB="0" marT="161925"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marR="72453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Infrastructure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dirty="0" sz="1450" spc="3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application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expertise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are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readily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available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170815" marR="741045">
                        <a:lnSpc>
                          <a:spcPct val="113700"/>
                        </a:lnSpc>
                        <a:spcBef>
                          <a:spcPts val="123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Dedicated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IT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team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necessary, especially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when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applications are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tailored to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meet an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organisation’s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unique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requirements.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372745">
                        <a:lnSpc>
                          <a:spcPct val="113700"/>
                        </a:lnSpc>
                        <a:spcBef>
                          <a:spcPts val="123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caution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of scale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inherent to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cloud deployments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mean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that IT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support can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 more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less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time and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effort.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6210">
                    <a:lnL w="12700">
                      <a:solidFill>
                        <a:srgbClr val="B4B5B7"/>
                      </a:solidFill>
                      <a:prstDash val="solid"/>
                    </a:lnL>
                    <a:lnR w="12700">
                      <a:solidFill>
                        <a:srgbClr val="B4B5B7"/>
                      </a:solidFill>
                      <a:prstDash val="solid"/>
                    </a:lnR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965" marR="399415">
                        <a:lnSpc>
                          <a:spcPct val="113700"/>
                        </a:lnSpc>
                        <a:spcBef>
                          <a:spcPts val="122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 learning curve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for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cloud </a:t>
                      </a:r>
                      <a:r>
                        <a:rPr dirty="0" sz="1450" spc="-36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significant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and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adequately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trained personnel are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expensive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B4B5B7"/>
                      </a:solidFill>
                      <a:prstDash val="solid"/>
                    </a:lnL>
                    <a:lnT w="12700">
                      <a:solidFill>
                        <a:srgbClr val="B4B5B7"/>
                      </a:solidFill>
                      <a:prstDash val="solid"/>
                    </a:lnT>
                    <a:lnB w="12700">
                      <a:solidFill>
                        <a:srgbClr val="00010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1005205" y="490037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5205" y="6533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5235"/>
                </a:moveTo>
                <a:lnTo>
                  <a:pt x="1533" y="1533"/>
                </a:lnTo>
                <a:lnTo>
                  <a:pt x="5235" y="0"/>
                </a:lnTo>
                <a:lnTo>
                  <a:pt x="8937" y="1533"/>
                </a:lnTo>
                <a:lnTo>
                  <a:pt x="10470" y="5235"/>
                </a:lnTo>
                <a:lnTo>
                  <a:pt x="8937" y="8937"/>
                </a:lnTo>
                <a:lnTo>
                  <a:pt x="5235" y="10470"/>
                </a:lnTo>
                <a:lnTo>
                  <a:pt x="1533" y="8937"/>
                </a:lnTo>
                <a:lnTo>
                  <a:pt x="0" y="5235"/>
                </a:lnTo>
                <a:close/>
              </a:path>
            </a:pathLst>
          </a:custGeom>
          <a:solidFill>
            <a:srgbClr val="B4B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48640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05" y="10646660"/>
            <a:ext cx="29425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Adobe</a:t>
            </a:r>
            <a:r>
              <a:rPr dirty="0" sz="1150" spc="1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e-Commerce Operational</a:t>
            </a:r>
            <a:r>
              <a:rPr dirty="0" sz="1150" spc="1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Playbook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418" y="1998149"/>
            <a:ext cx="824230" cy="2412365"/>
          </a:xfrm>
          <a:prstGeom prst="rect">
            <a:avLst/>
          </a:prstGeom>
        </p:spPr>
        <p:txBody>
          <a:bodyPr wrap="square" lIns="0" tIns="55244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4600" spc="-5">
                <a:latin typeface="Open Sans"/>
                <a:cs typeface="Open Sans"/>
              </a:rPr>
              <a:t>Contents</a:t>
            </a:r>
            <a:endParaRPr sz="460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3964" y="4322246"/>
            <a:ext cx="203453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06885" y="4171466"/>
            <a:ext cx="210756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Upgrades,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Backups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Maintenace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35841" y="4196532"/>
            <a:ext cx="2741295" cy="16338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510790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DAC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mode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l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49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2510790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Agil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Scru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Methodolog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50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990"/>
              </a:spcBef>
              <a:tabLst>
                <a:tab pos="2510790" algn="l"/>
              </a:tabLst>
            </a:pP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Commo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51 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Workshops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3964" y="6105466"/>
            <a:ext cx="2197735" cy="2489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Part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6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People</a:t>
            </a:r>
            <a:endParaRPr sz="16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706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Organisational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9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Project-Based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Organisational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Culture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34323" y="6583957"/>
            <a:ext cx="2701925" cy="628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7086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74	Campaign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  <a:p>
            <a:pPr marL="570865">
              <a:lnSpc>
                <a:spcPct val="100000"/>
              </a:lnSpc>
              <a:spcBef>
                <a:spcPts val="122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92881" y="7337861"/>
            <a:ext cx="27628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53238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Reportin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Dashboard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95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92881" y="7714625"/>
            <a:ext cx="1574165" cy="2136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SEO</a:t>
            </a:r>
            <a:endParaRPr sz="1450">
              <a:latin typeface="Open Sans"/>
              <a:cs typeface="Open Sans"/>
            </a:endParaRPr>
          </a:p>
          <a:p>
            <a:pPr marL="12700" marR="113030">
              <a:lnSpc>
                <a:spcPct val="1706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 Marketing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Personlisation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Collect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PWA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12700" y="6101295"/>
            <a:ext cx="3300729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7785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Part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8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Checklists</a:t>
            </a:r>
            <a:endParaRPr sz="1650">
              <a:latin typeface="Open Sans Extrabold"/>
              <a:cs typeface="Open Sans Extrabold"/>
            </a:endParaRPr>
          </a:p>
          <a:p>
            <a:pPr marL="577850" indent="-565785">
              <a:lnSpc>
                <a:spcPct val="100000"/>
              </a:lnSpc>
              <a:spcBef>
                <a:spcPts val="1860"/>
              </a:spcBef>
              <a:buAutoNum type="arabicPlain" startAt="92"/>
              <a:tabLst>
                <a:tab pos="577850" algn="l"/>
                <a:tab pos="578485" algn="l"/>
                <a:tab pos="296164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Maturit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Checklis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108</a:t>
            </a:r>
            <a:endParaRPr sz="1450">
              <a:latin typeface="Open Sans"/>
              <a:cs typeface="Open Sans"/>
            </a:endParaRPr>
          </a:p>
          <a:p>
            <a:pPr marL="577850" marR="5080" indent="-565785">
              <a:lnSpc>
                <a:spcPct val="170600"/>
              </a:lnSpc>
              <a:buAutoNum type="arabicPlain" startAt="92"/>
              <a:tabLst>
                <a:tab pos="577850" algn="l"/>
                <a:tab pos="578485" algn="l"/>
                <a:tab pos="296164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GoLiv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Checklist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109  Performanc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Checklis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118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78739" y="7714813"/>
            <a:ext cx="2597785" cy="2136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4605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97</a:t>
            </a:r>
            <a:endParaRPr sz="1450">
              <a:latin typeface="Open Sans"/>
              <a:cs typeface="Open Sans"/>
            </a:endParaRPr>
          </a:p>
          <a:p>
            <a:pPr marL="146050">
              <a:lnSpc>
                <a:spcPct val="100000"/>
              </a:lnSpc>
              <a:spcBef>
                <a:spcPts val="122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99</a:t>
            </a:r>
            <a:endParaRPr sz="1450">
              <a:latin typeface="Open Sans"/>
              <a:cs typeface="Open Sans"/>
            </a:endParaRPr>
          </a:p>
          <a:p>
            <a:pPr marL="38100">
              <a:lnSpc>
                <a:spcPct val="100000"/>
              </a:lnSpc>
              <a:spcBef>
                <a:spcPts val="1030"/>
              </a:spcBef>
              <a:tabLst>
                <a:tab pos="71183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100	</a:t>
            </a:r>
            <a:r>
              <a:rPr dirty="0" sz="1650" spc="-65" b="1">
                <a:latin typeface="Open Sans Extrabold"/>
                <a:cs typeface="Open Sans Extrabold"/>
              </a:rPr>
              <a:t>Part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25" b="1">
                <a:latin typeface="Open Sans Extrabold"/>
                <a:cs typeface="Open Sans Extrabold"/>
              </a:rPr>
              <a:t>09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Templates</a:t>
            </a:r>
            <a:endParaRPr sz="1650">
              <a:latin typeface="Open Sans Extrabold"/>
              <a:cs typeface="Open Sans Extrabold"/>
            </a:endParaRPr>
          </a:p>
          <a:p>
            <a:pPr marL="38100">
              <a:lnSpc>
                <a:spcPct val="100000"/>
              </a:lnSpc>
              <a:spcBef>
                <a:spcPts val="1975"/>
              </a:spcBef>
              <a:tabLst>
                <a:tab pos="711835" algn="l"/>
              </a:tabLst>
            </a:pPr>
            <a:r>
              <a:rPr dirty="0" baseline="38314" sz="2175" spc="30">
                <a:solidFill>
                  <a:srgbClr val="4B4F51"/>
                </a:solidFill>
                <a:latin typeface="Open Sans"/>
                <a:cs typeface="Open Sans"/>
              </a:rPr>
              <a:t>103	</a:t>
            </a:r>
            <a:r>
              <a:rPr dirty="0" sz="1650" spc="-65" b="1">
                <a:latin typeface="Open Sans Extrabold"/>
                <a:cs typeface="Open Sans Extrabold"/>
              </a:rPr>
              <a:t>Part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25" b="1">
                <a:latin typeface="Open Sans Extrabold"/>
                <a:cs typeface="Open Sans Extrabold"/>
              </a:rPr>
              <a:t>10</a:t>
            </a:r>
            <a:r>
              <a:rPr dirty="0" sz="1650" spc="39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Acronyms</a:t>
            </a:r>
            <a:endParaRPr sz="1650">
              <a:latin typeface="Open Sans Extrabold"/>
              <a:cs typeface="Open Sans Extrabold"/>
            </a:endParaRPr>
          </a:p>
          <a:p>
            <a:pPr marL="38100">
              <a:lnSpc>
                <a:spcPct val="100000"/>
              </a:lnSpc>
              <a:spcBef>
                <a:spcPts val="20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104</a:t>
            </a:r>
            <a:endParaRPr sz="1450">
              <a:latin typeface="Open Sans"/>
              <a:cs typeface="Open Sans"/>
            </a:endParaRPr>
          </a:p>
          <a:p>
            <a:pPr marL="38100">
              <a:lnSpc>
                <a:spcPct val="100000"/>
              </a:lnSpc>
              <a:spcBef>
                <a:spcPts val="12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106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6663" y="1613014"/>
            <a:ext cx="146100" cy="14608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7298" y="1613014"/>
            <a:ext cx="146100" cy="1460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7935" y="1613014"/>
            <a:ext cx="146100" cy="1460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8571" y="1613014"/>
            <a:ext cx="146100" cy="1460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79208" y="1613014"/>
            <a:ext cx="146100" cy="14608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29845" y="1613014"/>
            <a:ext cx="146100" cy="14608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47563" y="1633462"/>
            <a:ext cx="146100" cy="14608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98198" y="1633462"/>
            <a:ext cx="146100" cy="1460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33264" y="1633462"/>
            <a:ext cx="146100" cy="14608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83898" y="1633462"/>
            <a:ext cx="146100" cy="14608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34534" y="1633462"/>
            <a:ext cx="146100" cy="1460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291041" y="1633462"/>
            <a:ext cx="146100" cy="14608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41677" y="1633462"/>
            <a:ext cx="146100" cy="14608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981568" y="1633462"/>
            <a:ext cx="146100" cy="14608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349586" y="1633462"/>
            <a:ext cx="146100" cy="14608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700224" y="1633462"/>
            <a:ext cx="146100" cy="14608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50860" y="1633462"/>
            <a:ext cx="146100" cy="14608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401497" y="1633462"/>
            <a:ext cx="146100" cy="14608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52133" y="1633462"/>
            <a:ext cx="146100" cy="14608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6663" y="5769462"/>
            <a:ext cx="146100" cy="14608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7298" y="5769462"/>
            <a:ext cx="146100" cy="14608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7935" y="5769462"/>
            <a:ext cx="146100" cy="14608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8571" y="5769462"/>
            <a:ext cx="146100" cy="14608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79208" y="5769462"/>
            <a:ext cx="146100" cy="14608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29845" y="5769462"/>
            <a:ext cx="146100" cy="14608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50775" y="5769462"/>
            <a:ext cx="146100" cy="14608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01412" y="5769462"/>
            <a:ext cx="146100" cy="14608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52050" y="5769462"/>
            <a:ext cx="146100" cy="14608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2686" y="5769462"/>
            <a:ext cx="146100" cy="146089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584029" y="4322246"/>
            <a:ext cx="2425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13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709120" y="4196532"/>
            <a:ext cx="2419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</a:t>
            </a:r>
            <a:endParaRPr sz="1450">
              <a:latin typeface="Open Sans"/>
              <a:cs typeface="Open Sans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044914" y="1910885"/>
          <a:ext cx="15020925" cy="2289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3150"/>
                <a:gridCol w="592455"/>
                <a:gridCol w="2345055"/>
                <a:gridCol w="715010"/>
                <a:gridCol w="2632075"/>
                <a:gridCol w="427354"/>
                <a:gridCol w="2310129"/>
                <a:gridCol w="3651885"/>
              </a:tblGrid>
              <a:tr h="84264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Part</a:t>
                      </a: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30" b="1">
                          <a:latin typeface="Open Sans Extrabold"/>
                          <a:cs typeface="Open Sans Extrabold"/>
                        </a:rPr>
                        <a:t>1</a:t>
                      </a:r>
                      <a:r>
                        <a:rPr dirty="0" sz="1650" spc="-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Introduction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90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About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playbook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501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r" marR="159385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5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Part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30" b="1">
                          <a:latin typeface="Open Sans Extrabold"/>
                          <a:cs typeface="Open Sans Extrabold"/>
                        </a:rPr>
                        <a:t>2</a:t>
                      </a:r>
                      <a:r>
                        <a:rPr dirty="0" sz="1650" spc="-1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Leadership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1939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Leadership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Overview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15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Part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30" b="1">
                          <a:latin typeface="Open Sans Extrabold"/>
                          <a:cs typeface="Open Sans Extrabold"/>
                        </a:rPr>
                        <a:t>3</a:t>
                      </a:r>
                      <a:r>
                        <a:rPr dirty="0" sz="165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65" b="1">
                          <a:latin typeface="Open Sans Extrabold"/>
                          <a:cs typeface="Open Sans Extrabold"/>
                        </a:rPr>
                        <a:t>Solution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 marL="177165">
                        <a:lnSpc>
                          <a:spcPct val="100000"/>
                        </a:lnSpc>
                        <a:spcBef>
                          <a:spcPts val="1939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SaaS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24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Part</a:t>
                      </a:r>
                      <a:r>
                        <a:rPr dirty="0" sz="1650" spc="-2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30" b="1">
                          <a:latin typeface="Open Sans Extrabold"/>
                          <a:cs typeface="Open Sans Extrabold"/>
                        </a:rPr>
                        <a:t>4</a:t>
                      </a:r>
                      <a:r>
                        <a:rPr dirty="0" sz="1650" spc="-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85" b="1">
                          <a:latin typeface="Open Sans Extrabold"/>
                          <a:cs typeface="Open Sans Extrabold"/>
                        </a:rPr>
                        <a:t>Strategy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 marL="187960">
                        <a:lnSpc>
                          <a:spcPct val="100000"/>
                        </a:lnSpc>
                        <a:spcBef>
                          <a:spcPts val="1905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Commerce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Strategy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50165"/>
                </a:tc>
                <a:tc>
                  <a:txBody>
                    <a:bodyPr/>
                    <a:lstStyle/>
                    <a:p>
                      <a:pPr algn="r" marR="122809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650" spc="-75" b="1">
                          <a:latin typeface="Open Sans Extrabold"/>
                          <a:cs typeface="Open Sans Extrabold"/>
                        </a:rPr>
                        <a:t>Part</a:t>
                      </a:r>
                      <a:r>
                        <a:rPr dirty="0" sz="1650" spc="-20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30" b="1">
                          <a:latin typeface="Open Sans Extrabold"/>
                          <a:cs typeface="Open Sans Extrabold"/>
                        </a:rPr>
                        <a:t>5</a:t>
                      </a:r>
                      <a:r>
                        <a:rPr dirty="0" sz="1650" spc="5" b="1">
                          <a:latin typeface="Open Sans Extrabold"/>
                          <a:cs typeface="Open Sans Extrabold"/>
                        </a:rPr>
                        <a:t> </a:t>
                      </a:r>
                      <a:r>
                        <a:rPr dirty="0" sz="1650" spc="-70" b="1">
                          <a:latin typeface="Open Sans Extrabold"/>
                          <a:cs typeface="Open Sans Extrabold"/>
                        </a:rPr>
                        <a:t>Process</a:t>
                      </a:r>
                      <a:endParaRPr sz="1650">
                        <a:latin typeface="Open Sans Extrabold"/>
                        <a:cs typeface="Open Sans Extrabold"/>
                      </a:endParaRPr>
                    </a:p>
                    <a:p>
                      <a:pPr marL="375920">
                        <a:lnSpc>
                          <a:spcPct val="100000"/>
                        </a:lnSpc>
                        <a:spcBef>
                          <a:spcPts val="1925"/>
                        </a:spcBef>
                        <a:tabLst>
                          <a:tab pos="934719" algn="l"/>
                          <a:tab pos="3433445" algn="l"/>
                        </a:tabLst>
                      </a:pP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3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4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	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Orde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r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Managemen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	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44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47625"/>
                </a:tc>
              </a:tr>
              <a:tr h="3765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About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Adobe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Magento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algn="r" marR="1593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6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Goals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algn="r" marR="1695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20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On-premise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25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Focus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375920" marR="2023745">
                        <a:lnSpc>
                          <a:spcPts val="1360"/>
                        </a:lnSpc>
                        <a:tabLst>
                          <a:tab pos="934719" algn="l"/>
                        </a:tabLst>
                      </a:pPr>
                      <a:r>
                        <a:rPr dirty="0" baseline="-38314" sz="2175" spc="7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3</a:t>
                      </a:r>
                      <a:r>
                        <a:rPr dirty="0" baseline="-38314" sz="217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6</a:t>
                      </a:r>
                      <a:r>
                        <a:rPr dirty="0" baseline="-38314" sz="217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	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Process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0"/>
                </a:tc>
              </a:tr>
              <a:tr h="3765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What</a:t>
                      </a:r>
                      <a:r>
                        <a:rPr dirty="0" sz="1450" spc="1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is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e-commerce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algn="r" marR="1593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7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Vision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algn="r" marR="1695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21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Cloud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vs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On-premise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26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Content</a:t>
                      </a:r>
                      <a:r>
                        <a:rPr dirty="0" sz="1450" spc="-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Strategy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375920">
                        <a:lnSpc>
                          <a:spcPts val="1360"/>
                        </a:lnSpc>
                        <a:tabLst>
                          <a:tab pos="934719" algn="l"/>
                          <a:tab pos="3433445" algn="l"/>
                        </a:tabLst>
                      </a:pPr>
                      <a:r>
                        <a:rPr dirty="0" baseline="-38314" sz="2175" spc="7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3</a:t>
                      </a:r>
                      <a:r>
                        <a:rPr dirty="0" baseline="-38314" sz="217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7</a:t>
                      </a:r>
                      <a:r>
                        <a:rPr dirty="0" baseline="-38314" sz="217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	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Projec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n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	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45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0"/>
                </a:tc>
              </a:tr>
              <a:tr h="6934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Commerce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Industries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B2C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1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vs</a:t>
                      </a:r>
                      <a:r>
                        <a:rPr dirty="0" sz="1450" spc="-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B2B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9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marL="208279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11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Planning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algn="r" marR="1695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22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177165" marR="14604">
                        <a:lnSpc>
                          <a:spcPct val="113700"/>
                        </a:lnSpc>
                        <a:spcBef>
                          <a:spcPts val="37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Integrating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r>
                        <a:rPr dirty="0" sz="1450" spc="-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Third-Party </a:t>
                      </a:r>
                      <a:r>
                        <a:rPr dirty="0" sz="1450" spc="-36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Services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4699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30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Maturity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marL="375920">
                        <a:lnSpc>
                          <a:spcPts val="1360"/>
                        </a:lnSpc>
                        <a:tabLst>
                          <a:tab pos="934719" algn="l"/>
                          <a:tab pos="3433445" algn="l"/>
                        </a:tabLst>
                      </a:pPr>
                      <a:r>
                        <a:rPr dirty="0" baseline="-38314" sz="2175" spc="7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3</a:t>
                      </a:r>
                      <a:r>
                        <a:rPr dirty="0" baseline="-38314" sz="217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9</a:t>
                      </a:r>
                      <a:r>
                        <a:rPr dirty="0" baseline="-38314" sz="217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	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Projec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t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Scop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e</a:t>
                      </a:r>
                      <a:r>
                        <a:rPr dirty="0" sz="145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	</a:t>
                      </a:r>
                      <a:r>
                        <a:rPr dirty="0" sz="1450" spc="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46</a:t>
                      </a:r>
                      <a:endParaRPr sz="1450">
                        <a:latin typeface="Open Sans"/>
                        <a:cs typeface="Open Sans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225"/>
                        </a:spcBef>
                        <a:tabLst>
                          <a:tab pos="2498090" algn="l"/>
                        </a:tabLst>
                      </a:pP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Project </a:t>
                      </a:r>
                      <a:r>
                        <a:rPr dirty="0" sz="1450" spc="25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Management	</a:t>
                      </a:r>
                      <a:r>
                        <a:rPr dirty="0" sz="1450" spc="20">
                          <a:solidFill>
                            <a:srgbClr val="4B4F51"/>
                          </a:solidFill>
                          <a:latin typeface="Open Sans"/>
                          <a:cs typeface="Open Sans"/>
                        </a:rPr>
                        <a:t>47</a:t>
                      </a:r>
                      <a:endParaRPr sz="1450">
                        <a:latin typeface="Open Sans"/>
                        <a:cs typeface="Open San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18834588" y="5578626"/>
            <a:ext cx="2425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53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599266" y="9348334"/>
            <a:ext cx="2425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89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599266" y="9976524"/>
            <a:ext cx="2425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91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12119" y="6105466"/>
            <a:ext cx="3368040" cy="41230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635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Part</a:t>
            </a:r>
            <a:r>
              <a:rPr dirty="0" sz="1650" spc="-30" b="1">
                <a:latin typeface="Open Sans Extrabold"/>
                <a:cs typeface="Open Sans Extrabold"/>
              </a:rPr>
              <a:t> 7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Product</a:t>
            </a:r>
            <a:endParaRPr sz="1650">
              <a:latin typeface="Open Sans Extrabold"/>
              <a:cs typeface="Open Sans Extrabold"/>
            </a:endParaRPr>
          </a:p>
          <a:p>
            <a:pPr marL="63500">
              <a:lnSpc>
                <a:spcPct val="100000"/>
              </a:lnSpc>
              <a:spcBef>
                <a:spcPts val="1825"/>
              </a:spcBef>
              <a:tabLst>
                <a:tab pos="63563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55	Order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  <a:p>
            <a:pPr marL="635635" indent="-572770">
              <a:lnSpc>
                <a:spcPct val="100000"/>
              </a:lnSpc>
              <a:spcBef>
                <a:spcPts val="240"/>
              </a:spcBef>
              <a:buAutoNum type="arabicPlain" startAt="58"/>
              <a:tabLst>
                <a:tab pos="635635" algn="l"/>
                <a:tab pos="63627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</a:t>
            </a:r>
            <a:endParaRPr sz="1450">
              <a:latin typeface="Open Sans"/>
              <a:cs typeface="Open Sans"/>
            </a:endParaRPr>
          </a:p>
          <a:p>
            <a:pPr marL="635635" indent="-572770">
              <a:lnSpc>
                <a:spcPct val="100000"/>
              </a:lnSpc>
              <a:spcBef>
                <a:spcPts val="1225"/>
              </a:spcBef>
              <a:buAutoNum type="arabicPlain" startAt="58"/>
              <a:tabLst>
                <a:tab pos="635635" algn="l"/>
                <a:tab pos="636270" algn="l"/>
                <a:tab pos="309943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Fulfilment	77</a:t>
            </a:r>
            <a:endParaRPr sz="1450">
              <a:latin typeface="Open Sans"/>
              <a:cs typeface="Open Sans"/>
            </a:endParaRPr>
          </a:p>
          <a:p>
            <a:pPr marL="635635" marR="43180" indent="-572770">
              <a:lnSpc>
                <a:spcPct val="170600"/>
              </a:lnSpc>
              <a:buAutoNum type="arabicPlain" startAt="58"/>
              <a:tabLst>
                <a:tab pos="635635" algn="l"/>
                <a:tab pos="636270" algn="l"/>
                <a:tab pos="309943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79  Pricin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81</a:t>
            </a:r>
            <a:endParaRPr sz="1450">
              <a:latin typeface="Open Sans"/>
              <a:cs typeface="Open Sans"/>
            </a:endParaRPr>
          </a:p>
          <a:p>
            <a:pPr marL="635635" indent="-586740">
              <a:lnSpc>
                <a:spcPct val="100000"/>
              </a:lnSpc>
              <a:spcBef>
                <a:spcPts val="1230"/>
              </a:spcBef>
              <a:buAutoNum type="arabicPlain" startAt="58"/>
              <a:tabLst>
                <a:tab pos="635635" algn="l"/>
                <a:tab pos="636270" algn="l"/>
                <a:tab pos="309943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	82</a:t>
            </a:r>
            <a:endParaRPr sz="1450">
              <a:latin typeface="Open Sans"/>
              <a:cs typeface="Open Sans"/>
            </a:endParaRPr>
          </a:p>
          <a:p>
            <a:pPr marL="635635" marR="43180">
              <a:lnSpc>
                <a:spcPct val="113700"/>
              </a:lnSpc>
              <a:spcBef>
                <a:spcPts val="990"/>
              </a:spcBef>
              <a:tabLst>
                <a:tab pos="309943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flow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85 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endParaRPr sz="1450">
              <a:latin typeface="Open Sans"/>
              <a:cs typeface="Open Sans"/>
            </a:endParaRPr>
          </a:p>
          <a:p>
            <a:pPr marL="635635" marR="1303655">
              <a:lnSpc>
                <a:spcPct val="113700"/>
              </a:lnSpc>
              <a:spcBef>
                <a:spcPts val="9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Dynamic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Pricing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  <a:p>
            <a:pPr marL="635635">
              <a:lnSpc>
                <a:spcPct val="100000"/>
              </a:lnSpc>
              <a:spcBef>
                <a:spcPts val="122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63964" y="8719955"/>
            <a:ext cx="27279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49745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62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063964" y="9096907"/>
            <a:ext cx="2727960" cy="17595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35"/>
              </a:spcBef>
              <a:tabLst>
                <a:tab pos="249745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Tool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63</a:t>
            </a:r>
            <a:endParaRPr sz="1450">
              <a:latin typeface="Open Sans"/>
              <a:cs typeface="Open Sans"/>
            </a:endParaRPr>
          </a:p>
          <a:p>
            <a:pPr algn="just" marL="12700" marR="5080">
              <a:lnSpc>
                <a:spcPct val="170600"/>
              </a:lnSpc>
              <a:tabLst>
                <a:tab pos="249745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66 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Roles and Responsibilities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67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70</a:t>
            </a:r>
            <a:endParaRPr sz="1450">
              <a:latin typeface="Open Sans"/>
              <a:cs typeface="Open Sans"/>
            </a:endParaRPr>
          </a:p>
          <a:p>
            <a:pPr algn="just" marL="12700">
              <a:lnSpc>
                <a:spcPct val="100000"/>
              </a:lnSpc>
              <a:spcBef>
                <a:spcPts val="1225"/>
              </a:spcBef>
              <a:tabLst>
                <a:tab pos="249745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72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30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538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3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Solution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5408930" cy="150812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0"/>
              </a:spcBef>
            </a:pPr>
            <a:r>
              <a:rPr dirty="0" sz="4750" spc="-95">
                <a:latin typeface="Open Sans"/>
                <a:cs typeface="Open Sans"/>
              </a:rPr>
              <a:t>Integrating</a:t>
            </a:r>
            <a:r>
              <a:rPr dirty="0" sz="4750" spc="-5">
                <a:latin typeface="Open Sans"/>
                <a:cs typeface="Open Sans"/>
              </a:rPr>
              <a:t> </a:t>
            </a:r>
            <a:r>
              <a:rPr dirty="0" sz="4750" spc="-140">
                <a:latin typeface="Open Sans"/>
                <a:cs typeface="Open Sans"/>
              </a:rPr>
              <a:t>with </a:t>
            </a:r>
            <a:r>
              <a:rPr dirty="0" sz="4750" spc="-135">
                <a:latin typeface="Open Sans"/>
                <a:cs typeface="Open Sans"/>
              </a:rPr>
              <a:t> </a:t>
            </a:r>
            <a:r>
              <a:rPr dirty="0" sz="4750" spc="-95">
                <a:latin typeface="Open Sans"/>
                <a:cs typeface="Open Sans"/>
              </a:rPr>
              <a:t>Third-Party</a:t>
            </a:r>
            <a:r>
              <a:rPr dirty="0" sz="4750" spc="-10">
                <a:latin typeface="Open Sans"/>
                <a:cs typeface="Open Sans"/>
              </a:rPr>
              <a:t> </a:t>
            </a:r>
            <a:r>
              <a:rPr dirty="0" sz="4750" spc="-65">
                <a:latin typeface="Open Sans"/>
                <a:cs typeface="Open Sans"/>
              </a:rPr>
              <a:t>Services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4171529"/>
            <a:ext cx="5739765" cy="30403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191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most business understand,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developing an online store,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unique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strategies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part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roadmap.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Sometimes,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alone does 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functionality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needed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operate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storefront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optimal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why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merchants turn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third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party providers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fill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gaps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move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 forward. Most operational needs 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fulfilled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software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platforms including ERP,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marketplace,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intelligence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suites,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more. The additional software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selected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reduce time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effort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organisation, whilst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optimising the customer experience and business operations.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7437816"/>
            <a:ext cx="5781675" cy="27895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72745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selecting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third-party provider, businesses should use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simple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approach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third-party integration 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 the customer’s needs.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After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understanding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customer, decide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detailed plan with the help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After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deciding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plan,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specification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kind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data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required and passed onto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third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party.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integrations are available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API,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 systems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communicate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 other. 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problem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platforms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supported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API,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 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possible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technical perspective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paramount.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500" y="4170209"/>
            <a:ext cx="508254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Here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are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some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points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to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consider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when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integrating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and </a:t>
            </a:r>
            <a:r>
              <a:rPr dirty="0" sz="1450" spc="-36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selecting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third-party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platform: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5500" y="4949180"/>
            <a:ext cx="29749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preference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API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etc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5500" y="5451845"/>
            <a:ext cx="35369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technical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limitations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plugin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5500" y="5954510"/>
            <a:ext cx="30632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investment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500" y="6457176"/>
            <a:ext cx="23279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Scalability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500" y="6959841"/>
            <a:ext cx="34766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Upgrades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maintenance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500" y="7462507"/>
            <a:ext cx="197103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Desk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reliability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78498" y="4170585"/>
            <a:ext cx="570738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Below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is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list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common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Third-Party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Integrations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which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most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e-Commerce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sites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5" b="1">
                <a:solidFill>
                  <a:srgbClr val="5D88C0"/>
                </a:solidFill>
                <a:latin typeface="Open Sans Extrabold"/>
                <a:cs typeface="Open Sans Extrabold"/>
              </a:rPr>
              <a:t>will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need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to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consider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part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their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digital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roadmap: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78498" y="5200795"/>
            <a:ext cx="20237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Accounting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78498" y="5703460"/>
            <a:ext cx="12274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ERP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78498" y="6206126"/>
            <a:ext cx="37433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(PIM)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78498" y="6708792"/>
            <a:ext cx="8959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Finance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8498" y="7211456"/>
            <a:ext cx="19024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78498" y="7714122"/>
            <a:ext cx="14001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Marketplaces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78498" y="8216787"/>
            <a:ext cx="16446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78498" y="8719453"/>
            <a:ext cx="7258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78498" y="9222118"/>
            <a:ext cx="47713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 Shopping, Tag manager and other API feeds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3.5</a:t>
            </a:r>
            <a:endParaRPr sz="11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31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538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3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Solution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1217168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0">
                <a:latin typeface="Open Sans"/>
                <a:cs typeface="Open Sans"/>
              </a:rPr>
              <a:t>Upgrades,</a:t>
            </a:r>
            <a:r>
              <a:rPr dirty="0" sz="4750">
                <a:latin typeface="Open Sans"/>
                <a:cs typeface="Open Sans"/>
              </a:rPr>
              <a:t> </a:t>
            </a:r>
            <a:r>
              <a:rPr dirty="0" sz="4750" spc="-80">
                <a:latin typeface="Open Sans"/>
                <a:cs typeface="Open Sans"/>
              </a:rPr>
              <a:t>Backups</a:t>
            </a:r>
            <a:r>
              <a:rPr dirty="0" sz="4750">
                <a:latin typeface="Open Sans"/>
                <a:cs typeface="Open Sans"/>
              </a:rPr>
              <a:t> </a:t>
            </a:r>
            <a:r>
              <a:rPr dirty="0" sz="4750" spc="-90">
                <a:latin typeface="Open Sans"/>
                <a:cs typeface="Open Sans"/>
              </a:rPr>
              <a:t>and</a:t>
            </a:r>
            <a:r>
              <a:rPr dirty="0" sz="4750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Maintenace</a:t>
            </a:r>
            <a:r>
              <a:rPr dirty="0" sz="4750" spc="5">
                <a:latin typeface="Open Sans"/>
                <a:cs typeface="Open Sans"/>
              </a:rPr>
              <a:t> </a:t>
            </a:r>
            <a:r>
              <a:rPr dirty="0" sz="4750" spc="-65">
                <a:latin typeface="Open Sans"/>
                <a:cs typeface="Open Sans"/>
              </a:rPr>
              <a:t>Services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3543275"/>
            <a:ext cx="560070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Maintaining the strong code base, features,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functionality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high-security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crucial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competitive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330" y="4548418"/>
            <a:ext cx="5634990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 multiple ways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efficiently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upgrade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depending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infrastructure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available,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vary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business. Depending on the technical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maturity,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very challenging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exercise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undergo.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table,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advantages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disadvantages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upgrades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Cloud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on-premise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detailed.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5330" y="6558513"/>
            <a:ext cx="521843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always important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back 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files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before running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upgrade.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330" y="7358803"/>
            <a:ext cx="5748655" cy="21151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70">
                <a:solidFill>
                  <a:srgbClr val="2E75B5"/>
                </a:solidFill>
                <a:latin typeface="Open Sans"/>
                <a:cs typeface="Open Sans"/>
              </a:rPr>
              <a:t>Why</a:t>
            </a: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upgrading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makes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sense?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Since change and adaptation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behaviors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norm, being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older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 makes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accommodating 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imitating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 and behaviors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expensive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time-consuming,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simply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possible.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Additionally,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 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scheduling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retrofit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prohibitive.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5375" y="3542962"/>
            <a:ext cx="549211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upgrading,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you’re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future-proofing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giving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yourself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ability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better service changing customer needs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5423" y="4343187"/>
            <a:ext cx="3515360" cy="8636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Planning</a:t>
            </a:r>
            <a:r>
              <a:rPr dirty="0" sz="2600" spc="-2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your</a:t>
            </a:r>
            <a:r>
              <a:rPr dirty="0" sz="2600" spc="-2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upgrade.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Planning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Questions: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423" y="5428034"/>
            <a:ext cx="559625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Here’s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quick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questions you should ask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you plan your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upgrade: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423" y="6207005"/>
            <a:ext cx="11696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Sit</a:t>
            </a:r>
            <a:r>
              <a:rPr dirty="0" sz="1450" spc="-65" b="1">
                <a:solidFill>
                  <a:srgbClr val="5D88C0"/>
                </a:solidFill>
                <a:latin typeface="Open Sans Extrabold"/>
                <a:cs typeface="Open Sans Extrabold"/>
              </a:rPr>
              <a:t>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Cleanup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423" y="6684603"/>
            <a:ext cx="540258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953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can 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I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and 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change?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things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I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implement?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(e.g.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changes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taxonomy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structure,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changes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423" y="7714813"/>
            <a:ext cx="14535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Analytic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Check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423" y="8192411"/>
            <a:ext cx="559879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953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current KPIs? What does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could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improved? Are there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KPIs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want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5423" y="9222620"/>
            <a:ext cx="10153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Extensions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78420" y="3543275"/>
            <a:ext cx="54032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I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still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them?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third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parrty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extensions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cover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78420" y="4322246"/>
            <a:ext cx="11430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Integrations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8420" y="4799844"/>
            <a:ext cx="583755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third-party systems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(e.g.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ERP, accounting), do 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I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connectors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 integrations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needed?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78420" y="5830053"/>
            <a:ext cx="7785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Training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78420" y="6307652"/>
            <a:ext cx="566737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upgrade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knowledge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training?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What’s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train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 users 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admin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before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78420" y="7312793"/>
            <a:ext cx="570484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Upgrade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—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dedicated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upgrade project,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 in-house and external experts?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have the necessary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 from leadership and other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3.6</a:t>
            </a:r>
            <a:endParaRPr sz="11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32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538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3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Solution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3.6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672918"/>
            <a:ext cx="4425950" cy="8959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Common</a:t>
            </a:r>
            <a:r>
              <a:rPr dirty="0" sz="2600" spc="-2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2E75B5"/>
                </a:solidFill>
                <a:latin typeface="Open Sans"/>
                <a:cs typeface="Open Sans"/>
              </a:rPr>
              <a:t>Upgrade</a:t>
            </a: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Questions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950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How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long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does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typical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upgrade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5" b="1">
                <a:solidFill>
                  <a:srgbClr val="5D88C0"/>
                </a:solidFill>
                <a:latin typeface="Open Sans Extrabold"/>
                <a:cs typeface="Open Sans Extrabold"/>
              </a:rPr>
              <a:t>take?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794638"/>
            <a:ext cx="576326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depends on the platform and architecture. There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variables,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you’re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redesign,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take longer.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After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discovery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complete,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implementation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accurate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timeframe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5327325"/>
            <a:ext cx="32353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How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much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does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70" b="1">
                <a:solidFill>
                  <a:srgbClr val="5D88C0"/>
                </a:solidFill>
                <a:latin typeface="Open Sans Extrabold"/>
                <a:cs typeface="Open Sans Extrabold"/>
              </a:rPr>
              <a:t>it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cost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to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upgrade?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5804923"/>
            <a:ext cx="575310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Again,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depends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current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situation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news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generally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partners and developers have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become more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familiar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adept with 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platform, upgrade costs and projects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lengths have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down.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 recommend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consulting with 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Solution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Partner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estimate.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7563780"/>
            <a:ext cx="574230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9530">
              <a:lnSpc>
                <a:spcPct val="113700"/>
              </a:lnSpc>
              <a:spcBef>
                <a:spcPts val="90"/>
              </a:spcBef>
            </a:pP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Are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Magento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Commerce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" b="1">
                <a:solidFill>
                  <a:srgbClr val="5D88C0"/>
                </a:solidFill>
                <a:latin typeface="Open Sans Extrabold"/>
                <a:cs typeface="Open Sans Extrabold"/>
              </a:rPr>
              <a:t>2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versions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my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Magento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Commerce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" b="1">
                <a:solidFill>
                  <a:srgbClr val="5D88C0"/>
                </a:solidFill>
                <a:latin typeface="Open Sans Extrabold"/>
                <a:cs typeface="Open Sans Extrabold"/>
              </a:rPr>
              <a:t>1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extensions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available?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8317685"/>
            <a:ext cx="5727700" cy="128206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Virtually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business-critical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covered.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From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customizations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fulfillment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optimization, we’ve seen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dramatic increase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number,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diversity,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extensions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Marketplace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merchant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adoption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partner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familiarity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with,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2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500" y="2788742"/>
            <a:ext cx="5833745" cy="32918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2192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grown. Examples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global technology companies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created extensions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include: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PayPal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dotmailer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TaxJar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Nosto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Vertex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Amasty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Celebros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Logicbroker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assurance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2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extensions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consistently high 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 there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very high probability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extension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high-quality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alternative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extension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already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Marketplace.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Many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merchants have found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native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Magento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2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reduced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and reliance on extensions,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simplifying development and maintenance operations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performance.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haven’t already, engage</a:t>
            </a:r>
            <a:endParaRPr sz="1450">
              <a:latin typeface="Open Sans"/>
              <a:cs typeface="Open Sans"/>
            </a:endParaRPr>
          </a:p>
          <a:p>
            <a:pPr marL="12700" marR="864235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thorough upgrade planning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uncover these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types 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opportunities.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500" y="6306270"/>
            <a:ext cx="540893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65" b="1">
                <a:solidFill>
                  <a:srgbClr val="5D88C0"/>
                </a:solidFill>
                <a:latin typeface="Open Sans Extrabold"/>
                <a:cs typeface="Open Sans Extrabold"/>
              </a:rPr>
              <a:t>What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if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my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extensions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and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integrations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are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not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compatible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70" b="1">
                <a:solidFill>
                  <a:srgbClr val="5D88C0"/>
                </a:solidFill>
                <a:latin typeface="Open Sans Extrabold"/>
                <a:cs typeface="Open Sans Extrabold"/>
              </a:rPr>
              <a:t>with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platform?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500" y="7060173"/>
            <a:ext cx="580961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Depending on the platform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flexibility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hosting solution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customisation options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maybe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option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most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customisations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developed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upgrade process.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500" y="8341621"/>
            <a:ext cx="28174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How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5" b="1">
                <a:solidFill>
                  <a:srgbClr val="5D88C0"/>
                </a:solidFill>
                <a:latin typeface="Open Sans Extrabold"/>
                <a:cs typeface="Open Sans Extrabold"/>
              </a:rPr>
              <a:t>will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my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SEO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be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impacted?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500" y="8819219"/>
            <a:ext cx="53130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proper planning, your SEO should be improved.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Our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partner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Corra recommends: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92444" y="2813057"/>
            <a:ext cx="336105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135"/>
              </a:spcBef>
              <a:buChar char="•"/>
              <a:tabLst>
                <a:tab pos="13462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succinct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301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redirect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92444" y="3315722"/>
            <a:ext cx="382777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135"/>
              </a:spcBef>
              <a:buChar char="•"/>
              <a:tabLst>
                <a:tab pos="13462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Building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around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URL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taxonomy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92444" y="3818387"/>
            <a:ext cx="26828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135"/>
              </a:spcBef>
              <a:buChar char="•"/>
              <a:tabLst>
                <a:tab pos="13462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Doing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XML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sitemap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92444" y="4321052"/>
            <a:ext cx="40208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135"/>
              </a:spcBef>
              <a:buChar char="•"/>
              <a:tabLst>
                <a:tab pos="13462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tag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(e.g.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92444" y="4823717"/>
            <a:ext cx="46920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135"/>
              </a:spcBef>
              <a:buChar char="•"/>
              <a:tabLst>
                <a:tab pos="13462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Discussing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implementation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3130" y="879502"/>
            <a:ext cx="18066385" cy="635"/>
          </a:xfrm>
          <a:custGeom>
            <a:avLst/>
            <a:gdLst/>
            <a:ahLst/>
            <a:cxnLst/>
            <a:rect l="l" t="t" r="r" b="b"/>
            <a:pathLst>
              <a:path w="18066385" h="634">
                <a:moveTo>
                  <a:pt x="18065764" y="0"/>
                </a:moveTo>
                <a:lnTo>
                  <a:pt x="0" y="104"/>
                </a:lnTo>
                <a:lnTo>
                  <a:pt x="18065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33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644" y="3189468"/>
            <a:ext cx="5086985" cy="2303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90"/>
              </a:spcBef>
            </a:pPr>
            <a:r>
              <a:rPr dirty="0" sz="9900" spc="-509" b="1">
                <a:solidFill>
                  <a:srgbClr val="FFFFFF"/>
                </a:solidFill>
                <a:latin typeface="Open Sans Extrabold"/>
                <a:cs typeface="Open Sans Extrabold"/>
              </a:rPr>
              <a:t>Strategy</a:t>
            </a:r>
            <a:endParaRPr sz="99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4079"/>
              </a:spcBef>
            </a:pP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Within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Open Sans Extrabold"/>
                <a:cs typeface="Open Sans Extrabold"/>
              </a:rPr>
              <a:t>thi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s</a:t>
            </a:r>
            <a:r>
              <a:rPr dirty="0" sz="1650" spc="-5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70" b="1">
                <a:solidFill>
                  <a:srgbClr val="FFFFFF"/>
                </a:solidFill>
                <a:latin typeface="Open Sans Extrabold"/>
                <a:cs typeface="Open Sans Extrabold"/>
              </a:rPr>
              <a:t>section: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4644" y="5713814"/>
            <a:ext cx="2803525" cy="304165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20345" algn="l"/>
              </a:tabLst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Commerce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Strategy</a:t>
            </a:r>
            <a:endParaRPr sz="1450">
              <a:latin typeface="Open Sans"/>
              <a:cs typeface="Open Sans"/>
            </a:endParaRPr>
          </a:p>
          <a:p>
            <a:pPr marL="219710" indent="-20764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2034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Focus</a:t>
            </a:r>
            <a:endParaRPr sz="1450">
              <a:latin typeface="Open Sans"/>
              <a:cs typeface="Open Sans"/>
            </a:endParaRPr>
          </a:p>
          <a:p>
            <a:pPr marL="389255" marR="5080">
              <a:lnSpc>
                <a:spcPct val="151600"/>
              </a:lnSpc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General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Commerce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Metrics </a:t>
            </a:r>
            <a:r>
              <a:rPr dirty="0" sz="1450" spc="-36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KPI</a:t>
            </a:r>
            <a:endParaRPr sz="1450">
              <a:latin typeface="Open Sans"/>
              <a:cs typeface="Open Sans"/>
            </a:endParaRPr>
          </a:p>
          <a:p>
            <a:pPr marL="219710" indent="-207645">
              <a:lnSpc>
                <a:spcPct val="100000"/>
              </a:lnSpc>
              <a:spcBef>
                <a:spcPts val="900"/>
              </a:spcBef>
              <a:buAutoNum type="arabicPeriod" startAt="3"/>
              <a:tabLst>
                <a:tab pos="22034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Content</a:t>
            </a:r>
            <a:r>
              <a:rPr dirty="0" sz="14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Strategy</a:t>
            </a:r>
            <a:endParaRPr sz="1450">
              <a:latin typeface="Open Sans"/>
              <a:cs typeface="Open Sans"/>
            </a:endParaRPr>
          </a:p>
          <a:p>
            <a:pPr marL="219710" indent="-207645">
              <a:lnSpc>
                <a:spcPct val="100000"/>
              </a:lnSpc>
              <a:spcBef>
                <a:spcPts val="894"/>
              </a:spcBef>
              <a:buAutoNum type="arabicPeriod" startAt="3"/>
              <a:tabLst>
                <a:tab pos="22034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Maturity</a:t>
            </a:r>
            <a:endParaRPr sz="1450">
              <a:latin typeface="Open Sans"/>
              <a:cs typeface="Open Sans"/>
            </a:endParaRPr>
          </a:p>
          <a:p>
            <a:pPr marL="389255" marR="1910080">
              <a:lnSpc>
                <a:spcPct val="151600"/>
              </a:lnSpc>
              <a:spcBef>
                <a:spcPts val="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Crawl 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Walk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Run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352973" y="2254962"/>
            <a:ext cx="7250430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-25">
                <a:solidFill>
                  <a:srgbClr val="FFFFFF"/>
                </a:solidFill>
                <a:latin typeface="Open Sans"/>
                <a:cs typeface="Open Sans"/>
              </a:rPr>
              <a:t>0</a:t>
            </a:r>
            <a:r>
              <a:rPr dirty="0" sz="41200" spc="-590">
                <a:solidFill>
                  <a:srgbClr val="FFFFFF"/>
                </a:solidFill>
                <a:latin typeface="Open Sans"/>
                <a:cs typeface="Open Sans"/>
              </a:rPr>
              <a:t>4.</a:t>
            </a:r>
            <a:endParaRPr sz="412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7193" y="594611"/>
            <a:ext cx="109537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Part</a:t>
            </a:r>
            <a:r>
              <a:rPr dirty="0" sz="11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r>
              <a:rPr dirty="0" sz="11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-Strategy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487" y="1130855"/>
            <a:ext cx="251301" cy="2513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4610" y="1130855"/>
            <a:ext cx="251301" cy="2513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40769" y="1130855"/>
            <a:ext cx="251301" cy="25130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34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34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4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Strategy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540575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latin typeface="Open Sans"/>
                <a:cs typeface="Open Sans"/>
              </a:rPr>
              <a:t>Commerce</a:t>
            </a:r>
            <a:r>
              <a:rPr dirty="0" sz="4750" spc="-75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Strategy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543275"/>
            <a:ext cx="4116704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rapidly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force,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evolves expeditiously each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year.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exciting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individuals,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also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 with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challenges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trying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navigate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land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5302132"/>
            <a:ext cx="4166870" cy="3543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7239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0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continues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10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evolve</a:t>
            </a:r>
            <a:r>
              <a:rPr dirty="0" sz="1450" spc="10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and B2C, businesses are seeing drastic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behaviours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expectations, from the way they research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product/service, consider and complete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purchase,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brand,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way they communicate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peers.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behaviours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expectations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shift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instantly,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businesses can struggle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adapt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market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trends and creating</a:t>
            </a:r>
            <a:endParaRPr sz="1450">
              <a:latin typeface="Open Sans"/>
              <a:cs typeface="Open Sans"/>
            </a:endParaRPr>
          </a:p>
          <a:p>
            <a:pPr marL="12700" marR="2844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digital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strategy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both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realistic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achievable. Therefore, the execution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planning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digital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strategy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business.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9070898"/>
            <a:ext cx="402526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unique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nature, depending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maturity,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resources. Here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unlocking your core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4.1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9694" y="4264493"/>
            <a:ext cx="1654175" cy="1189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Awareness</a:t>
            </a:r>
            <a:endParaRPr sz="2600">
              <a:latin typeface="Open Sans"/>
              <a:cs typeface="Open Sans"/>
            </a:endParaRPr>
          </a:p>
          <a:p>
            <a:pPr marL="12700" marR="250825">
              <a:lnSpc>
                <a:spcPct val="113700"/>
              </a:lnSpc>
              <a:spcBef>
                <a:spcPts val="20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catalog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9694" y="5704403"/>
            <a:ext cx="18522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Comparison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9694" y="6182001"/>
            <a:ext cx="1761489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navigation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9694" y="6960972"/>
            <a:ext cx="18224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99694" y="7463638"/>
            <a:ext cx="21831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Personalized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9694" y="7941236"/>
            <a:ext cx="139255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bundle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99694" y="8720206"/>
            <a:ext cx="10604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29632" y="4264493"/>
            <a:ext cx="2310130" cy="1189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Consideration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20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selection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29632" y="5704403"/>
            <a:ext cx="22517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29632" y="6182001"/>
            <a:ext cx="20929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availability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9632" y="6935905"/>
            <a:ext cx="254889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identification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price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29632" y="7689808"/>
            <a:ext cx="24320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Self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Quote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request/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RFQ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29632" y="8468779"/>
            <a:ext cx="20770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Configure,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Price,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Quote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29632" y="8971445"/>
            <a:ext cx="14458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Dynamic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34083" y="4264493"/>
            <a:ext cx="1424305" cy="9378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Purchase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34083" y="5453164"/>
            <a:ext cx="22929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&amp;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34083" y="5955830"/>
            <a:ext cx="11207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Marketplace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034083" y="6458495"/>
            <a:ext cx="24066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Quote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34083" y="6961161"/>
            <a:ext cx="18891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Subscription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034083" y="7438759"/>
            <a:ext cx="23596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PO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transaction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invoice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34083" y="8192662"/>
            <a:ext cx="21780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NextGen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ordering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(e.g.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Punchout)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34083" y="8946566"/>
            <a:ext cx="244094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Procurement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workflow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824574" y="4264493"/>
            <a:ext cx="2369185" cy="1189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Support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20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status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&amp;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824574" y="5679336"/>
            <a:ext cx="192913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status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824574" y="6433239"/>
            <a:ext cx="211010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Retrieve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invoices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(order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history)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824574" y="7212210"/>
            <a:ext cx="15621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One-click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reorder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824574" y="7714876"/>
            <a:ext cx="19431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824574" y="8192474"/>
            <a:ext cx="232600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View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statements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invoices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&amp;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credits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824574" y="8946377"/>
            <a:ext cx="22523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Automated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renewals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replenishment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824574" y="9700281"/>
            <a:ext cx="19151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registration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/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activation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594123" y="4264493"/>
            <a:ext cx="2369185" cy="1189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Support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20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status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&amp;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594123" y="5679336"/>
            <a:ext cx="192913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status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594123" y="6433239"/>
            <a:ext cx="211010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Retrieve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invoices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(order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history)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594123" y="7212210"/>
            <a:ext cx="15621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One-click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reorder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594123" y="7714876"/>
            <a:ext cx="19431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594123" y="8192474"/>
            <a:ext cx="232600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View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statements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invoices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&amp;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credits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594123" y="8946377"/>
            <a:ext cx="22523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Automated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renewals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replenishment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594123" y="9700281"/>
            <a:ext cx="19151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registration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/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activation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648829" y="3753812"/>
            <a:ext cx="1753870" cy="0"/>
          </a:xfrm>
          <a:custGeom>
            <a:avLst/>
            <a:gdLst/>
            <a:ahLst/>
            <a:cxnLst/>
            <a:rect l="l" t="t" r="r" b="b"/>
            <a:pathLst>
              <a:path w="1753869" h="0">
                <a:moveTo>
                  <a:pt x="0" y="0"/>
                </a:moveTo>
                <a:lnTo>
                  <a:pt x="1753265" y="0"/>
                </a:lnTo>
              </a:path>
            </a:pathLst>
          </a:custGeom>
          <a:ln w="5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936870" y="3753812"/>
            <a:ext cx="1706880" cy="10160"/>
          </a:xfrm>
          <a:custGeom>
            <a:avLst/>
            <a:gdLst/>
            <a:ahLst/>
            <a:cxnLst/>
            <a:rect l="l" t="t" r="r" b="b"/>
            <a:pathLst>
              <a:path w="1706879" h="10160">
                <a:moveTo>
                  <a:pt x="0" y="0"/>
                </a:moveTo>
                <a:lnTo>
                  <a:pt x="1706398" y="9727"/>
                </a:lnTo>
              </a:path>
            </a:pathLst>
          </a:custGeom>
          <a:ln w="5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9" name="object 49"/>
          <p:cNvGrpSpPr/>
          <p:nvPr/>
        </p:nvGrpSpPr>
        <p:grpSpPr>
          <a:xfrm>
            <a:off x="14654004" y="3507746"/>
            <a:ext cx="492759" cy="492759"/>
            <a:chOff x="14654004" y="3507746"/>
            <a:chExt cx="492759" cy="492759"/>
          </a:xfrm>
        </p:grpSpPr>
        <p:sp>
          <p:nvSpPr>
            <p:cNvPr id="50" name="object 50"/>
            <p:cNvSpPr/>
            <p:nvPr/>
          </p:nvSpPr>
          <p:spPr>
            <a:xfrm>
              <a:off x="14654004" y="3507746"/>
              <a:ext cx="492759" cy="492759"/>
            </a:xfrm>
            <a:custGeom>
              <a:avLst/>
              <a:gdLst/>
              <a:ahLst/>
              <a:cxnLst/>
              <a:rect l="l" t="t" r="r" b="b"/>
              <a:pathLst>
                <a:path w="492759" h="492760">
                  <a:moveTo>
                    <a:pt x="246065" y="0"/>
                  </a:moveTo>
                  <a:lnTo>
                    <a:pt x="196474" y="4999"/>
                  </a:lnTo>
                  <a:lnTo>
                    <a:pt x="150284" y="19336"/>
                  </a:lnTo>
                  <a:lnTo>
                    <a:pt x="108486" y="42023"/>
                  </a:lnTo>
                  <a:lnTo>
                    <a:pt x="72069" y="72069"/>
                  </a:lnTo>
                  <a:lnTo>
                    <a:pt x="42023" y="108486"/>
                  </a:lnTo>
                  <a:lnTo>
                    <a:pt x="19336" y="150284"/>
                  </a:lnTo>
                  <a:lnTo>
                    <a:pt x="4999" y="196474"/>
                  </a:lnTo>
                  <a:lnTo>
                    <a:pt x="0" y="246065"/>
                  </a:lnTo>
                  <a:lnTo>
                    <a:pt x="4999" y="295657"/>
                  </a:lnTo>
                  <a:lnTo>
                    <a:pt x="19336" y="341847"/>
                  </a:lnTo>
                  <a:lnTo>
                    <a:pt x="42023" y="383644"/>
                  </a:lnTo>
                  <a:lnTo>
                    <a:pt x="72069" y="420061"/>
                  </a:lnTo>
                  <a:lnTo>
                    <a:pt x="108486" y="450108"/>
                  </a:lnTo>
                  <a:lnTo>
                    <a:pt x="150284" y="472794"/>
                  </a:lnTo>
                  <a:lnTo>
                    <a:pt x="196474" y="487132"/>
                  </a:lnTo>
                  <a:lnTo>
                    <a:pt x="246065" y="492131"/>
                  </a:lnTo>
                  <a:lnTo>
                    <a:pt x="295657" y="487132"/>
                  </a:lnTo>
                  <a:lnTo>
                    <a:pt x="341847" y="472794"/>
                  </a:lnTo>
                  <a:lnTo>
                    <a:pt x="383644" y="450108"/>
                  </a:lnTo>
                  <a:lnTo>
                    <a:pt x="420061" y="420061"/>
                  </a:lnTo>
                  <a:lnTo>
                    <a:pt x="450108" y="383644"/>
                  </a:lnTo>
                  <a:lnTo>
                    <a:pt x="472794" y="341847"/>
                  </a:lnTo>
                  <a:lnTo>
                    <a:pt x="487132" y="295657"/>
                  </a:lnTo>
                  <a:lnTo>
                    <a:pt x="492131" y="246065"/>
                  </a:lnTo>
                  <a:lnTo>
                    <a:pt x="487132" y="196474"/>
                  </a:lnTo>
                  <a:lnTo>
                    <a:pt x="472794" y="150284"/>
                  </a:lnTo>
                  <a:lnTo>
                    <a:pt x="450108" y="108486"/>
                  </a:lnTo>
                  <a:lnTo>
                    <a:pt x="420061" y="72069"/>
                  </a:lnTo>
                  <a:lnTo>
                    <a:pt x="383644" y="42023"/>
                  </a:lnTo>
                  <a:lnTo>
                    <a:pt x="341847" y="19336"/>
                  </a:lnTo>
                  <a:lnTo>
                    <a:pt x="295657" y="4999"/>
                  </a:lnTo>
                  <a:lnTo>
                    <a:pt x="246065" y="0"/>
                  </a:lnTo>
                  <a:close/>
                </a:path>
              </a:pathLst>
            </a:custGeom>
            <a:solidFill>
              <a:srgbClr val="2E75B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61331" y="3615073"/>
              <a:ext cx="267007" cy="267007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9230085" y="3528688"/>
            <a:ext cx="502920" cy="492759"/>
            <a:chOff x="9230085" y="3528688"/>
            <a:chExt cx="502920" cy="492759"/>
          </a:xfrm>
        </p:grpSpPr>
        <p:sp>
          <p:nvSpPr>
            <p:cNvPr id="53" name="object 53"/>
            <p:cNvSpPr/>
            <p:nvPr/>
          </p:nvSpPr>
          <p:spPr>
            <a:xfrm>
              <a:off x="9230085" y="3528688"/>
              <a:ext cx="502920" cy="492759"/>
            </a:xfrm>
            <a:custGeom>
              <a:avLst/>
              <a:gdLst/>
              <a:ahLst/>
              <a:cxnLst/>
              <a:rect l="l" t="t" r="r" b="b"/>
              <a:pathLst>
                <a:path w="502920" h="492760">
                  <a:moveTo>
                    <a:pt x="251301" y="0"/>
                  </a:moveTo>
                  <a:lnTo>
                    <a:pt x="206129" y="3964"/>
                  </a:lnTo>
                  <a:lnTo>
                    <a:pt x="163613" y="15394"/>
                  </a:lnTo>
                  <a:lnTo>
                    <a:pt x="124463" y="33594"/>
                  </a:lnTo>
                  <a:lnTo>
                    <a:pt x="89390" y="57870"/>
                  </a:lnTo>
                  <a:lnTo>
                    <a:pt x="59102" y="87527"/>
                  </a:lnTo>
                  <a:lnTo>
                    <a:pt x="34309" y="121870"/>
                  </a:lnTo>
                  <a:lnTo>
                    <a:pt x="15721" y="160204"/>
                  </a:lnTo>
                  <a:lnTo>
                    <a:pt x="4048" y="201834"/>
                  </a:lnTo>
                  <a:lnTo>
                    <a:pt x="0" y="246065"/>
                  </a:lnTo>
                  <a:lnTo>
                    <a:pt x="4048" y="290297"/>
                  </a:lnTo>
                  <a:lnTo>
                    <a:pt x="15721" y="331927"/>
                  </a:lnTo>
                  <a:lnTo>
                    <a:pt x="34309" y="370261"/>
                  </a:lnTo>
                  <a:lnTo>
                    <a:pt x="59102" y="404604"/>
                  </a:lnTo>
                  <a:lnTo>
                    <a:pt x="89390" y="434261"/>
                  </a:lnTo>
                  <a:lnTo>
                    <a:pt x="124463" y="458537"/>
                  </a:lnTo>
                  <a:lnTo>
                    <a:pt x="163613" y="476737"/>
                  </a:lnTo>
                  <a:lnTo>
                    <a:pt x="206129" y="488167"/>
                  </a:lnTo>
                  <a:lnTo>
                    <a:pt x="251301" y="492131"/>
                  </a:lnTo>
                  <a:lnTo>
                    <a:pt x="296473" y="488167"/>
                  </a:lnTo>
                  <a:lnTo>
                    <a:pt x="338989" y="476737"/>
                  </a:lnTo>
                  <a:lnTo>
                    <a:pt x="378138" y="458537"/>
                  </a:lnTo>
                  <a:lnTo>
                    <a:pt x="413212" y="434261"/>
                  </a:lnTo>
                  <a:lnTo>
                    <a:pt x="443500" y="404604"/>
                  </a:lnTo>
                  <a:lnTo>
                    <a:pt x="468292" y="370261"/>
                  </a:lnTo>
                  <a:lnTo>
                    <a:pt x="486880" y="331927"/>
                  </a:lnTo>
                  <a:lnTo>
                    <a:pt x="498553" y="290297"/>
                  </a:lnTo>
                  <a:lnTo>
                    <a:pt x="502602" y="246065"/>
                  </a:lnTo>
                  <a:lnTo>
                    <a:pt x="498553" y="201834"/>
                  </a:lnTo>
                  <a:lnTo>
                    <a:pt x="486880" y="160204"/>
                  </a:lnTo>
                  <a:lnTo>
                    <a:pt x="468292" y="121870"/>
                  </a:lnTo>
                  <a:lnTo>
                    <a:pt x="443500" y="87527"/>
                  </a:lnTo>
                  <a:lnTo>
                    <a:pt x="413212" y="57870"/>
                  </a:lnTo>
                  <a:lnTo>
                    <a:pt x="378138" y="33594"/>
                  </a:lnTo>
                  <a:lnTo>
                    <a:pt x="338989" y="15394"/>
                  </a:lnTo>
                  <a:lnTo>
                    <a:pt x="296473" y="3964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2E75B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999" y="3676568"/>
              <a:ext cx="350777" cy="195044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11900161" y="3507746"/>
            <a:ext cx="502920" cy="492759"/>
            <a:chOff x="11900161" y="3507746"/>
            <a:chExt cx="502920" cy="492759"/>
          </a:xfrm>
        </p:grpSpPr>
        <p:sp>
          <p:nvSpPr>
            <p:cNvPr id="56" name="object 56"/>
            <p:cNvSpPr/>
            <p:nvPr/>
          </p:nvSpPr>
          <p:spPr>
            <a:xfrm>
              <a:off x="11900161" y="3507746"/>
              <a:ext cx="502920" cy="492759"/>
            </a:xfrm>
            <a:custGeom>
              <a:avLst/>
              <a:gdLst/>
              <a:ahLst/>
              <a:cxnLst/>
              <a:rect l="l" t="t" r="r" b="b"/>
              <a:pathLst>
                <a:path w="502920" h="492760">
                  <a:moveTo>
                    <a:pt x="251301" y="0"/>
                  </a:moveTo>
                  <a:lnTo>
                    <a:pt x="206129" y="3964"/>
                  </a:lnTo>
                  <a:lnTo>
                    <a:pt x="163613" y="15394"/>
                  </a:lnTo>
                  <a:lnTo>
                    <a:pt x="124463" y="33594"/>
                  </a:lnTo>
                  <a:lnTo>
                    <a:pt x="89390" y="57870"/>
                  </a:lnTo>
                  <a:lnTo>
                    <a:pt x="59102" y="87527"/>
                  </a:lnTo>
                  <a:lnTo>
                    <a:pt x="34309" y="121870"/>
                  </a:lnTo>
                  <a:lnTo>
                    <a:pt x="15721" y="160204"/>
                  </a:lnTo>
                  <a:lnTo>
                    <a:pt x="4048" y="201834"/>
                  </a:lnTo>
                  <a:lnTo>
                    <a:pt x="0" y="246065"/>
                  </a:lnTo>
                  <a:lnTo>
                    <a:pt x="4048" y="290297"/>
                  </a:lnTo>
                  <a:lnTo>
                    <a:pt x="15721" y="331927"/>
                  </a:lnTo>
                  <a:lnTo>
                    <a:pt x="34309" y="370261"/>
                  </a:lnTo>
                  <a:lnTo>
                    <a:pt x="59102" y="404604"/>
                  </a:lnTo>
                  <a:lnTo>
                    <a:pt x="89390" y="434261"/>
                  </a:lnTo>
                  <a:lnTo>
                    <a:pt x="124463" y="458537"/>
                  </a:lnTo>
                  <a:lnTo>
                    <a:pt x="163613" y="476737"/>
                  </a:lnTo>
                  <a:lnTo>
                    <a:pt x="206129" y="488167"/>
                  </a:lnTo>
                  <a:lnTo>
                    <a:pt x="251301" y="492131"/>
                  </a:lnTo>
                  <a:lnTo>
                    <a:pt x="296473" y="488167"/>
                  </a:lnTo>
                  <a:lnTo>
                    <a:pt x="338989" y="476737"/>
                  </a:lnTo>
                  <a:lnTo>
                    <a:pt x="378138" y="458537"/>
                  </a:lnTo>
                  <a:lnTo>
                    <a:pt x="413212" y="434261"/>
                  </a:lnTo>
                  <a:lnTo>
                    <a:pt x="443500" y="404604"/>
                  </a:lnTo>
                  <a:lnTo>
                    <a:pt x="468292" y="370261"/>
                  </a:lnTo>
                  <a:lnTo>
                    <a:pt x="486880" y="331927"/>
                  </a:lnTo>
                  <a:lnTo>
                    <a:pt x="498553" y="290297"/>
                  </a:lnTo>
                  <a:lnTo>
                    <a:pt x="502602" y="246065"/>
                  </a:lnTo>
                  <a:lnTo>
                    <a:pt x="498553" y="201834"/>
                  </a:lnTo>
                  <a:lnTo>
                    <a:pt x="486880" y="160204"/>
                  </a:lnTo>
                  <a:lnTo>
                    <a:pt x="468292" y="121870"/>
                  </a:lnTo>
                  <a:lnTo>
                    <a:pt x="443500" y="87527"/>
                  </a:lnTo>
                  <a:lnTo>
                    <a:pt x="413212" y="57870"/>
                  </a:lnTo>
                  <a:lnTo>
                    <a:pt x="378138" y="33594"/>
                  </a:lnTo>
                  <a:lnTo>
                    <a:pt x="338989" y="15394"/>
                  </a:lnTo>
                  <a:lnTo>
                    <a:pt x="296473" y="3964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2E75B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7017" y="3616925"/>
              <a:ext cx="308890" cy="273791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0296993" y="2919147"/>
            <a:ext cx="36588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Unlock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Core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Commerce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Capabilities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35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34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4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Strategy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789372"/>
            <a:ext cx="58210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Key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objectives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to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consider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when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planning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digital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strategy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of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your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business: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568342"/>
            <a:ext cx="5008880" cy="3770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Consistency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Regularly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analytics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personalisation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Interactive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Visualisation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Leverage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applicable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Artificial intelligence (AI)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Appropriately plan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upgrades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maintenance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57193" y="2793497"/>
            <a:ext cx="453072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10" b="1">
                <a:latin typeface="Open Sans Extrabold"/>
                <a:cs typeface="Open Sans Extrabold"/>
              </a:rPr>
              <a:t>A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suggested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Commerce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Strategy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Framework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4.1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7538" y="3601984"/>
            <a:ext cx="6701366" cy="536109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36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34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4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Strategy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161607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50">
                <a:latin typeface="Open Sans"/>
                <a:cs typeface="Open Sans"/>
              </a:rPr>
              <a:t>Focus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547400"/>
            <a:ext cx="4008120" cy="17805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General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Commerce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Metrics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embrace metrics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decisions about back-end operations, user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and most importantly 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behaviour.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5553497"/>
            <a:ext cx="409257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Below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are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most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important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e-Commerce </a:t>
            </a:r>
            <a:r>
              <a:rPr dirty="0" sz="1450" spc="-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metrics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all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businesses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should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be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tracking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for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b="1">
                <a:solidFill>
                  <a:srgbClr val="5D88C0"/>
                </a:solidFill>
                <a:latin typeface="Open Sans Extrabold"/>
                <a:cs typeface="Open Sans Extrabold"/>
              </a:rPr>
              <a:t>B2C: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6583706"/>
            <a:ext cx="20967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Sales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7086372"/>
            <a:ext cx="15303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7589037"/>
            <a:ext cx="23215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lifetime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8091702"/>
            <a:ext cx="167893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opt-in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8594367"/>
            <a:ext cx="19945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Average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05" y="9097033"/>
            <a:ext cx="25082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acquisition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2416" y="3568468"/>
            <a:ext cx="32004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Abandonment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22416" y="4046066"/>
            <a:ext cx="409257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Below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are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most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important</a:t>
            </a:r>
            <a:r>
              <a:rPr dirty="0" sz="1450" spc="1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e-Commerce </a:t>
            </a:r>
            <a:r>
              <a:rPr dirty="0" sz="1450" spc="-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metrics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all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businesses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should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be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tracking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for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b="1">
                <a:solidFill>
                  <a:srgbClr val="5D88C0"/>
                </a:solidFill>
                <a:latin typeface="Open Sans Extrabold"/>
                <a:cs typeface="Open Sans Extrabold"/>
              </a:rPr>
              <a:t>B2B: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22416" y="5076275"/>
            <a:ext cx="30759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Acquisition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(CAC)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22416" y="5578941"/>
            <a:ext cx="13055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22416" y="6081606"/>
            <a:ext cx="23602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retention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22416" y="6584271"/>
            <a:ext cx="14782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funnels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22416" y="7086937"/>
            <a:ext cx="20643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Returning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22416" y="7589602"/>
            <a:ext cx="14052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Pages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viewed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22416" y="8092268"/>
            <a:ext cx="17665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22416" y="8594933"/>
            <a:ext cx="13608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Peak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periods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06883" y="3547400"/>
            <a:ext cx="4158615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KPI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businesses go through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mapping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marker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success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KPI’s,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measuring the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effectiveness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team’s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effort.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06883" y="5302258"/>
            <a:ext cx="423799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 constructive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multiple KPIs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something about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visitors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behaviour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06883" y="6307401"/>
            <a:ext cx="41097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Spend time with your team defining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meaningful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KPI’s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centred purely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around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conversation rates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06883" y="7312543"/>
            <a:ext cx="417131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Measure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effectiveness,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just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views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06883" y="8066447"/>
            <a:ext cx="400748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small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KPI’s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inspire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06883" y="8820350"/>
            <a:ext cx="379158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Short term and long term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KPI’s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achievable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4.2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814074" y="3543275"/>
            <a:ext cx="4245610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1752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Obviously, conversion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important KPI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digital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environment.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variables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spent 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before conversion and even the type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visitors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consuming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insights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journey and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visitor’s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willingness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convert.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814074" y="5557810"/>
            <a:ext cx="4291330" cy="2785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Example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KPI</a:t>
            </a:r>
            <a:endParaRPr sz="1650">
              <a:latin typeface="Open Sans Extrabold"/>
              <a:cs typeface="Open Sans Extrabold"/>
            </a:endParaRPr>
          </a:p>
          <a:p>
            <a:pPr marL="12700" marR="287655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viewing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cancellation page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 phone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 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looking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cancel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subscription.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However, by looking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journey and behaviour you could potentially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looked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store pages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could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visitors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concerned about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ability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cancel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still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sign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 and buy.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37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34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4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Strategy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459867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75">
                <a:latin typeface="Open Sans"/>
                <a:cs typeface="Open Sans"/>
              </a:rPr>
              <a:t>Content</a:t>
            </a:r>
            <a:r>
              <a:rPr dirty="0" sz="4750" spc="-65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Strategy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3543275"/>
            <a:ext cx="716216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810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content 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plans do 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from brainstorming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sessions, hunches,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inherited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habits.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 must gather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quantitative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qualitative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data,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sources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already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value.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AEM,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leverage content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AEM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authoring environment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build highly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engaging campaigns. 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assets designed,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managed,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validated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Adobe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published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across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1153" y="3547400"/>
            <a:ext cx="4681855" cy="2282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Pre-Production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stage involves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your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needs, the development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personas,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 and inventorying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assets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position.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management,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resourcing and planning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establish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maintain appropriate structures, organisation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resourcing.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1153" y="6060413"/>
            <a:ext cx="26447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Production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Execution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71153" y="6558891"/>
            <a:ext cx="487172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stage involves the creation and production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includes content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creation,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authoring,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editing,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asset production, and content optimisation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— 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accessibility.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SEO,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tagging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classifying,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insourcing/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outsourcing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production,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third-party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tools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content re-use.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60169" y="3547400"/>
            <a:ext cx="5045075" cy="1277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Post-Production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stage involves the review and evaluation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adaptation and optimisation.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includes analytics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evaluation,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optimisation,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test,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learn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60169" y="5051020"/>
            <a:ext cx="501713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Finally,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targeting and personalisation strategy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opportunity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delivered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segments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visitors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preferences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 targeted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each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4.3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2025" y="7214440"/>
            <a:ext cx="2208530" cy="481965"/>
          </a:xfrm>
          <a:custGeom>
            <a:avLst/>
            <a:gdLst/>
            <a:ahLst/>
            <a:cxnLst/>
            <a:rect l="l" t="t" r="r" b="b"/>
            <a:pathLst>
              <a:path w="2208530" h="481965">
                <a:moveTo>
                  <a:pt x="2124301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397893"/>
                </a:lnTo>
                <a:lnTo>
                  <a:pt x="6583" y="430498"/>
                </a:lnTo>
                <a:lnTo>
                  <a:pt x="24535" y="457124"/>
                </a:lnTo>
                <a:lnTo>
                  <a:pt x="51162" y="475077"/>
                </a:lnTo>
                <a:lnTo>
                  <a:pt x="83767" y="481660"/>
                </a:lnTo>
                <a:lnTo>
                  <a:pt x="2124301" y="481660"/>
                </a:lnTo>
                <a:lnTo>
                  <a:pt x="2156906" y="475077"/>
                </a:lnTo>
                <a:lnTo>
                  <a:pt x="2183532" y="457124"/>
                </a:lnTo>
                <a:lnTo>
                  <a:pt x="2201485" y="430498"/>
                </a:lnTo>
                <a:lnTo>
                  <a:pt x="2208068" y="397893"/>
                </a:lnTo>
                <a:lnTo>
                  <a:pt x="2208068" y="83767"/>
                </a:lnTo>
                <a:lnTo>
                  <a:pt x="2201485" y="51162"/>
                </a:lnTo>
                <a:lnTo>
                  <a:pt x="2183532" y="24535"/>
                </a:lnTo>
                <a:lnTo>
                  <a:pt x="2156906" y="6583"/>
                </a:lnTo>
                <a:lnTo>
                  <a:pt x="2124301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424453" y="7326199"/>
            <a:ext cx="14141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Reseach/Insight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4037" y="7214440"/>
            <a:ext cx="2208530" cy="481965"/>
          </a:xfrm>
          <a:custGeom>
            <a:avLst/>
            <a:gdLst/>
            <a:ahLst/>
            <a:cxnLst/>
            <a:rect l="l" t="t" r="r" b="b"/>
            <a:pathLst>
              <a:path w="2208529" h="481965">
                <a:moveTo>
                  <a:pt x="2124301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397893"/>
                </a:lnTo>
                <a:lnTo>
                  <a:pt x="6583" y="430498"/>
                </a:lnTo>
                <a:lnTo>
                  <a:pt x="24535" y="457124"/>
                </a:lnTo>
                <a:lnTo>
                  <a:pt x="51162" y="475077"/>
                </a:lnTo>
                <a:lnTo>
                  <a:pt x="83767" y="481660"/>
                </a:lnTo>
                <a:lnTo>
                  <a:pt x="2124301" y="481660"/>
                </a:lnTo>
                <a:lnTo>
                  <a:pt x="2156906" y="475077"/>
                </a:lnTo>
                <a:lnTo>
                  <a:pt x="2183532" y="457124"/>
                </a:lnTo>
                <a:lnTo>
                  <a:pt x="2201485" y="430498"/>
                </a:lnTo>
                <a:lnTo>
                  <a:pt x="2208068" y="397893"/>
                </a:lnTo>
                <a:lnTo>
                  <a:pt x="2208068" y="83767"/>
                </a:lnTo>
                <a:lnTo>
                  <a:pt x="2201485" y="51162"/>
                </a:lnTo>
                <a:lnTo>
                  <a:pt x="2183532" y="24535"/>
                </a:lnTo>
                <a:lnTo>
                  <a:pt x="2156906" y="6583"/>
                </a:lnTo>
                <a:lnTo>
                  <a:pt x="2124301" y="0"/>
                </a:lnTo>
                <a:close/>
              </a:path>
            </a:pathLst>
          </a:custGeom>
          <a:solidFill>
            <a:srgbClr val="2E8D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616192" y="7326199"/>
            <a:ext cx="19151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Delivery&amp;Distribution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16050" y="7214440"/>
            <a:ext cx="2208530" cy="796290"/>
          </a:xfrm>
          <a:custGeom>
            <a:avLst/>
            <a:gdLst/>
            <a:ahLst/>
            <a:cxnLst/>
            <a:rect l="l" t="t" r="r" b="b"/>
            <a:pathLst>
              <a:path w="2208529" h="796290">
                <a:moveTo>
                  <a:pt x="2124301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712020"/>
                </a:lnTo>
                <a:lnTo>
                  <a:pt x="6583" y="744624"/>
                </a:lnTo>
                <a:lnTo>
                  <a:pt x="24535" y="771251"/>
                </a:lnTo>
                <a:lnTo>
                  <a:pt x="51162" y="789204"/>
                </a:lnTo>
                <a:lnTo>
                  <a:pt x="83767" y="795787"/>
                </a:lnTo>
                <a:lnTo>
                  <a:pt x="2124301" y="795787"/>
                </a:lnTo>
                <a:lnTo>
                  <a:pt x="2156906" y="789204"/>
                </a:lnTo>
                <a:lnTo>
                  <a:pt x="2183532" y="771251"/>
                </a:lnTo>
                <a:lnTo>
                  <a:pt x="2201485" y="744624"/>
                </a:lnTo>
                <a:lnTo>
                  <a:pt x="2208068" y="712020"/>
                </a:lnTo>
                <a:lnTo>
                  <a:pt x="2208068" y="83767"/>
                </a:lnTo>
                <a:lnTo>
                  <a:pt x="2201485" y="51162"/>
                </a:lnTo>
                <a:lnTo>
                  <a:pt x="2183532" y="24535"/>
                </a:lnTo>
                <a:lnTo>
                  <a:pt x="2156906" y="6583"/>
                </a:lnTo>
                <a:lnTo>
                  <a:pt x="2124301" y="0"/>
                </a:lnTo>
                <a:close/>
              </a:path>
            </a:pathLst>
          </a:custGeom>
          <a:solidFill>
            <a:srgbClr val="30A2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249717" y="7206788"/>
            <a:ext cx="153162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6215" marR="5080" indent="-184150">
              <a:lnSpc>
                <a:spcPct val="151600"/>
              </a:lnSpc>
              <a:spcBef>
                <a:spcPts val="9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Content</a:t>
            </a:r>
            <a:r>
              <a:rPr dirty="0" sz="1450" spc="-4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Review&amp; </a:t>
            </a:r>
            <a:r>
              <a:rPr dirty="0" sz="1450" spc="-36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Optimisation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32025" y="7879341"/>
            <a:ext cx="2208530" cy="890269"/>
          </a:xfrm>
          <a:custGeom>
            <a:avLst/>
            <a:gdLst/>
            <a:ahLst/>
            <a:cxnLst/>
            <a:rect l="l" t="t" r="r" b="b"/>
            <a:pathLst>
              <a:path w="2208530" h="890270">
                <a:moveTo>
                  <a:pt x="2124301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806258"/>
                </a:lnTo>
                <a:lnTo>
                  <a:pt x="6583" y="838862"/>
                </a:lnTo>
                <a:lnTo>
                  <a:pt x="24535" y="865489"/>
                </a:lnTo>
                <a:lnTo>
                  <a:pt x="51162" y="883442"/>
                </a:lnTo>
                <a:lnTo>
                  <a:pt x="83767" y="890025"/>
                </a:lnTo>
                <a:lnTo>
                  <a:pt x="2124301" y="890025"/>
                </a:lnTo>
                <a:lnTo>
                  <a:pt x="2156906" y="883442"/>
                </a:lnTo>
                <a:lnTo>
                  <a:pt x="2183532" y="865489"/>
                </a:lnTo>
                <a:lnTo>
                  <a:pt x="2201485" y="838862"/>
                </a:lnTo>
                <a:lnTo>
                  <a:pt x="2208068" y="806258"/>
                </a:lnTo>
                <a:lnTo>
                  <a:pt x="2208068" y="83767"/>
                </a:lnTo>
                <a:lnTo>
                  <a:pt x="2201485" y="51162"/>
                </a:lnTo>
                <a:lnTo>
                  <a:pt x="2183532" y="24535"/>
                </a:lnTo>
                <a:lnTo>
                  <a:pt x="2156906" y="6583"/>
                </a:lnTo>
                <a:lnTo>
                  <a:pt x="2124301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65677" y="7918808"/>
            <a:ext cx="213296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77850" marR="5080" indent="-565785">
              <a:lnSpc>
                <a:spcPct val="151600"/>
              </a:lnSpc>
              <a:spcBef>
                <a:spcPts val="9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Content</a:t>
            </a:r>
            <a:r>
              <a:rPr dirty="0" sz="14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Management</a:t>
            </a:r>
            <a:r>
              <a:rPr dirty="0" sz="14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&amp;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Resourcing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74037" y="7874106"/>
            <a:ext cx="2208530" cy="513080"/>
          </a:xfrm>
          <a:custGeom>
            <a:avLst/>
            <a:gdLst/>
            <a:ahLst/>
            <a:cxnLst/>
            <a:rect l="l" t="t" r="r" b="b"/>
            <a:pathLst>
              <a:path w="2208529" h="513079">
                <a:moveTo>
                  <a:pt x="2124301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429306"/>
                </a:lnTo>
                <a:lnTo>
                  <a:pt x="6583" y="461911"/>
                </a:lnTo>
                <a:lnTo>
                  <a:pt x="24535" y="488537"/>
                </a:lnTo>
                <a:lnTo>
                  <a:pt x="51162" y="506490"/>
                </a:lnTo>
                <a:lnTo>
                  <a:pt x="83767" y="513073"/>
                </a:lnTo>
                <a:lnTo>
                  <a:pt x="2124301" y="513073"/>
                </a:lnTo>
                <a:lnTo>
                  <a:pt x="2156906" y="506490"/>
                </a:lnTo>
                <a:lnTo>
                  <a:pt x="2183532" y="488537"/>
                </a:lnTo>
                <a:lnTo>
                  <a:pt x="2201485" y="461911"/>
                </a:lnTo>
                <a:lnTo>
                  <a:pt x="2208068" y="429306"/>
                </a:lnTo>
                <a:lnTo>
                  <a:pt x="2208068" y="83767"/>
                </a:lnTo>
                <a:lnTo>
                  <a:pt x="2201485" y="51162"/>
                </a:lnTo>
                <a:lnTo>
                  <a:pt x="2183532" y="24535"/>
                </a:lnTo>
                <a:lnTo>
                  <a:pt x="2156906" y="6583"/>
                </a:lnTo>
                <a:lnTo>
                  <a:pt x="2124301" y="0"/>
                </a:lnTo>
                <a:close/>
              </a:path>
            </a:pathLst>
          </a:custGeom>
          <a:solidFill>
            <a:srgbClr val="2E8D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699386" y="8001571"/>
            <a:ext cx="17494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Content</a:t>
            </a:r>
            <a:r>
              <a:rPr dirty="0" sz="1450" spc="-4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production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2505" y="5934762"/>
            <a:ext cx="3630929" cy="905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Framework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for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content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strategy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Open Sans Extrabold"/>
              <a:cs typeface="Open Sans Extrabold"/>
            </a:endParaRPr>
          </a:p>
          <a:p>
            <a:pPr marL="43815">
              <a:lnSpc>
                <a:spcPct val="100000"/>
              </a:lnSpc>
              <a:tabLst>
                <a:tab pos="2493645" algn="l"/>
              </a:tabLst>
            </a:pPr>
            <a:r>
              <a:rPr dirty="0" sz="1650" spc="-50" b="1">
                <a:latin typeface="Open Sans Extrabold"/>
                <a:cs typeface="Open Sans Extrabold"/>
              </a:rPr>
              <a:t>Pre-Productio</a:t>
            </a:r>
            <a:r>
              <a:rPr dirty="0" sz="1650" spc="-65" b="1">
                <a:latin typeface="Open Sans Extrabold"/>
                <a:cs typeface="Open Sans Extrabold"/>
              </a:rPr>
              <a:t>n</a:t>
            </a:r>
            <a:r>
              <a:rPr dirty="0" sz="1650" b="1">
                <a:latin typeface="Open Sans Extrabold"/>
                <a:cs typeface="Open Sans Extrabold"/>
              </a:rPr>
              <a:t>	</a:t>
            </a:r>
            <a:r>
              <a:rPr dirty="0" sz="1650" spc="-55" b="1">
                <a:latin typeface="Open Sans Extrabold"/>
                <a:cs typeface="Open Sans Extrabold"/>
              </a:rPr>
              <a:t>Production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8375" y="8984019"/>
            <a:ext cx="2208530" cy="859155"/>
          </a:xfrm>
          <a:custGeom>
            <a:avLst/>
            <a:gdLst/>
            <a:ahLst/>
            <a:cxnLst/>
            <a:rect l="l" t="t" r="r" b="b"/>
            <a:pathLst>
              <a:path w="2208529" h="859154">
                <a:moveTo>
                  <a:pt x="2124301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774845"/>
                </a:lnTo>
                <a:lnTo>
                  <a:pt x="6583" y="807450"/>
                </a:lnTo>
                <a:lnTo>
                  <a:pt x="24535" y="834076"/>
                </a:lnTo>
                <a:lnTo>
                  <a:pt x="51162" y="852029"/>
                </a:lnTo>
                <a:lnTo>
                  <a:pt x="83767" y="858612"/>
                </a:lnTo>
                <a:lnTo>
                  <a:pt x="2124301" y="858612"/>
                </a:lnTo>
                <a:lnTo>
                  <a:pt x="2156906" y="852029"/>
                </a:lnTo>
                <a:lnTo>
                  <a:pt x="2183532" y="834076"/>
                </a:lnTo>
                <a:lnTo>
                  <a:pt x="2201485" y="807450"/>
                </a:lnTo>
                <a:lnTo>
                  <a:pt x="2208068" y="774845"/>
                </a:lnTo>
                <a:lnTo>
                  <a:pt x="2208068" y="83767"/>
                </a:lnTo>
                <a:lnTo>
                  <a:pt x="2201485" y="51162"/>
                </a:lnTo>
                <a:lnTo>
                  <a:pt x="2183532" y="24535"/>
                </a:lnTo>
                <a:lnTo>
                  <a:pt x="2156906" y="6583"/>
                </a:lnTo>
                <a:lnTo>
                  <a:pt x="2124301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42608" y="9007781"/>
            <a:ext cx="161099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6040" marR="5080" indent="-53975">
              <a:lnSpc>
                <a:spcPct val="151600"/>
              </a:lnSpc>
              <a:spcBef>
                <a:spcPts val="9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Content</a:t>
            </a:r>
            <a:r>
              <a:rPr dirty="0" sz="1450" spc="-5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Planning/ </a:t>
            </a:r>
            <a:r>
              <a:rPr dirty="0" sz="1450" spc="-36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Objective</a:t>
            </a:r>
            <a:r>
              <a:rPr dirty="0" sz="1450" spc="-3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Setting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24291" y="6563016"/>
            <a:ext cx="16617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Post-Production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36617" y="6970992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70" h="0">
                <a:moveTo>
                  <a:pt x="0" y="0"/>
                </a:moveTo>
                <a:lnTo>
                  <a:pt x="2261711" y="0"/>
                </a:lnTo>
              </a:path>
            </a:pathLst>
          </a:custGeom>
          <a:ln w="10470">
            <a:solidFill>
              <a:srgbClr val="2C0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86804" y="6970992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70" h="0">
                <a:moveTo>
                  <a:pt x="0" y="0"/>
                </a:moveTo>
                <a:lnTo>
                  <a:pt x="2261711" y="0"/>
                </a:lnTo>
              </a:path>
            </a:pathLst>
          </a:custGeom>
          <a:ln w="10470">
            <a:solidFill>
              <a:srgbClr val="2C0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36991" y="6970992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70" h="0">
                <a:moveTo>
                  <a:pt x="0" y="0"/>
                </a:moveTo>
                <a:lnTo>
                  <a:pt x="2261711" y="0"/>
                </a:lnTo>
              </a:path>
            </a:pathLst>
          </a:custGeom>
          <a:ln w="10470">
            <a:solidFill>
              <a:srgbClr val="2C0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38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34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4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Strategy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793497"/>
            <a:ext cx="28086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Adobe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Experience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Manager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291975"/>
            <a:ext cx="612648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9367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Whether you’re managing basic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released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networks,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Manager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creative assets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content across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channels where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might engage.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AEM, you can leverage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AEM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authoring environment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 highly engaging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campaigns. Marketing assets designed,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managed, and validated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Adobe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published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across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channels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platforms.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5553308"/>
            <a:ext cx="609854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Adobe Experience Manager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combines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infrastructure-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application-level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single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package.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offering addresses: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6558450"/>
            <a:ext cx="60401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50" b="1">
                <a:solidFill>
                  <a:srgbClr val="4B4F51"/>
                </a:solidFill>
                <a:latin typeface="Open Sans Extrabold"/>
                <a:cs typeface="Open Sans Extrabold"/>
              </a:rPr>
              <a:t>Sites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Quickly create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relevant websites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apps, and update the content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anytime,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without burdening your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department.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7563592"/>
            <a:ext cx="615886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55" b="1">
                <a:solidFill>
                  <a:srgbClr val="4B4F51"/>
                </a:solidFill>
                <a:latin typeface="Open Sans Extrabold"/>
                <a:cs typeface="Open Sans Extrabold"/>
              </a:rPr>
              <a:t>Assets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images,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videos, and other assets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across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8317496"/>
            <a:ext cx="59893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Communities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Build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thriving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communities and engaging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conversations across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properties, so you can inspire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learning and 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4.3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71153" y="5683461"/>
            <a:ext cx="3271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Framework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for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content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strategy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10675" y="6334885"/>
            <a:ext cx="1969770" cy="481965"/>
          </a:xfrm>
          <a:custGeom>
            <a:avLst/>
            <a:gdLst/>
            <a:ahLst/>
            <a:cxnLst/>
            <a:rect l="l" t="t" r="r" b="b"/>
            <a:pathLst>
              <a:path w="1969770" h="481965">
                <a:moveTo>
                  <a:pt x="1885858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397893"/>
                </a:lnTo>
                <a:lnTo>
                  <a:pt x="6583" y="430498"/>
                </a:lnTo>
                <a:lnTo>
                  <a:pt x="24535" y="457124"/>
                </a:lnTo>
                <a:lnTo>
                  <a:pt x="51162" y="475077"/>
                </a:lnTo>
                <a:lnTo>
                  <a:pt x="83767" y="481660"/>
                </a:lnTo>
                <a:lnTo>
                  <a:pt x="1885858" y="481660"/>
                </a:lnTo>
                <a:lnTo>
                  <a:pt x="1918467" y="475077"/>
                </a:lnTo>
                <a:lnTo>
                  <a:pt x="1945093" y="457124"/>
                </a:lnTo>
                <a:lnTo>
                  <a:pt x="1963044" y="430498"/>
                </a:lnTo>
                <a:lnTo>
                  <a:pt x="1969625" y="397893"/>
                </a:lnTo>
                <a:lnTo>
                  <a:pt x="1969625" y="83767"/>
                </a:lnTo>
                <a:lnTo>
                  <a:pt x="1963044" y="51162"/>
                </a:lnTo>
                <a:lnTo>
                  <a:pt x="1945093" y="24535"/>
                </a:lnTo>
                <a:lnTo>
                  <a:pt x="1918467" y="6583"/>
                </a:lnTo>
                <a:lnTo>
                  <a:pt x="1885858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475585" y="6446644"/>
            <a:ext cx="4394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Sites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828580" y="6334885"/>
            <a:ext cx="1986280" cy="481965"/>
          </a:xfrm>
          <a:custGeom>
            <a:avLst/>
            <a:gdLst/>
            <a:ahLst/>
            <a:cxnLst/>
            <a:rect l="l" t="t" r="r" b="b"/>
            <a:pathLst>
              <a:path w="1986279" h="481965">
                <a:moveTo>
                  <a:pt x="1902266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397893"/>
                </a:lnTo>
                <a:lnTo>
                  <a:pt x="6583" y="430498"/>
                </a:lnTo>
                <a:lnTo>
                  <a:pt x="24535" y="457124"/>
                </a:lnTo>
                <a:lnTo>
                  <a:pt x="51162" y="475077"/>
                </a:lnTo>
                <a:lnTo>
                  <a:pt x="83767" y="481660"/>
                </a:lnTo>
                <a:lnTo>
                  <a:pt x="1902266" y="481660"/>
                </a:lnTo>
                <a:lnTo>
                  <a:pt x="1934871" y="475077"/>
                </a:lnTo>
                <a:lnTo>
                  <a:pt x="1961497" y="457124"/>
                </a:lnTo>
                <a:lnTo>
                  <a:pt x="1979450" y="430498"/>
                </a:lnTo>
                <a:lnTo>
                  <a:pt x="1986033" y="397893"/>
                </a:lnTo>
                <a:lnTo>
                  <a:pt x="1986033" y="83767"/>
                </a:lnTo>
                <a:lnTo>
                  <a:pt x="1979450" y="51162"/>
                </a:lnTo>
                <a:lnTo>
                  <a:pt x="1961497" y="24535"/>
                </a:lnTo>
                <a:lnTo>
                  <a:pt x="1934871" y="6583"/>
                </a:lnTo>
                <a:lnTo>
                  <a:pt x="1902266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524735" y="6446644"/>
            <a:ext cx="5873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Assets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946486" y="6334885"/>
            <a:ext cx="1960880" cy="492759"/>
          </a:xfrm>
          <a:custGeom>
            <a:avLst/>
            <a:gdLst/>
            <a:ahLst/>
            <a:cxnLst/>
            <a:rect l="l" t="t" r="r" b="b"/>
            <a:pathLst>
              <a:path w="1960880" h="492759">
                <a:moveTo>
                  <a:pt x="1876780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408364"/>
                </a:lnTo>
                <a:lnTo>
                  <a:pt x="6583" y="440969"/>
                </a:lnTo>
                <a:lnTo>
                  <a:pt x="24535" y="467595"/>
                </a:lnTo>
                <a:lnTo>
                  <a:pt x="51162" y="485548"/>
                </a:lnTo>
                <a:lnTo>
                  <a:pt x="83767" y="492131"/>
                </a:lnTo>
                <a:lnTo>
                  <a:pt x="1876780" y="492131"/>
                </a:lnTo>
                <a:lnTo>
                  <a:pt x="1909385" y="485548"/>
                </a:lnTo>
                <a:lnTo>
                  <a:pt x="1936011" y="467595"/>
                </a:lnTo>
                <a:lnTo>
                  <a:pt x="1953964" y="440969"/>
                </a:lnTo>
                <a:lnTo>
                  <a:pt x="1960547" y="408364"/>
                </a:lnTo>
                <a:lnTo>
                  <a:pt x="1960547" y="83767"/>
                </a:lnTo>
                <a:lnTo>
                  <a:pt x="1953964" y="51162"/>
                </a:lnTo>
                <a:lnTo>
                  <a:pt x="1936011" y="24535"/>
                </a:lnTo>
                <a:lnTo>
                  <a:pt x="1909385" y="6583"/>
                </a:lnTo>
                <a:lnTo>
                  <a:pt x="1876780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3326679" y="6451879"/>
            <a:ext cx="11982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Communities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34096" y="7304396"/>
            <a:ext cx="97726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dirty="0" sz="1150" spc="-60" b="1">
                <a:solidFill>
                  <a:srgbClr val="404447"/>
                </a:solidFill>
                <a:latin typeface="Open Sans Extrabold"/>
                <a:cs typeface="Open Sans Extrabold"/>
              </a:rPr>
              <a:t>We</a:t>
            </a:r>
            <a:r>
              <a:rPr dirty="0" sz="1150" spc="-50" b="1">
                <a:solidFill>
                  <a:srgbClr val="404447"/>
                </a:solidFill>
                <a:latin typeface="Open Sans Extrabold"/>
                <a:cs typeface="Open Sans Extrabold"/>
              </a:rPr>
              <a:t>b</a:t>
            </a:r>
            <a:r>
              <a:rPr dirty="0" sz="1150" spc="20" b="1">
                <a:solidFill>
                  <a:srgbClr val="404447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35" b="1">
                <a:solidFill>
                  <a:srgbClr val="404447"/>
                </a:solidFill>
                <a:latin typeface="Open Sans Extrabold"/>
                <a:cs typeface="Open Sans Extrabold"/>
              </a:rPr>
              <a:t>Content  </a:t>
            </a:r>
            <a:r>
              <a:rPr dirty="0" sz="1150" spc="-45" b="1">
                <a:solidFill>
                  <a:srgbClr val="404447"/>
                </a:solidFill>
                <a:latin typeface="Open Sans Extrabold"/>
                <a:cs typeface="Open Sans Extrabold"/>
              </a:rPr>
              <a:t>Management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34096" y="8038445"/>
            <a:ext cx="1706880" cy="86360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600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Go</a:t>
            </a:r>
            <a:r>
              <a:rPr dirty="0" sz="950" spc="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Live</a:t>
            </a:r>
            <a:r>
              <a:rPr dirty="0" sz="950" spc="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25%</a:t>
            </a:r>
            <a:r>
              <a:rPr dirty="0" sz="950" spc="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faster</a:t>
            </a:r>
            <a:endParaRPr sz="9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09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Valuable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content insights</a:t>
            </a:r>
            <a:endParaRPr sz="9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09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Touch</a:t>
            </a:r>
            <a:r>
              <a:rPr dirty="0" sz="950" spc="-6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UI</a:t>
            </a:r>
            <a:endParaRPr sz="9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09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Commerce</a:t>
            </a:r>
            <a:r>
              <a:rPr dirty="0" sz="95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integrations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700204" y="6989316"/>
            <a:ext cx="1980564" cy="2183765"/>
            <a:chOff x="8700204" y="6989316"/>
            <a:chExt cx="1980564" cy="2183765"/>
          </a:xfrm>
        </p:grpSpPr>
        <p:sp>
          <p:nvSpPr>
            <p:cNvPr id="21" name="object 21"/>
            <p:cNvSpPr/>
            <p:nvPr/>
          </p:nvSpPr>
          <p:spPr>
            <a:xfrm>
              <a:off x="8713507" y="701099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710675" y="7125110"/>
              <a:ext cx="0" cy="1932939"/>
            </a:xfrm>
            <a:custGeom>
              <a:avLst/>
              <a:gdLst/>
              <a:ahLst/>
              <a:cxnLst/>
              <a:rect l="l" t="t" r="r" b="b"/>
              <a:pathLst>
                <a:path w="0" h="1932940">
                  <a:moveTo>
                    <a:pt x="0" y="0"/>
                  </a:moveTo>
                  <a:lnTo>
                    <a:pt x="0" y="193237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700204" y="70730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721884" y="9120141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700204" y="90677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836108" y="9162024"/>
              <a:ext cx="1729739" cy="0"/>
            </a:xfrm>
            <a:custGeom>
              <a:avLst/>
              <a:gdLst/>
              <a:ahLst/>
              <a:cxnLst/>
              <a:rect l="l" t="t" r="r" b="b"/>
              <a:pathLst>
                <a:path w="1729740" h="0">
                  <a:moveTo>
                    <a:pt x="0" y="0"/>
                  </a:moveTo>
                  <a:lnTo>
                    <a:pt x="172912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783971" y="915155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627954" y="909993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575592" y="915155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669832" y="7104331"/>
              <a:ext cx="0" cy="1932939"/>
            </a:xfrm>
            <a:custGeom>
              <a:avLst/>
              <a:gdLst/>
              <a:ahLst/>
              <a:cxnLst/>
              <a:rect l="l" t="t" r="r" b="b"/>
              <a:pathLst>
                <a:path w="0" h="1932940">
                  <a:moveTo>
                    <a:pt x="0" y="193237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659359" y="90677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607754" y="700261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659359" y="70730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815279" y="6999786"/>
              <a:ext cx="1729739" cy="0"/>
            </a:xfrm>
            <a:custGeom>
              <a:avLst/>
              <a:gdLst/>
              <a:ahLst/>
              <a:cxnLst/>
              <a:rect l="l" t="t" r="r" b="b"/>
              <a:pathLst>
                <a:path w="1729740" h="0">
                  <a:moveTo>
                    <a:pt x="1729120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783968" y="6989324"/>
              <a:ext cx="1812925" cy="20955"/>
            </a:xfrm>
            <a:custGeom>
              <a:avLst/>
              <a:gdLst/>
              <a:ahLst/>
              <a:cxnLst/>
              <a:rect l="l" t="t" r="r" b="b"/>
              <a:pathLst>
                <a:path w="1812925" h="20954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812925" h="20954">
                  <a:moveTo>
                    <a:pt x="1812556" y="10464"/>
                  </a:moveTo>
                  <a:lnTo>
                    <a:pt x="1809496" y="3060"/>
                  </a:lnTo>
                  <a:lnTo>
                    <a:pt x="1802091" y="0"/>
                  </a:lnTo>
                  <a:lnTo>
                    <a:pt x="1794687" y="3060"/>
                  </a:lnTo>
                  <a:lnTo>
                    <a:pt x="1791614" y="10464"/>
                  </a:lnTo>
                  <a:lnTo>
                    <a:pt x="1794687" y="17868"/>
                  </a:lnTo>
                  <a:lnTo>
                    <a:pt x="1802091" y="20942"/>
                  </a:lnTo>
                  <a:lnTo>
                    <a:pt x="1809496" y="17868"/>
                  </a:lnTo>
                  <a:lnTo>
                    <a:pt x="1812556" y="10464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0938744" y="7304396"/>
            <a:ext cx="98806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dirty="0" sz="1150" spc="-45" b="1">
                <a:solidFill>
                  <a:srgbClr val="404447"/>
                </a:solidFill>
                <a:latin typeface="Open Sans Extrabold"/>
                <a:cs typeface="Open Sans Extrabold"/>
              </a:rPr>
              <a:t>Digita</a:t>
            </a:r>
            <a:r>
              <a:rPr dirty="0" sz="1150" spc="-35" b="1">
                <a:solidFill>
                  <a:srgbClr val="404447"/>
                </a:solidFill>
                <a:latin typeface="Open Sans Extrabold"/>
                <a:cs typeface="Open Sans Extrabold"/>
              </a:rPr>
              <a:t>l</a:t>
            </a:r>
            <a:r>
              <a:rPr dirty="0" sz="1150" spc="20" b="1">
                <a:solidFill>
                  <a:srgbClr val="404447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45" b="1">
                <a:solidFill>
                  <a:srgbClr val="404447"/>
                </a:solidFill>
                <a:latin typeface="Open Sans Extrabold"/>
                <a:cs typeface="Open Sans Extrabold"/>
              </a:rPr>
              <a:t>Assets  </a:t>
            </a:r>
            <a:r>
              <a:rPr dirty="0" sz="1150" spc="-45" b="1">
                <a:solidFill>
                  <a:srgbClr val="404447"/>
                </a:solidFill>
                <a:latin typeface="Open Sans Extrabold"/>
                <a:cs typeface="Open Sans Extrabold"/>
              </a:rPr>
              <a:t>Management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938744" y="8038445"/>
            <a:ext cx="1704975" cy="82169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600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Advanced</a:t>
            </a:r>
            <a:r>
              <a:rPr dirty="0" sz="950" spc="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video</a:t>
            </a:r>
            <a:r>
              <a:rPr dirty="0" sz="950" spc="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support</a:t>
            </a:r>
            <a:endParaRPr sz="950">
              <a:latin typeface="Open Sans"/>
              <a:cs typeface="Open Sans"/>
            </a:endParaRPr>
          </a:p>
          <a:p>
            <a:pPr marL="200660" marR="5080" indent="-188595">
              <a:lnSpc>
                <a:spcPct val="115700"/>
              </a:lnSpc>
              <a:spcBef>
                <a:spcPts val="330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Streamlined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photo-shoot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to delivery</a:t>
            </a:r>
            <a:endParaRPr sz="9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09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Responsible</a:t>
            </a:r>
            <a:r>
              <a:rPr dirty="0" sz="950" spc="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viewers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804852" y="6989316"/>
            <a:ext cx="1980564" cy="2183765"/>
            <a:chOff x="10804852" y="6989316"/>
            <a:chExt cx="1980564" cy="2183765"/>
          </a:xfrm>
        </p:grpSpPr>
        <p:sp>
          <p:nvSpPr>
            <p:cNvPr id="39" name="object 39"/>
            <p:cNvSpPr/>
            <p:nvPr/>
          </p:nvSpPr>
          <p:spPr>
            <a:xfrm>
              <a:off x="10818155" y="701099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0" y="9544"/>
                  </a:lnTo>
                  <a:lnTo>
                    <a:pt x="14575" y="21437"/>
                  </a:lnTo>
                  <a:lnTo>
                    <a:pt x="5874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815322" y="7125110"/>
              <a:ext cx="0" cy="1932939"/>
            </a:xfrm>
            <a:custGeom>
              <a:avLst/>
              <a:gdLst/>
              <a:ahLst/>
              <a:cxnLst/>
              <a:rect l="l" t="t" r="r" b="b"/>
              <a:pathLst>
                <a:path w="0" h="1932940">
                  <a:moveTo>
                    <a:pt x="0" y="0"/>
                  </a:moveTo>
                  <a:lnTo>
                    <a:pt x="0" y="193237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804852" y="70730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826532" y="9120141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804852" y="90677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940755" y="9162024"/>
              <a:ext cx="1729739" cy="0"/>
            </a:xfrm>
            <a:custGeom>
              <a:avLst/>
              <a:gdLst/>
              <a:ahLst/>
              <a:cxnLst/>
              <a:rect l="l" t="t" r="r" b="b"/>
              <a:pathLst>
                <a:path w="1729740" h="0">
                  <a:moveTo>
                    <a:pt x="0" y="0"/>
                  </a:moveTo>
                  <a:lnTo>
                    <a:pt x="172912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888619" y="915155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732601" y="909993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2680239" y="915155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774480" y="7104331"/>
              <a:ext cx="0" cy="1932939"/>
            </a:xfrm>
            <a:custGeom>
              <a:avLst/>
              <a:gdLst/>
              <a:ahLst/>
              <a:cxnLst/>
              <a:rect l="l" t="t" r="r" b="b"/>
              <a:pathLst>
                <a:path w="0" h="1932940">
                  <a:moveTo>
                    <a:pt x="0" y="193237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764007" y="90677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2712402" y="700261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764007" y="70730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919927" y="6999786"/>
              <a:ext cx="1729739" cy="0"/>
            </a:xfrm>
            <a:custGeom>
              <a:avLst/>
              <a:gdLst/>
              <a:ahLst/>
              <a:cxnLst/>
              <a:rect l="l" t="t" r="r" b="b"/>
              <a:pathLst>
                <a:path w="1729740" h="0">
                  <a:moveTo>
                    <a:pt x="1729120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888612" y="6989324"/>
              <a:ext cx="1812925" cy="20955"/>
            </a:xfrm>
            <a:custGeom>
              <a:avLst/>
              <a:gdLst/>
              <a:ahLst/>
              <a:cxnLst/>
              <a:rect l="l" t="t" r="r" b="b"/>
              <a:pathLst>
                <a:path w="1812925" h="20954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812925" h="20954">
                  <a:moveTo>
                    <a:pt x="1812569" y="10464"/>
                  </a:moveTo>
                  <a:lnTo>
                    <a:pt x="1809496" y="3060"/>
                  </a:lnTo>
                  <a:lnTo>
                    <a:pt x="1802091" y="0"/>
                  </a:lnTo>
                  <a:lnTo>
                    <a:pt x="1794687" y="3060"/>
                  </a:lnTo>
                  <a:lnTo>
                    <a:pt x="1791627" y="10464"/>
                  </a:lnTo>
                  <a:lnTo>
                    <a:pt x="1794687" y="17868"/>
                  </a:lnTo>
                  <a:lnTo>
                    <a:pt x="1802091" y="20942"/>
                  </a:lnTo>
                  <a:lnTo>
                    <a:pt x="1809496" y="17868"/>
                  </a:lnTo>
                  <a:lnTo>
                    <a:pt x="1812569" y="10464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3043392" y="7379744"/>
            <a:ext cx="143891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-40" b="1">
                <a:solidFill>
                  <a:srgbClr val="404447"/>
                </a:solidFill>
                <a:latin typeface="Open Sans Extrabold"/>
                <a:cs typeface="Open Sans Extrabold"/>
              </a:rPr>
              <a:t>Social</a:t>
            </a:r>
            <a:r>
              <a:rPr dirty="0" sz="1150" spc="-35" b="1">
                <a:solidFill>
                  <a:srgbClr val="404447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40" b="1">
                <a:solidFill>
                  <a:srgbClr val="404447"/>
                </a:solidFill>
                <a:latin typeface="Open Sans Extrabold"/>
                <a:cs typeface="Open Sans Extrabold"/>
              </a:rPr>
              <a:t>Communities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043392" y="7829111"/>
            <a:ext cx="1664970" cy="7378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239395" indent="-188595">
              <a:lnSpc>
                <a:spcPct val="115700"/>
              </a:lnSpc>
              <a:spcBef>
                <a:spcPts val="90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Global with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machine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translation</a:t>
            </a:r>
            <a:endParaRPr sz="9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09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Unified</a:t>
            </a:r>
            <a:r>
              <a:rPr dirty="0" sz="950" spc="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moderation</a:t>
            </a:r>
            <a:r>
              <a:rPr dirty="0" sz="950" spc="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with</a:t>
            </a:r>
            <a:endParaRPr sz="9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18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Adobe</a:t>
            </a:r>
            <a:r>
              <a:rPr dirty="0" sz="950" spc="-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Social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2909500" y="6989316"/>
            <a:ext cx="1980564" cy="2183765"/>
            <a:chOff x="12909500" y="6989316"/>
            <a:chExt cx="1980564" cy="2183765"/>
          </a:xfrm>
        </p:grpSpPr>
        <p:sp>
          <p:nvSpPr>
            <p:cNvPr id="57" name="object 57"/>
            <p:cNvSpPr/>
            <p:nvPr/>
          </p:nvSpPr>
          <p:spPr>
            <a:xfrm>
              <a:off x="12922802" y="701099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2919971" y="7125110"/>
              <a:ext cx="0" cy="1932939"/>
            </a:xfrm>
            <a:custGeom>
              <a:avLst/>
              <a:gdLst/>
              <a:ahLst/>
              <a:cxnLst/>
              <a:rect l="l" t="t" r="r" b="b"/>
              <a:pathLst>
                <a:path w="0" h="1932940">
                  <a:moveTo>
                    <a:pt x="0" y="0"/>
                  </a:moveTo>
                  <a:lnTo>
                    <a:pt x="0" y="193237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2909500" y="70730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2931180" y="9120141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2909500" y="90677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3045403" y="9162024"/>
              <a:ext cx="1729739" cy="0"/>
            </a:xfrm>
            <a:custGeom>
              <a:avLst/>
              <a:gdLst/>
              <a:ahLst/>
              <a:cxnLst/>
              <a:rect l="l" t="t" r="r" b="b"/>
              <a:pathLst>
                <a:path w="1729740" h="0">
                  <a:moveTo>
                    <a:pt x="0" y="0"/>
                  </a:moveTo>
                  <a:lnTo>
                    <a:pt x="172912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2993267" y="915155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4837250" y="909993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0" y="41333"/>
                  </a:lnTo>
                  <a:lnTo>
                    <a:pt x="24466" y="29440"/>
                  </a:lnTo>
                  <a:lnTo>
                    <a:pt x="33170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4784888" y="915155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4879128" y="7104331"/>
              <a:ext cx="0" cy="1932939"/>
            </a:xfrm>
            <a:custGeom>
              <a:avLst/>
              <a:gdLst/>
              <a:ahLst/>
              <a:cxnLst/>
              <a:rect l="l" t="t" r="r" b="b"/>
              <a:pathLst>
                <a:path w="0" h="1932940">
                  <a:moveTo>
                    <a:pt x="0" y="193237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4868655" y="90677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4817050" y="700261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4868655" y="70730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3024575" y="6999786"/>
              <a:ext cx="1729739" cy="0"/>
            </a:xfrm>
            <a:custGeom>
              <a:avLst/>
              <a:gdLst/>
              <a:ahLst/>
              <a:cxnLst/>
              <a:rect l="l" t="t" r="r" b="b"/>
              <a:pathLst>
                <a:path w="1729740" h="0">
                  <a:moveTo>
                    <a:pt x="1729120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2993256" y="6989324"/>
              <a:ext cx="1812925" cy="20955"/>
            </a:xfrm>
            <a:custGeom>
              <a:avLst/>
              <a:gdLst/>
              <a:ahLst/>
              <a:cxnLst/>
              <a:rect l="l" t="t" r="r" b="b"/>
              <a:pathLst>
                <a:path w="1812925" h="20954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812925" h="20954">
                  <a:moveTo>
                    <a:pt x="1812569" y="10464"/>
                  </a:moveTo>
                  <a:lnTo>
                    <a:pt x="1809496" y="3060"/>
                  </a:lnTo>
                  <a:lnTo>
                    <a:pt x="1802091" y="0"/>
                  </a:lnTo>
                  <a:lnTo>
                    <a:pt x="1794687" y="3060"/>
                  </a:lnTo>
                  <a:lnTo>
                    <a:pt x="1791627" y="10464"/>
                  </a:lnTo>
                  <a:lnTo>
                    <a:pt x="1794687" y="17868"/>
                  </a:lnTo>
                  <a:lnTo>
                    <a:pt x="1802091" y="20942"/>
                  </a:lnTo>
                  <a:lnTo>
                    <a:pt x="1809496" y="17868"/>
                  </a:lnTo>
                  <a:lnTo>
                    <a:pt x="1812569" y="10464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15148041" y="7379744"/>
            <a:ext cx="14820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-35" b="1">
                <a:solidFill>
                  <a:srgbClr val="404447"/>
                </a:solidFill>
                <a:latin typeface="Open Sans Extrabold"/>
                <a:cs typeface="Open Sans Extrabold"/>
              </a:rPr>
              <a:t>Forms</a:t>
            </a:r>
            <a:r>
              <a:rPr dirty="0" sz="1150" spc="-5" b="1">
                <a:solidFill>
                  <a:srgbClr val="404447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65" b="1">
                <a:solidFill>
                  <a:srgbClr val="404447"/>
                </a:solidFill>
                <a:latin typeface="Open Sans Extrabold"/>
                <a:cs typeface="Open Sans Extrabold"/>
              </a:rPr>
              <a:t>&amp;</a:t>
            </a:r>
            <a:r>
              <a:rPr dirty="0" sz="1150" b="1">
                <a:solidFill>
                  <a:srgbClr val="404447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40" b="1">
                <a:solidFill>
                  <a:srgbClr val="404447"/>
                </a:solidFill>
                <a:latin typeface="Open Sans Extrabold"/>
                <a:cs typeface="Open Sans Extrabold"/>
              </a:rPr>
              <a:t>Documents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5148041" y="7829111"/>
            <a:ext cx="1755139" cy="7378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5700"/>
              </a:lnSpc>
              <a:spcBef>
                <a:spcPts val="90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Adaptive accessible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forms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for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mobile</a:t>
            </a:r>
            <a:endParaRPr sz="950">
              <a:latin typeface="Open Sans"/>
              <a:cs typeface="Open Sans"/>
            </a:endParaRPr>
          </a:p>
          <a:p>
            <a:pPr marL="200660" marR="22860" indent="-188595">
              <a:lnSpc>
                <a:spcPct val="115700"/>
              </a:lnSpc>
              <a:spcBef>
                <a:spcPts val="330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Increase conversion rates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with user insights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5014148" y="6989316"/>
            <a:ext cx="1980564" cy="2183765"/>
            <a:chOff x="15014148" y="6989316"/>
            <a:chExt cx="1980564" cy="2183765"/>
          </a:xfrm>
        </p:grpSpPr>
        <p:sp>
          <p:nvSpPr>
            <p:cNvPr id="75" name="object 75"/>
            <p:cNvSpPr/>
            <p:nvPr/>
          </p:nvSpPr>
          <p:spPr>
            <a:xfrm>
              <a:off x="15027450" y="701099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5024619" y="7125110"/>
              <a:ext cx="0" cy="1932939"/>
            </a:xfrm>
            <a:custGeom>
              <a:avLst/>
              <a:gdLst/>
              <a:ahLst/>
              <a:cxnLst/>
              <a:rect l="l" t="t" r="r" b="b"/>
              <a:pathLst>
                <a:path w="0" h="1932940">
                  <a:moveTo>
                    <a:pt x="0" y="0"/>
                  </a:moveTo>
                  <a:lnTo>
                    <a:pt x="0" y="193237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5014148" y="70730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5035829" y="9120141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5014148" y="90677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5150051" y="9162024"/>
              <a:ext cx="1729739" cy="0"/>
            </a:xfrm>
            <a:custGeom>
              <a:avLst/>
              <a:gdLst/>
              <a:ahLst/>
              <a:cxnLst/>
              <a:rect l="l" t="t" r="r" b="b"/>
              <a:pathLst>
                <a:path w="1729740" h="0">
                  <a:moveTo>
                    <a:pt x="0" y="0"/>
                  </a:moveTo>
                  <a:lnTo>
                    <a:pt x="172912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5097915" y="915155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6941898" y="909993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6889536" y="915155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6983775" y="7104331"/>
              <a:ext cx="0" cy="1932939"/>
            </a:xfrm>
            <a:custGeom>
              <a:avLst/>
              <a:gdLst/>
              <a:ahLst/>
              <a:cxnLst/>
              <a:rect l="l" t="t" r="r" b="b"/>
              <a:pathLst>
                <a:path w="0" h="1932940">
                  <a:moveTo>
                    <a:pt x="0" y="193237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6973303" y="90677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6921697" y="700261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6973303" y="70730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5129223" y="6999786"/>
              <a:ext cx="1729739" cy="0"/>
            </a:xfrm>
            <a:custGeom>
              <a:avLst/>
              <a:gdLst/>
              <a:ahLst/>
              <a:cxnLst/>
              <a:rect l="l" t="t" r="r" b="b"/>
              <a:pathLst>
                <a:path w="1729740" h="0">
                  <a:moveTo>
                    <a:pt x="1729120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097912" y="6989324"/>
              <a:ext cx="1812925" cy="20955"/>
            </a:xfrm>
            <a:custGeom>
              <a:avLst/>
              <a:gdLst/>
              <a:ahLst/>
              <a:cxnLst/>
              <a:rect l="l" t="t" r="r" b="b"/>
              <a:pathLst>
                <a:path w="1812925" h="20954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812925" h="20954">
                  <a:moveTo>
                    <a:pt x="1812556" y="10464"/>
                  </a:moveTo>
                  <a:lnTo>
                    <a:pt x="1809496" y="3060"/>
                  </a:lnTo>
                  <a:lnTo>
                    <a:pt x="1802091" y="0"/>
                  </a:lnTo>
                  <a:lnTo>
                    <a:pt x="1794687" y="3060"/>
                  </a:lnTo>
                  <a:lnTo>
                    <a:pt x="1791614" y="10464"/>
                  </a:lnTo>
                  <a:lnTo>
                    <a:pt x="1794687" y="17868"/>
                  </a:lnTo>
                  <a:lnTo>
                    <a:pt x="1802091" y="20942"/>
                  </a:lnTo>
                  <a:lnTo>
                    <a:pt x="1809496" y="17868"/>
                  </a:lnTo>
                  <a:lnTo>
                    <a:pt x="1812556" y="10464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17252689" y="7628374"/>
            <a:ext cx="1655445" cy="6959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99060" indent="-188595">
              <a:lnSpc>
                <a:spcPct val="115700"/>
              </a:lnSpc>
              <a:spcBef>
                <a:spcPts val="90"/>
              </a:spcBef>
              <a:buChar char="•"/>
              <a:tabLst>
                <a:tab pos="200660" algn="l"/>
                <a:tab pos="201295" algn="l"/>
              </a:tabLst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Customer-facing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mobile</a:t>
            </a:r>
            <a:r>
              <a:rPr dirty="0" sz="950" spc="-2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apps</a:t>
            </a:r>
            <a:r>
              <a:rPr dirty="0" sz="950" spc="-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authoring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management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for</a:t>
            </a:r>
            <a:endParaRPr sz="9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18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marketers</a:t>
            </a:r>
            <a:r>
              <a:rPr dirty="0" sz="950" spc="-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&amp;</a:t>
            </a:r>
            <a:r>
              <a:rPr dirty="0" sz="950" spc="-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Developers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17118796" y="6989316"/>
            <a:ext cx="1980564" cy="2183765"/>
            <a:chOff x="17118796" y="6989316"/>
            <a:chExt cx="1980564" cy="2183765"/>
          </a:xfrm>
        </p:grpSpPr>
        <p:sp>
          <p:nvSpPr>
            <p:cNvPr id="92" name="object 92"/>
            <p:cNvSpPr/>
            <p:nvPr/>
          </p:nvSpPr>
          <p:spPr>
            <a:xfrm>
              <a:off x="17132099" y="701099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7129267" y="7125110"/>
              <a:ext cx="0" cy="1932939"/>
            </a:xfrm>
            <a:custGeom>
              <a:avLst/>
              <a:gdLst/>
              <a:ahLst/>
              <a:cxnLst/>
              <a:rect l="l" t="t" r="r" b="b"/>
              <a:pathLst>
                <a:path w="0" h="1932940">
                  <a:moveTo>
                    <a:pt x="0" y="0"/>
                  </a:moveTo>
                  <a:lnTo>
                    <a:pt x="0" y="193237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7118796" y="70730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7140477" y="9120141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7118796" y="90677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7254699" y="9162024"/>
              <a:ext cx="1729739" cy="0"/>
            </a:xfrm>
            <a:custGeom>
              <a:avLst/>
              <a:gdLst/>
              <a:ahLst/>
              <a:cxnLst/>
              <a:rect l="l" t="t" r="r" b="b"/>
              <a:pathLst>
                <a:path w="1729740" h="0">
                  <a:moveTo>
                    <a:pt x="0" y="0"/>
                  </a:moveTo>
                  <a:lnTo>
                    <a:pt x="172912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7202564" y="915155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9046546" y="909993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8994184" y="915155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9088423" y="7104331"/>
              <a:ext cx="0" cy="1932939"/>
            </a:xfrm>
            <a:custGeom>
              <a:avLst/>
              <a:gdLst/>
              <a:ahLst/>
              <a:cxnLst/>
              <a:rect l="l" t="t" r="r" b="b"/>
              <a:pathLst>
                <a:path w="0" h="1932940">
                  <a:moveTo>
                    <a:pt x="0" y="193237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9077951" y="906778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9026346" y="700261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9077951" y="70730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7233871" y="6999786"/>
              <a:ext cx="1729739" cy="0"/>
            </a:xfrm>
            <a:custGeom>
              <a:avLst/>
              <a:gdLst/>
              <a:ahLst/>
              <a:cxnLst/>
              <a:rect l="l" t="t" r="r" b="b"/>
              <a:pathLst>
                <a:path w="1729740" h="0">
                  <a:moveTo>
                    <a:pt x="1729120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5383B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7202557" y="6989324"/>
              <a:ext cx="1812925" cy="20955"/>
            </a:xfrm>
            <a:custGeom>
              <a:avLst/>
              <a:gdLst/>
              <a:ahLst/>
              <a:cxnLst/>
              <a:rect l="l" t="t" r="r" b="b"/>
              <a:pathLst>
                <a:path w="1812925" h="20954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812925" h="20954">
                  <a:moveTo>
                    <a:pt x="1812569" y="10464"/>
                  </a:moveTo>
                  <a:lnTo>
                    <a:pt x="1809496" y="3060"/>
                  </a:lnTo>
                  <a:lnTo>
                    <a:pt x="1802091" y="0"/>
                  </a:lnTo>
                  <a:lnTo>
                    <a:pt x="1794687" y="3060"/>
                  </a:lnTo>
                  <a:lnTo>
                    <a:pt x="1791627" y="10464"/>
                  </a:lnTo>
                  <a:lnTo>
                    <a:pt x="1794687" y="17868"/>
                  </a:lnTo>
                  <a:lnTo>
                    <a:pt x="1802091" y="20942"/>
                  </a:lnTo>
                  <a:lnTo>
                    <a:pt x="1809496" y="17868"/>
                  </a:lnTo>
                  <a:lnTo>
                    <a:pt x="1812569" y="10464"/>
                  </a:lnTo>
                  <a:close/>
                </a:path>
              </a:pathLst>
            </a:custGeom>
            <a:solidFill>
              <a:srgbClr val="5383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/>
          <p:nvPr/>
        </p:nvSpPr>
        <p:spPr>
          <a:xfrm>
            <a:off x="15064390" y="6334885"/>
            <a:ext cx="1978660" cy="492759"/>
          </a:xfrm>
          <a:custGeom>
            <a:avLst/>
            <a:gdLst/>
            <a:ahLst/>
            <a:cxnLst/>
            <a:rect l="l" t="t" r="r" b="b"/>
            <a:pathLst>
              <a:path w="1978659" h="492759">
                <a:moveTo>
                  <a:pt x="1894319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408364"/>
                </a:lnTo>
                <a:lnTo>
                  <a:pt x="6583" y="440969"/>
                </a:lnTo>
                <a:lnTo>
                  <a:pt x="24535" y="467595"/>
                </a:lnTo>
                <a:lnTo>
                  <a:pt x="51162" y="485548"/>
                </a:lnTo>
                <a:lnTo>
                  <a:pt x="83767" y="492131"/>
                </a:lnTo>
                <a:lnTo>
                  <a:pt x="1894319" y="492131"/>
                </a:lnTo>
                <a:lnTo>
                  <a:pt x="1926928" y="485548"/>
                </a:lnTo>
                <a:lnTo>
                  <a:pt x="1953554" y="467595"/>
                </a:lnTo>
                <a:lnTo>
                  <a:pt x="1971504" y="440969"/>
                </a:lnTo>
                <a:lnTo>
                  <a:pt x="1978086" y="408364"/>
                </a:lnTo>
                <a:lnTo>
                  <a:pt x="1978086" y="83767"/>
                </a:lnTo>
                <a:lnTo>
                  <a:pt x="1971504" y="51162"/>
                </a:lnTo>
                <a:lnTo>
                  <a:pt x="1953554" y="24535"/>
                </a:lnTo>
                <a:lnTo>
                  <a:pt x="1926928" y="6583"/>
                </a:lnTo>
                <a:lnTo>
                  <a:pt x="1894319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15759314" y="6451879"/>
            <a:ext cx="5791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Forms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7182298" y="6345356"/>
            <a:ext cx="1917064" cy="492759"/>
          </a:xfrm>
          <a:custGeom>
            <a:avLst/>
            <a:gdLst/>
            <a:ahLst/>
            <a:cxnLst/>
            <a:rect l="l" t="t" r="r" b="b"/>
            <a:pathLst>
              <a:path w="1917065" h="492759">
                <a:moveTo>
                  <a:pt x="1832834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408364"/>
                </a:lnTo>
                <a:lnTo>
                  <a:pt x="6583" y="440969"/>
                </a:lnTo>
                <a:lnTo>
                  <a:pt x="24535" y="467595"/>
                </a:lnTo>
                <a:lnTo>
                  <a:pt x="51162" y="485548"/>
                </a:lnTo>
                <a:lnTo>
                  <a:pt x="83767" y="492131"/>
                </a:lnTo>
                <a:lnTo>
                  <a:pt x="1832834" y="492131"/>
                </a:lnTo>
                <a:lnTo>
                  <a:pt x="1865438" y="485548"/>
                </a:lnTo>
                <a:lnTo>
                  <a:pt x="1892065" y="467595"/>
                </a:lnTo>
                <a:lnTo>
                  <a:pt x="1910018" y="440969"/>
                </a:lnTo>
                <a:lnTo>
                  <a:pt x="1916601" y="408364"/>
                </a:lnTo>
                <a:lnTo>
                  <a:pt x="1916601" y="83767"/>
                </a:lnTo>
                <a:lnTo>
                  <a:pt x="1910018" y="51162"/>
                </a:lnTo>
                <a:lnTo>
                  <a:pt x="1892065" y="24535"/>
                </a:lnTo>
                <a:lnTo>
                  <a:pt x="1865438" y="6583"/>
                </a:lnTo>
                <a:lnTo>
                  <a:pt x="1832834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17907595" y="6462350"/>
            <a:ext cx="4660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Apps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3" name="object 1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8671143" y="2789331"/>
            <a:ext cx="100647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25" b="1">
                <a:solidFill>
                  <a:srgbClr val="4B4F51"/>
                </a:solidFill>
                <a:latin typeface="Open Sans Extrabold"/>
                <a:cs typeface="Open Sans Extrabold"/>
              </a:rPr>
              <a:t>Forms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enterprise-level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simplify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 completion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transactions.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671143" y="3543236"/>
            <a:ext cx="1040066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Apps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solution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bridges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between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marketers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update content, even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after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launch.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39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34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4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Strategy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229108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14">
                <a:latin typeface="Open Sans"/>
                <a:cs typeface="Open Sans"/>
              </a:rPr>
              <a:t>Maturity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3543275"/>
            <a:ext cx="422592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maturity model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formula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 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determine 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they’re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given functional area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strategy.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 useful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accurate maturity model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businesses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advance from one stage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another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roadmap.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330" y="5302132"/>
            <a:ext cx="418528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Think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maturity model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robust chart/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information needed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 an area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platform, which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road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progress.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5330" y="6558513"/>
            <a:ext cx="395922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Below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summary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maturity: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4.4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71155" y="2039593"/>
            <a:ext cx="39878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Different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Needs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Across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Maturity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Levels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410421" y="2727665"/>
            <a:ext cx="1694180" cy="1550035"/>
            <a:chOff x="17410421" y="2727665"/>
            <a:chExt cx="1694180" cy="1550035"/>
          </a:xfrm>
        </p:grpSpPr>
        <p:sp>
          <p:nvSpPr>
            <p:cNvPr id="11" name="object 11"/>
            <p:cNvSpPr/>
            <p:nvPr/>
          </p:nvSpPr>
          <p:spPr>
            <a:xfrm>
              <a:off x="17423723" y="274934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420891" y="2864441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410421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432102" y="422500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410421" y="41726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546471" y="4266885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494188" y="42564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051781" y="4204800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999419" y="42564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9093659" y="2843175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9083186" y="41726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031582" y="274096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69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9083186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525569" y="273813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494187" y="2727673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5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526540" h="20955">
                  <a:moveTo>
                    <a:pt x="1526171" y="10464"/>
                  </a:moveTo>
                  <a:lnTo>
                    <a:pt x="1523098" y="3060"/>
                  </a:lnTo>
                  <a:lnTo>
                    <a:pt x="1515694" y="0"/>
                  </a:lnTo>
                  <a:lnTo>
                    <a:pt x="1508290" y="3060"/>
                  </a:lnTo>
                  <a:lnTo>
                    <a:pt x="1505229" y="10464"/>
                  </a:lnTo>
                  <a:lnTo>
                    <a:pt x="1508290" y="17868"/>
                  </a:lnTo>
                  <a:lnTo>
                    <a:pt x="1515694" y="20942"/>
                  </a:lnTo>
                  <a:lnTo>
                    <a:pt x="1523098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691179" y="2810100"/>
            <a:ext cx="1298575" cy="8629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Global, multi-site,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multi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brand Unique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 custom business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models.</a:t>
            </a:r>
            <a:r>
              <a:rPr dirty="0" sz="950" spc="-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Fully</a:t>
            </a:r>
            <a:r>
              <a:rPr dirty="0" sz="950" spc="-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Custom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business</a:t>
            </a:r>
            <a:r>
              <a:rPr dirty="0" sz="950" spc="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processes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614877" y="2727665"/>
            <a:ext cx="1694180" cy="1550035"/>
            <a:chOff x="8614877" y="2727665"/>
            <a:chExt cx="1694180" cy="1550035"/>
          </a:xfrm>
        </p:grpSpPr>
        <p:sp>
          <p:nvSpPr>
            <p:cNvPr id="28" name="object 28"/>
            <p:cNvSpPr/>
            <p:nvPr/>
          </p:nvSpPr>
          <p:spPr>
            <a:xfrm>
              <a:off x="8628180" y="274934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625348" y="2864441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614877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636558" y="422500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4877" y="41726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750927" y="4266885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698644" y="42564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256237" y="4204800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0" y="50878"/>
                  </a:moveTo>
                  <a:lnTo>
                    <a:pt x="13293" y="41333"/>
                  </a:lnTo>
                  <a:lnTo>
                    <a:pt x="24466" y="29440"/>
                  </a:lnTo>
                  <a:lnTo>
                    <a:pt x="33167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203876" y="42564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298115" y="2843175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287643" y="41726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236038" y="274096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69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287643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30025" y="273813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698637" y="2727673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5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526540" h="20955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29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10373985" y="2727665"/>
            <a:ext cx="1694180" cy="1550035"/>
            <a:chOff x="10373985" y="2727665"/>
            <a:chExt cx="1694180" cy="1550035"/>
          </a:xfrm>
        </p:grpSpPr>
        <p:sp>
          <p:nvSpPr>
            <p:cNvPr id="44" name="object 44"/>
            <p:cNvSpPr/>
            <p:nvPr/>
          </p:nvSpPr>
          <p:spPr>
            <a:xfrm>
              <a:off x="10387288" y="274934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1" y="9544"/>
                  </a:lnTo>
                  <a:lnTo>
                    <a:pt x="14579" y="21437"/>
                  </a:lnTo>
                  <a:lnTo>
                    <a:pt x="5878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384456" y="2864441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373985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0395666" y="422500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373985" y="41726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510035" y="4266885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457752" y="42564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015345" y="4204800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962984" y="42564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2057224" y="2843175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2046751" y="41726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1995146" y="274096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69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2046751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489133" y="273813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0457751" y="2727673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5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526540" h="20955">
                  <a:moveTo>
                    <a:pt x="1526171" y="10464"/>
                  </a:moveTo>
                  <a:lnTo>
                    <a:pt x="1523098" y="3060"/>
                  </a:lnTo>
                  <a:lnTo>
                    <a:pt x="1515694" y="0"/>
                  </a:lnTo>
                  <a:lnTo>
                    <a:pt x="1508290" y="3060"/>
                  </a:lnTo>
                  <a:lnTo>
                    <a:pt x="1505229" y="10464"/>
                  </a:lnTo>
                  <a:lnTo>
                    <a:pt x="1508290" y="17868"/>
                  </a:lnTo>
                  <a:lnTo>
                    <a:pt x="1515694" y="20942"/>
                  </a:lnTo>
                  <a:lnTo>
                    <a:pt x="1523098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10450288" y="2826269"/>
            <a:ext cx="1413510" cy="1365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Advanced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IT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Environment</a:t>
            </a:r>
            <a:r>
              <a:rPr dirty="0" sz="950" spc="-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–</a:t>
            </a:r>
            <a:r>
              <a:rPr dirty="0" sz="950" spc="-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Systems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of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Record approach,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many custom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processes, service-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oriented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approach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(microservices)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homegrown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systems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2171339" y="2727665"/>
            <a:ext cx="1694180" cy="1534160"/>
            <a:chOff x="12171339" y="2727665"/>
            <a:chExt cx="1694180" cy="1534160"/>
          </a:xfrm>
        </p:grpSpPr>
        <p:sp>
          <p:nvSpPr>
            <p:cNvPr id="61" name="object 61"/>
            <p:cNvSpPr/>
            <p:nvPr/>
          </p:nvSpPr>
          <p:spPr>
            <a:xfrm>
              <a:off x="12184641" y="274934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2181810" y="2863950"/>
              <a:ext cx="0" cy="1282700"/>
            </a:xfrm>
            <a:custGeom>
              <a:avLst/>
              <a:gdLst/>
              <a:ahLst/>
              <a:cxnLst/>
              <a:rect l="l" t="t" r="r" b="b"/>
              <a:pathLst>
                <a:path w="0" h="1282700">
                  <a:moveTo>
                    <a:pt x="0" y="0"/>
                  </a:moveTo>
                  <a:lnTo>
                    <a:pt x="0" y="1282442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2171339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2193020" y="4209295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2171339" y="415694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2307389" y="4251179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2255106" y="424070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3812700" y="418909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760337" y="424070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3854577" y="2842922"/>
              <a:ext cx="0" cy="1282700"/>
            </a:xfrm>
            <a:custGeom>
              <a:avLst/>
              <a:gdLst/>
              <a:ahLst/>
              <a:cxnLst/>
              <a:rect l="l" t="t" r="r" b="b"/>
              <a:pathLst>
                <a:path w="0" h="1282700">
                  <a:moveTo>
                    <a:pt x="0" y="1282442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3844105" y="415694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3792500" y="274096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69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844105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2286487" y="273813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2255106" y="2727673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5">
                  <a:moveTo>
                    <a:pt x="20929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29" y="10464"/>
                  </a:lnTo>
                  <a:close/>
                </a:path>
                <a:path w="1526540" h="20955">
                  <a:moveTo>
                    <a:pt x="1526171" y="10464"/>
                  </a:moveTo>
                  <a:lnTo>
                    <a:pt x="1523098" y="3060"/>
                  </a:lnTo>
                  <a:lnTo>
                    <a:pt x="1515694" y="0"/>
                  </a:lnTo>
                  <a:lnTo>
                    <a:pt x="1508290" y="3060"/>
                  </a:lnTo>
                  <a:lnTo>
                    <a:pt x="1505229" y="10464"/>
                  </a:lnTo>
                  <a:lnTo>
                    <a:pt x="1508290" y="17868"/>
                  </a:lnTo>
                  <a:lnTo>
                    <a:pt x="1515694" y="20942"/>
                  </a:lnTo>
                  <a:lnTo>
                    <a:pt x="1523098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2301061" y="2841511"/>
            <a:ext cx="1353820" cy="8629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Best 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in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 class Fully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customized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Storefront </a:t>
            </a:r>
            <a:r>
              <a:rPr dirty="0" sz="950" spc="-24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Experience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optimized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for channels (BFF/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Headless)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3917699" y="2727665"/>
            <a:ext cx="1694180" cy="1550035"/>
            <a:chOff x="13917699" y="2727665"/>
            <a:chExt cx="1694180" cy="1550035"/>
          </a:xfrm>
        </p:grpSpPr>
        <p:sp>
          <p:nvSpPr>
            <p:cNvPr id="78" name="object 78"/>
            <p:cNvSpPr/>
            <p:nvPr/>
          </p:nvSpPr>
          <p:spPr>
            <a:xfrm>
              <a:off x="13931002" y="274934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39045" y="0"/>
                  </a:moveTo>
                  <a:lnTo>
                    <a:pt x="25750" y="9544"/>
                  </a:lnTo>
                  <a:lnTo>
                    <a:pt x="14575" y="21437"/>
                  </a:lnTo>
                  <a:lnTo>
                    <a:pt x="5874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3928170" y="2864441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3917699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3939379" y="422500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3917699" y="41726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4053749" y="4266885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2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4001466" y="42564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559059" y="4204800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5506698" y="42564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5600939" y="2843175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5590465" y="41726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538861" y="274096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69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5590465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4032838" y="273813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2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4001458" y="2727673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5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526540" h="20955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29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13997344" y="2841511"/>
            <a:ext cx="144462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Custom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AI driven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personalization,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optimization,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dynamic</a:t>
            </a:r>
            <a:r>
              <a:rPr dirty="0" sz="950" spc="-4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merchandising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supported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by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custom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models</a:t>
            </a:r>
            <a:r>
              <a:rPr dirty="0" sz="950" spc="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algorithms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15664060" y="2727665"/>
            <a:ext cx="1694180" cy="1550035"/>
            <a:chOff x="15664060" y="2727665"/>
            <a:chExt cx="1694180" cy="1550035"/>
          </a:xfrm>
        </p:grpSpPr>
        <p:sp>
          <p:nvSpPr>
            <p:cNvPr id="95" name="object 95"/>
            <p:cNvSpPr/>
            <p:nvPr/>
          </p:nvSpPr>
          <p:spPr>
            <a:xfrm>
              <a:off x="15677364" y="274934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39045" y="0"/>
                  </a:moveTo>
                  <a:lnTo>
                    <a:pt x="25750" y="9544"/>
                  </a:lnTo>
                  <a:lnTo>
                    <a:pt x="14575" y="21437"/>
                  </a:lnTo>
                  <a:lnTo>
                    <a:pt x="5874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5674531" y="2864441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5664060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5685740" y="422500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5664060" y="41726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5800110" y="4266885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5747828" y="42564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7305421" y="4204800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7253059" y="42564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7347298" y="2843175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7336826" y="41726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7285222" y="274096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69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7336826" y="281143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5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5779208" y="273813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5747823" y="2727673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5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526540" h="20955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29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15756453" y="2816763"/>
            <a:ext cx="13252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Highly Configurable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&amp;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Sales Assisted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Goods,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services,</a:t>
            </a:r>
            <a:r>
              <a:rPr dirty="0" sz="950" spc="-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digital</a:t>
            </a:r>
            <a:r>
              <a:rPr dirty="0" sz="950" spc="-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goods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17410421" y="4518187"/>
            <a:ext cx="1694180" cy="1550035"/>
            <a:chOff x="17410421" y="4518187"/>
            <a:chExt cx="1694180" cy="1550035"/>
          </a:xfrm>
        </p:grpSpPr>
        <p:sp>
          <p:nvSpPr>
            <p:cNvPr id="112" name="object 112"/>
            <p:cNvSpPr/>
            <p:nvPr/>
          </p:nvSpPr>
          <p:spPr>
            <a:xfrm>
              <a:off x="17423723" y="453986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7420891" y="465496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7410421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7432102" y="601552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7410421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7546471" y="605740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17494188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19051781" y="599532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8999419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19093659" y="463369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9083186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19031582" y="4531485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19083186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17525569" y="452865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7494187" y="4518196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526540" h="20954">
                  <a:moveTo>
                    <a:pt x="1526171" y="10464"/>
                  </a:moveTo>
                  <a:lnTo>
                    <a:pt x="1523098" y="3060"/>
                  </a:lnTo>
                  <a:lnTo>
                    <a:pt x="1515694" y="0"/>
                  </a:lnTo>
                  <a:lnTo>
                    <a:pt x="1508290" y="3060"/>
                  </a:lnTo>
                  <a:lnTo>
                    <a:pt x="1505229" y="10464"/>
                  </a:lnTo>
                  <a:lnTo>
                    <a:pt x="1508290" y="17868"/>
                  </a:lnTo>
                  <a:lnTo>
                    <a:pt x="1515694" y="20942"/>
                  </a:lnTo>
                  <a:lnTo>
                    <a:pt x="1523098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 txBox="1"/>
          <p:nvPr/>
        </p:nvSpPr>
        <p:spPr>
          <a:xfrm>
            <a:off x="17550465" y="2841511"/>
            <a:ext cx="12757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AR,</a:t>
            </a:r>
            <a:r>
              <a:rPr dirty="0" sz="95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VR,</a:t>
            </a:r>
            <a:r>
              <a:rPr dirty="0" sz="95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3d,</a:t>
            </a:r>
            <a:r>
              <a:rPr dirty="0" sz="95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prototype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 advanced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Product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support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8614877" y="4518187"/>
            <a:ext cx="1694180" cy="1550035"/>
            <a:chOff x="8614877" y="4518187"/>
            <a:chExt cx="1694180" cy="1550035"/>
          </a:xfrm>
        </p:grpSpPr>
        <p:sp>
          <p:nvSpPr>
            <p:cNvPr id="129" name="object 129"/>
            <p:cNvSpPr/>
            <p:nvPr/>
          </p:nvSpPr>
          <p:spPr>
            <a:xfrm>
              <a:off x="8628179" y="453986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8625348" y="465496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8614877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8636557" y="601552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8614877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8750927" y="605740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8698644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0256237" y="599532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10203876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0298115" y="463369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0287643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0236038" y="4531485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0287643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8730025" y="452865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8698637" y="4518196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526540" h="20954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29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 txBox="1"/>
          <p:nvPr/>
        </p:nvSpPr>
        <p:spPr>
          <a:xfrm>
            <a:off x="8713037" y="4600621"/>
            <a:ext cx="141986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Global, Multi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Language,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Multi Store</a:t>
            </a:r>
            <a:endParaRPr sz="950">
              <a:latin typeface="Open Sans"/>
              <a:cs typeface="Open Sans"/>
            </a:endParaRPr>
          </a:p>
          <a:p>
            <a:pPr marL="12700" marR="357505">
              <a:lnSpc>
                <a:spcPct val="115700"/>
              </a:lnSpc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Multiple</a:t>
            </a:r>
            <a:r>
              <a:rPr dirty="0" sz="950" spc="-4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business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models</a:t>
            </a:r>
            <a:endParaRPr sz="950">
              <a:latin typeface="Open Sans"/>
              <a:cs typeface="Open Sans"/>
            </a:endParaRPr>
          </a:p>
          <a:p>
            <a:pPr marL="12700" marR="318770">
              <a:lnSpc>
                <a:spcPct val="115700"/>
              </a:lnSpc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Complex</a:t>
            </a:r>
            <a:r>
              <a:rPr dirty="0" sz="950" spc="-4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business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processes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10373985" y="4518187"/>
            <a:ext cx="1694180" cy="1550035"/>
            <a:chOff x="10373985" y="4518187"/>
            <a:chExt cx="1694180" cy="1550035"/>
          </a:xfrm>
        </p:grpSpPr>
        <p:sp>
          <p:nvSpPr>
            <p:cNvPr id="146" name="object 146"/>
            <p:cNvSpPr/>
            <p:nvPr/>
          </p:nvSpPr>
          <p:spPr>
            <a:xfrm>
              <a:off x="10387287" y="453986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0384456" y="465496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0373985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0395665" y="601552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0373985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0510035" y="605740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0457752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2015345" y="599532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11962984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12057224" y="463369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12046751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11995146" y="4531485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12046751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10489133" y="452865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10457751" y="4518196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526540" h="20954">
                  <a:moveTo>
                    <a:pt x="1526171" y="10464"/>
                  </a:moveTo>
                  <a:lnTo>
                    <a:pt x="1523098" y="3060"/>
                  </a:lnTo>
                  <a:lnTo>
                    <a:pt x="1515694" y="0"/>
                  </a:lnTo>
                  <a:lnTo>
                    <a:pt x="1508290" y="3060"/>
                  </a:lnTo>
                  <a:lnTo>
                    <a:pt x="1505229" y="10464"/>
                  </a:lnTo>
                  <a:lnTo>
                    <a:pt x="1508290" y="17868"/>
                  </a:lnTo>
                  <a:lnTo>
                    <a:pt x="1515694" y="20942"/>
                  </a:lnTo>
                  <a:lnTo>
                    <a:pt x="1523098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1" name="object 161"/>
          <p:cNvSpPr txBox="1"/>
          <p:nvPr/>
        </p:nvSpPr>
        <p:spPr>
          <a:xfrm>
            <a:off x="10458185" y="4600621"/>
            <a:ext cx="148971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Advanced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IT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Environment 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–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Systems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of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Record approach,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many custom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processes,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mixed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build/buy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approach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162" name="object 162"/>
          <p:cNvGrpSpPr/>
          <p:nvPr/>
        </p:nvGrpSpPr>
        <p:grpSpPr>
          <a:xfrm>
            <a:off x="12133094" y="4518187"/>
            <a:ext cx="1694180" cy="1550035"/>
            <a:chOff x="12133094" y="4518187"/>
            <a:chExt cx="1694180" cy="1550035"/>
          </a:xfrm>
        </p:grpSpPr>
        <p:sp>
          <p:nvSpPr>
            <p:cNvPr id="163" name="object 163"/>
            <p:cNvSpPr/>
            <p:nvPr/>
          </p:nvSpPr>
          <p:spPr>
            <a:xfrm>
              <a:off x="12146396" y="453986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12143565" y="465496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12133094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12154775" y="601552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12133094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12269144" y="605740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12216861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13774454" y="599532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13722093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13816333" y="463369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13805860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13754255" y="4531485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13805860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12248242" y="452865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12216854" y="4518196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526540" h="20954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29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8" name="object 178"/>
          <p:cNvSpPr txBox="1"/>
          <p:nvPr/>
        </p:nvSpPr>
        <p:spPr>
          <a:xfrm>
            <a:off x="12206823" y="4600621"/>
            <a:ext cx="147828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Advanced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storefront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experience using best of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breed</a:t>
            </a:r>
            <a:r>
              <a:rPr dirty="0" sz="950" spc="-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tools/approaches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179" name="object 179"/>
          <p:cNvGrpSpPr/>
          <p:nvPr/>
        </p:nvGrpSpPr>
        <p:grpSpPr>
          <a:xfrm>
            <a:off x="13892203" y="4518187"/>
            <a:ext cx="1694180" cy="1550035"/>
            <a:chOff x="13892203" y="4518187"/>
            <a:chExt cx="1694180" cy="1550035"/>
          </a:xfrm>
        </p:grpSpPr>
        <p:sp>
          <p:nvSpPr>
            <p:cNvPr id="180" name="object 180"/>
            <p:cNvSpPr/>
            <p:nvPr/>
          </p:nvSpPr>
          <p:spPr>
            <a:xfrm>
              <a:off x="13905505" y="453986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13902674" y="465496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13892203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13913884" y="601552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13892203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14028253" y="605740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13975970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15533563" y="599532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15481201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15575441" y="463369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15564969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15513364" y="4531485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15564969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14007351" y="452865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13975969" y="4518196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1526540" h="20954">
                  <a:moveTo>
                    <a:pt x="1526171" y="10464"/>
                  </a:moveTo>
                  <a:lnTo>
                    <a:pt x="1523098" y="3060"/>
                  </a:lnTo>
                  <a:lnTo>
                    <a:pt x="1515694" y="0"/>
                  </a:lnTo>
                  <a:lnTo>
                    <a:pt x="1508290" y="3060"/>
                  </a:lnTo>
                  <a:lnTo>
                    <a:pt x="1505229" y="10464"/>
                  </a:lnTo>
                  <a:lnTo>
                    <a:pt x="1508290" y="17868"/>
                  </a:lnTo>
                  <a:lnTo>
                    <a:pt x="1515694" y="20942"/>
                  </a:lnTo>
                  <a:lnTo>
                    <a:pt x="1523098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5" name="object 195"/>
          <p:cNvSpPr txBox="1"/>
          <p:nvPr/>
        </p:nvSpPr>
        <p:spPr>
          <a:xfrm>
            <a:off x="14007816" y="4600621"/>
            <a:ext cx="144462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AI driven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personalization,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optimization,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dynamic</a:t>
            </a:r>
            <a:r>
              <a:rPr dirty="0" sz="950" spc="-4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merchandising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tunable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by 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business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 data prof.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196" name="object 196"/>
          <p:cNvGrpSpPr/>
          <p:nvPr/>
        </p:nvGrpSpPr>
        <p:grpSpPr>
          <a:xfrm>
            <a:off x="15651311" y="4518187"/>
            <a:ext cx="1694180" cy="1550035"/>
            <a:chOff x="15651311" y="4518187"/>
            <a:chExt cx="1694180" cy="1550035"/>
          </a:xfrm>
        </p:grpSpPr>
        <p:sp>
          <p:nvSpPr>
            <p:cNvPr id="197" name="object 197"/>
            <p:cNvSpPr/>
            <p:nvPr/>
          </p:nvSpPr>
          <p:spPr>
            <a:xfrm>
              <a:off x="15664613" y="453986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15661782" y="465496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15651311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15672992" y="601552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15651311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15787361" y="605740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15735078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17292671" y="599532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17240310" y="604693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17334550" y="463369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39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17324077" y="596316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17272472" y="4531485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17324077" y="460195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15766459" y="452865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15735071" y="4518196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  <a:path w="1526540" h="20954">
                  <a:moveTo>
                    <a:pt x="1526171" y="10464"/>
                  </a:moveTo>
                  <a:lnTo>
                    <a:pt x="1523111" y="3060"/>
                  </a:lnTo>
                  <a:lnTo>
                    <a:pt x="1515706" y="0"/>
                  </a:lnTo>
                  <a:lnTo>
                    <a:pt x="1508302" y="3060"/>
                  </a:lnTo>
                  <a:lnTo>
                    <a:pt x="1505229" y="10464"/>
                  </a:lnTo>
                  <a:lnTo>
                    <a:pt x="1508302" y="17868"/>
                  </a:lnTo>
                  <a:lnTo>
                    <a:pt x="1515706" y="20942"/>
                  </a:lnTo>
                  <a:lnTo>
                    <a:pt x="1523111" y="17868"/>
                  </a:lnTo>
                  <a:lnTo>
                    <a:pt x="1526171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2" name="object 212"/>
          <p:cNvSpPr txBox="1"/>
          <p:nvPr/>
        </p:nvSpPr>
        <p:spPr>
          <a:xfrm>
            <a:off x="15745983" y="4600621"/>
            <a:ext cx="1353185" cy="36068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Configurable</a:t>
            </a:r>
            <a:r>
              <a:rPr dirty="0" sz="950" spc="-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Products</a:t>
            </a:r>
            <a:endParaRPr sz="950">
              <a:latin typeface="Open Sans"/>
              <a:cs typeface="Open Sans"/>
            </a:endParaRPr>
          </a:p>
          <a:p>
            <a:pPr marL="46355">
              <a:lnSpc>
                <a:spcPct val="100000"/>
              </a:lnSpc>
              <a:spcBef>
                <a:spcPts val="18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across</a:t>
            </a:r>
            <a:r>
              <a:rPr dirty="0" sz="95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product</a:t>
            </a:r>
            <a:r>
              <a:rPr dirty="0" sz="950" spc="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lines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17546933" y="4600621"/>
            <a:ext cx="125730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Advanced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rendering,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customization</a:t>
            </a:r>
            <a:endParaRPr sz="9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</a:t>
            </a:r>
            <a:r>
              <a:rPr dirty="0" sz="950" spc="-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sizing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214" name="object 214"/>
          <p:cNvGrpSpPr/>
          <p:nvPr/>
        </p:nvGrpSpPr>
        <p:grpSpPr>
          <a:xfrm>
            <a:off x="8614877" y="6277295"/>
            <a:ext cx="1694180" cy="1550035"/>
            <a:chOff x="8614877" y="6277295"/>
            <a:chExt cx="1694180" cy="1550035"/>
          </a:xfrm>
        </p:grpSpPr>
        <p:sp>
          <p:nvSpPr>
            <p:cNvPr id="215" name="object 215"/>
            <p:cNvSpPr/>
            <p:nvPr/>
          </p:nvSpPr>
          <p:spPr>
            <a:xfrm>
              <a:off x="8628179" y="629897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8625348" y="6414071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8614877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8636557" y="777463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8614877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8750927" y="781651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8698644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10256237" y="775443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10203876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10298115" y="6392805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10287643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10236038" y="629059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10287643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8730025" y="628776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8698637" y="6277298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29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0" name="object 230"/>
          <p:cNvSpPr txBox="1"/>
          <p:nvPr/>
        </p:nvSpPr>
        <p:spPr>
          <a:xfrm>
            <a:off x="8720018" y="6359730"/>
            <a:ext cx="124460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Advanced,</a:t>
            </a:r>
            <a:r>
              <a:rPr dirty="0" sz="950" spc="-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may</a:t>
            </a:r>
            <a:r>
              <a:rPr dirty="0" sz="950" spc="-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have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multi store</a:t>
            </a:r>
            <a:endParaRPr sz="950">
              <a:latin typeface="Open Sans"/>
              <a:cs typeface="Open Sans"/>
            </a:endParaRPr>
          </a:p>
          <a:p>
            <a:pPr marL="12700" marR="182245">
              <a:lnSpc>
                <a:spcPct val="115700"/>
              </a:lnSpc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Multiple</a:t>
            </a:r>
            <a:r>
              <a:rPr dirty="0" sz="950" spc="-4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business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models</a:t>
            </a:r>
            <a:endParaRPr sz="950">
              <a:latin typeface="Open Sans"/>
              <a:cs typeface="Open Sans"/>
            </a:endParaRPr>
          </a:p>
          <a:p>
            <a:pPr marL="12700" marR="86360">
              <a:lnSpc>
                <a:spcPct val="115700"/>
              </a:lnSpc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Advanced</a:t>
            </a:r>
            <a:r>
              <a:rPr dirty="0" sz="950" spc="-4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business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processes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231" name="object 231"/>
          <p:cNvGrpSpPr/>
          <p:nvPr/>
        </p:nvGrpSpPr>
        <p:grpSpPr>
          <a:xfrm>
            <a:off x="10373985" y="6277295"/>
            <a:ext cx="1694180" cy="1550035"/>
            <a:chOff x="10373985" y="6277295"/>
            <a:chExt cx="1694180" cy="1550035"/>
          </a:xfrm>
        </p:grpSpPr>
        <p:sp>
          <p:nvSpPr>
            <p:cNvPr id="232" name="object 232"/>
            <p:cNvSpPr/>
            <p:nvPr/>
          </p:nvSpPr>
          <p:spPr>
            <a:xfrm>
              <a:off x="10387287" y="629897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10384456" y="6414071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10373985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10395665" y="777463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10373985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10510035" y="781651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10457752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12015345" y="775443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11962984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12057224" y="6392805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12046751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11995146" y="629059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12046751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10489133" y="628776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10457751" y="6277298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098" y="3073"/>
                  </a:lnTo>
                  <a:lnTo>
                    <a:pt x="1515694" y="0"/>
                  </a:lnTo>
                  <a:lnTo>
                    <a:pt x="1508290" y="3073"/>
                  </a:lnTo>
                  <a:lnTo>
                    <a:pt x="1505229" y="10477"/>
                  </a:lnTo>
                  <a:lnTo>
                    <a:pt x="1508290" y="17881"/>
                  </a:lnTo>
                  <a:lnTo>
                    <a:pt x="1515694" y="20942"/>
                  </a:lnTo>
                  <a:lnTo>
                    <a:pt x="1523098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7" name="object 247"/>
          <p:cNvSpPr txBox="1"/>
          <p:nvPr/>
        </p:nvSpPr>
        <p:spPr>
          <a:xfrm>
            <a:off x="10479127" y="6359730"/>
            <a:ext cx="1397000" cy="6959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Established 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IT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env.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&amp;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proficiency.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Multiple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systems</a:t>
            </a:r>
            <a:r>
              <a:rPr dirty="0" sz="950" spc="-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with</a:t>
            </a:r>
            <a:r>
              <a:rPr dirty="0" sz="950" spc="-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packaged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SW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preference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248" name="object 248"/>
          <p:cNvGrpSpPr/>
          <p:nvPr/>
        </p:nvGrpSpPr>
        <p:grpSpPr>
          <a:xfrm>
            <a:off x="12133094" y="6277295"/>
            <a:ext cx="1694180" cy="1550035"/>
            <a:chOff x="12133094" y="6277295"/>
            <a:chExt cx="1694180" cy="1550035"/>
          </a:xfrm>
        </p:grpSpPr>
        <p:sp>
          <p:nvSpPr>
            <p:cNvPr id="249" name="object 249"/>
            <p:cNvSpPr/>
            <p:nvPr/>
          </p:nvSpPr>
          <p:spPr>
            <a:xfrm>
              <a:off x="12146396" y="629897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12143565" y="6414071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12133094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/>
            <p:cNvSpPr/>
            <p:nvPr/>
          </p:nvSpPr>
          <p:spPr>
            <a:xfrm>
              <a:off x="12154775" y="777463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12133094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12269144" y="781651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12216861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13774454" y="775443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13722093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13816333" y="6392805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13805860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13754255" y="629059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13805860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12248242" y="628776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12216854" y="6277298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29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4" name="object 264"/>
          <p:cNvSpPr txBox="1"/>
          <p:nvPr/>
        </p:nvSpPr>
        <p:spPr>
          <a:xfrm>
            <a:off x="12217293" y="6359730"/>
            <a:ext cx="13646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Customized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storefront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using native tools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extensions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265" name="object 265"/>
          <p:cNvGrpSpPr/>
          <p:nvPr/>
        </p:nvGrpSpPr>
        <p:grpSpPr>
          <a:xfrm>
            <a:off x="13892203" y="6277295"/>
            <a:ext cx="1694180" cy="1550035"/>
            <a:chOff x="13892203" y="6277295"/>
            <a:chExt cx="1694180" cy="1550035"/>
          </a:xfrm>
        </p:grpSpPr>
        <p:sp>
          <p:nvSpPr>
            <p:cNvPr id="266" name="object 266"/>
            <p:cNvSpPr/>
            <p:nvPr/>
          </p:nvSpPr>
          <p:spPr>
            <a:xfrm>
              <a:off x="13905505" y="629897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13902674" y="6414071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/>
            <p:cNvSpPr/>
            <p:nvPr/>
          </p:nvSpPr>
          <p:spPr>
            <a:xfrm>
              <a:off x="13892203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13913884" y="777463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13892203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14028253" y="781651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13975970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15533563" y="775443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15481201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15575441" y="6392805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15564969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/>
            <p:cNvSpPr/>
            <p:nvPr/>
          </p:nvSpPr>
          <p:spPr>
            <a:xfrm>
              <a:off x="15513364" y="629059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15564969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14007351" y="628776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13975969" y="6277298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098" y="3073"/>
                  </a:lnTo>
                  <a:lnTo>
                    <a:pt x="1515694" y="0"/>
                  </a:lnTo>
                  <a:lnTo>
                    <a:pt x="1508290" y="3073"/>
                  </a:lnTo>
                  <a:lnTo>
                    <a:pt x="1505229" y="10477"/>
                  </a:lnTo>
                  <a:lnTo>
                    <a:pt x="1508290" y="17881"/>
                  </a:lnTo>
                  <a:lnTo>
                    <a:pt x="1515694" y="20942"/>
                  </a:lnTo>
                  <a:lnTo>
                    <a:pt x="1523098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1" name="object 281"/>
          <p:cNvSpPr txBox="1"/>
          <p:nvPr/>
        </p:nvSpPr>
        <p:spPr>
          <a:xfrm>
            <a:off x="13997344" y="6359730"/>
            <a:ext cx="145605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Rules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based </a:t>
            </a:r>
            <a:r>
              <a:rPr dirty="0" sz="950" spc="3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personalization,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Dynamic</a:t>
            </a:r>
            <a:r>
              <a:rPr dirty="0" sz="950" spc="-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Merchandising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282" name="object 282"/>
          <p:cNvGrpSpPr/>
          <p:nvPr/>
        </p:nvGrpSpPr>
        <p:grpSpPr>
          <a:xfrm>
            <a:off x="15651311" y="6277295"/>
            <a:ext cx="1694180" cy="1550035"/>
            <a:chOff x="15651311" y="6277295"/>
            <a:chExt cx="1694180" cy="1550035"/>
          </a:xfrm>
        </p:grpSpPr>
        <p:sp>
          <p:nvSpPr>
            <p:cNvPr id="283" name="object 283"/>
            <p:cNvSpPr/>
            <p:nvPr/>
          </p:nvSpPr>
          <p:spPr>
            <a:xfrm>
              <a:off x="15664613" y="629897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15661782" y="6414071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15651311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15672992" y="777463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15651311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15787361" y="781651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15735078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17292671" y="775443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17240310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17334550" y="6392805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17324077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/>
            <p:cNvSpPr/>
            <p:nvPr/>
          </p:nvSpPr>
          <p:spPr>
            <a:xfrm>
              <a:off x="17272472" y="629059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17324077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15766459" y="628776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15735071" y="6277298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29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8" name="object 298"/>
          <p:cNvSpPr txBox="1"/>
          <p:nvPr/>
        </p:nvSpPr>
        <p:spPr>
          <a:xfrm>
            <a:off x="15756453" y="6359730"/>
            <a:ext cx="1393825" cy="360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Customizable</a:t>
            </a:r>
            <a:r>
              <a:rPr dirty="0" sz="950" spc="-5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Products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 Services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299" name="object 299"/>
          <p:cNvGrpSpPr/>
          <p:nvPr/>
        </p:nvGrpSpPr>
        <p:grpSpPr>
          <a:xfrm>
            <a:off x="17410421" y="6277295"/>
            <a:ext cx="1694180" cy="1550035"/>
            <a:chOff x="17410421" y="6277295"/>
            <a:chExt cx="1694180" cy="1550035"/>
          </a:xfrm>
        </p:grpSpPr>
        <p:sp>
          <p:nvSpPr>
            <p:cNvPr id="300" name="object 300"/>
            <p:cNvSpPr/>
            <p:nvPr/>
          </p:nvSpPr>
          <p:spPr>
            <a:xfrm>
              <a:off x="17423723" y="6298973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17420891" y="6414071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17410421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17432102" y="777463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17410421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17546471" y="781651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17494188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19051781" y="775443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18999419" y="780604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19093659" y="6392805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19083186" y="772227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19031582" y="629059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19083186" y="6361062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17525569" y="628776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17494187" y="6277298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098" y="3073"/>
                  </a:lnTo>
                  <a:lnTo>
                    <a:pt x="1515694" y="0"/>
                  </a:lnTo>
                  <a:lnTo>
                    <a:pt x="1508290" y="3073"/>
                  </a:lnTo>
                  <a:lnTo>
                    <a:pt x="1505229" y="10477"/>
                  </a:lnTo>
                  <a:lnTo>
                    <a:pt x="1508290" y="17881"/>
                  </a:lnTo>
                  <a:lnTo>
                    <a:pt x="1515694" y="20942"/>
                  </a:lnTo>
                  <a:lnTo>
                    <a:pt x="1523098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5" name="object 315"/>
          <p:cNvSpPr txBox="1"/>
          <p:nvPr/>
        </p:nvSpPr>
        <p:spPr>
          <a:xfrm>
            <a:off x="17550465" y="6359730"/>
            <a:ext cx="1269365" cy="360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Rich</a:t>
            </a:r>
            <a:r>
              <a:rPr dirty="0" sz="950" spc="-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product</a:t>
            </a:r>
            <a:r>
              <a:rPr dirty="0" sz="950" spc="-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content </a:t>
            </a:r>
            <a:r>
              <a:rPr dirty="0" sz="950" spc="-229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</a:t>
            </a:r>
            <a:r>
              <a:rPr dirty="0" sz="950" spc="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dynamic</a:t>
            </a:r>
            <a:r>
              <a:rPr dirty="0" sz="950" spc="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media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316" name="object 316"/>
          <p:cNvGrpSpPr/>
          <p:nvPr/>
        </p:nvGrpSpPr>
        <p:grpSpPr>
          <a:xfrm>
            <a:off x="8614877" y="8067816"/>
            <a:ext cx="1694180" cy="1550035"/>
            <a:chOff x="8614877" y="8067816"/>
            <a:chExt cx="1694180" cy="1550035"/>
          </a:xfrm>
        </p:grpSpPr>
        <p:sp>
          <p:nvSpPr>
            <p:cNvPr id="317" name="object 317"/>
            <p:cNvSpPr/>
            <p:nvPr/>
          </p:nvSpPr>
          <p:spPr>
            <a:xfrm>
              <a:off x="8628179" y="808949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8625348" y="820459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/>
            <p:cNvSpPr/>
            <p:nvPr/>
          </p:nvSpPr>
          <p:spPr>
            <a:xfrm>
              <a:off x="8614877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/>
            <p:cNvSpPr/>
            <p:nvPr/>
          </p:nvSpPr>
          <p:spPr>
            <a:xfrm>
              <a:off x="8636557" y="956515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/>
            <p:cNvSpPr/>
            <p:nvPr/>
          </p:nvSpPr>
          <p:spPr>
            <a:xfrm>
              <a:off x="8614877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/>
            <p:cNvSpPr/>
            <p:nvPr/>
          </p:nvSpPr>
          <p:spPr>
            <a:xfrm>
              <a:off x="8750927" y="960703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/>
            <p:cNvSpPr/>
            <p:nvPr/>
          </p:nvSpPr>
          <p:spPr>
            <a:xfrm>
              <a:off x="8698644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10256237" y="954495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10203876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10298115" y="818332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10287643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10236038" y="808111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/>
            <p:cNvSpPr/>
            <p:nvPr/>
          </p:nvSpPr>
          <p:spPr>
            <a:xfrm>
              <a:off x="10287643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8730025" y="807828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/>
            <p:cNvSpPr/>
            <p:nvPr/>
          </p:nvSpPr>
          <p:spPr>
            <a:xfrm>
              <a:off x="8698637" y="8067820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29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2" name="object 332"/>
          <p:cNvSpPr txBox="1"/>
          <p:nvPr/>
        </p:nvSpPr>
        <p:spPr>
          <a:xfrm>
            <a:off x="8720018" y="8118838"/>
            <a:ext cx="1348105" cy="52832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Single</a:t>
            </a:r>
            <a:r>
              <a:rPr dirty="0" sz="950" spc="-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Store</a:t>
            </a:r>
            <a:endParaRPr sz="950">
              <a:latin typeface="Open Sans"/>
              <a:cs typeface="Open Sans"/>
            </a:endParaRPr>
          </a:p>
          <a:p>
            <a:pPr marL="12700" marR="5080">
              <a:lnSpc>
                <a:spcPct val="115700"/>
              </a:lnSpc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Single Business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Model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Simple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Processes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333" name="object 333"/>
          <p:cNvGrpSpPr/>
          <p:nvPr/>
        </p:nvGrpSpPr>
        <p:grpSpPr>
          <a:xfrm>
            <a:off x="10373985" y="8067816"/>
            <a:ext cx="1694180" cy="1550035"/>
            <a:chOff x="10373985" y="8067816"/>
            <a:chExt cx="1694180" cy="1550035"/>
          </a:xfrm>
        </p:grpSpPr>
        <p:sp>
          <p:nvSpPr>
            <p:cNvPr id="334" name="object 334"/>
            <p:cNvSpPr/>
            <p:nvPr/>
          </p:nvSpPr>
          <p:spPr>
            <a:xfrm>
              <a:off x="10387287" y="808949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10384456" y="820459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/>
            <p:cNvSpPr/>
            <p:nvPr/>
          </p:nvSpPr>
          <p:spPr>
            <a:xfrm>
              <a:off x="10373985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/>
            <p:cNvSpPr/>
            <p:nvPr/>
          </p:nvSpPr>
          <p:spPr>
            <a:xfrm>
              <a:off x="10395665" y="956515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/>
            <p:cNvSpPr/>
            <p:nvPr/>
          </p:nvSpPr>
          <p:spPr>
            <a:xfrm>
              <a:off x="10373985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10510035" y="960703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/>
            <p:cNvSpPr/>
            <p:nvPr/>
          </p:nvSpPr>
          <p:spPr>
            <a:xfrm>
              <a:off x="10457752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/>
            <p:cNvSpPr/>
            <p:nvPr/>
          </p:nvSpPr>
          <p:spPr>
            <a:xfrm>
              <a:off x="12015345" y="954495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11962984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12057224" y="818332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/>
            <p:cNvSpPr/>
            <p:nvPr/>
          </p:nvSpPr>
          <p:spPr>
            <a:xfrm>
              <a:off x="12046751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11995146" y="808111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12046751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/>
            <p:cNvSpPr/>
            <p:nvPr/>
          </p:nvSpPr>
          <p:spPr>
            <a:xfrm>
              <a:off x="10489133" y="807828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/>
            <p:cNvSpPr/>
            <p:nvPr/>
          </p:nvSpPr>
          <p:spPr>
            <a:xfrm>
              <a:off x="10457751" y="8067820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098" y="3073"/>
                  </a:lnTo>
                  <a:lnTo>
                    <a:pt x="1515694" y="0"/>
                  </a:lnTo>
                  <a:lnTo>
                    <a:pt x="1508290" y="3073"/>
                  </a:lnTo>
                  <a:lnTo>
                    <a:pt x="1505229" y="10477"/>
                  </a:lnTo>
                  <a:lnTo>
                    <a:pt x="1508290" y="17881"/>
                  </a:lnTo>
                  <a:lnTo>
                    <a:pt x="1515694" y="20942"/>
                  </a:lnTo>
                  <a:lnTo>
                    <a:pt x="1523098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9" name="object 349"/>
          <p:cNvSpPr txBox="1"/>
          <p:nvPr/>
        </p:nvSpPr>
        <p:spPr>
          <a:xfrm>
            <a:off x="10479127" y="8118838"/>
            <a:ext cx="143700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Limited 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IT,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cloud-based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environments.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Prefer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pre-integrated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350" name="object 350"/>
          <p:cNvGrpSpPr/>
          <p:nvPr/>
        </p:nvGrpSpPr>
        <p:grpSpPr>
          <a:xfrm>
            <a:off x="12133094" y="8067816"/>
            <a:ext cx="1694180" cy="1550035"/>
            <a:chOff x="12133094" y="8067816"/>
            <a:chExt cx="1694180" cy="1550035"/>
          </a:xfrm>
        </p:grpSpPr>
        <p:sp>
          <p:nvSpPr>
            <p:cNvPr id="351" name="object 351"/>
            <p:cNvSpPr/>
            <p:nvPr/>
          </p:nvSpPr>
          <p:spPr>
            <a:xfrm>
              <a:off x="12146396" y="808949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/>
            <p:cNvSpPr/>
            <p:nvPr/>
          </p:nvSpPr>
          <p:spPr>
            <a:xfrm>
              <a:off x="12143565" y="820459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/>
            <p:cNvSpPr/>
            <p:nvPr/>
          </p:nvSpPr>
          <p:spPr>
            <a:xfrm>
              <a:off x="12133094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/>
            <p:cNvSpPr/>
            <p:nvPr/>
          </p:nvSpPr>
          <p:spPr>
            <a:xfrm>
              <a:off x="12154775" y="956515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/>
            <p:cNvSpPr/>
            <p:nvPr/>
          </p:nvSpPr>
          <p:spPr>
            <a:xfrm>
              <a:off x="12133094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/>
            <p:cNvSpPr/>
            <p:nvPr/>
          </p:nvSpPr>
          <p:spPr>
            <a:xfrm>
              <a:off x="12269144" y="960703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/>
            <p:cNvSpPr/>
            <p:nvPr/>
          </p:nvSpPr>
          <p:spPr>
            <a:xfrm>
              <a:off x="12216861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/>
            <p:cNvSpPr/>
            <p:nvPr/>
          </p:nvSpPr>
          <p:spPr>
            <a:xfrm>
              <a:off x="13774454" y="954495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/>
            <p:cNvSpPr/>
            <p:nvPr/>
          </p:nvSpPr>
          <p:spPr>
            <a:xfrm>
              <a:off x="13722093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/>
            <p:cNvSpPr/>
            <p:nvPr/>
          </p:nvSpPr>
          <p:spPr>
            <a:xfrm>
              <a:off x="13816333" y="818332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/>
            <p:cNvSpPr/>
            <p:nvPr/>
          </p:nvSpPr>
          <p:spPr>
            <a:xfrm>
              <a:off x="13805860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/>
            <p:cNvSpPr/>
            <p:nvPr/>
          </p:nvSpPr>
          <p:spPr>
            <a:xfrm>
              <a:off x="13754255" y="808111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13805860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/>
            <p:cNvSpPr/>
            <p:nvPr/>
          </p:nvSpPr>
          <p:spPr>
            <a:xfrm>
              <a:off x="12248242" y="807828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/>
            <p:cNvSpPr/>
            <p:nvPr/>
          </p:nvSpPr>
          <p:spPr>
            <a:xfrm>
              <a:off x="12216854" y="8067820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29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6" name="object 366"/>
          <p:cNvSpPr txBox="1"/>
          <p:nvPr/>
        </p:nvSpPr>
        <p:spPr>
          <a:xfrm>
            <a:off x="12238235" y="8118838"/>
            <a:ext cx="1299845" cy="36068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Templated</a:t>
            </a:r>
            <a:r>
              <a:rPr dirty="0" sz="950" spc="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–</a:t>
            </a:r>
            <a:r>
              <a:rPr dirty="0" sz="950" spc="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One</a:t>
            </a:r>
            <a:r>
              <a:rPr dirty="0" sz="950" spc="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size</a:t>
            </a:r>
            <a:endParaRPr sz="9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fits</a:t>
            </a:r>
            <a:r>
              <a:rPr dirty="0" sz="95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all</a:t>
            </a:r>
            <a:r>
              <a:rPr dirty="0" sz="95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Site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367" name="object 367"/>
          <p:cNvGrpSpPr/>
          <p:nvPr/>
        </p:nvGrpSpPr>
        <p:grpSpPr>
          <a:xfrm>
            <a:off x="13892203" y="8067816"/>
            <a:ext cx="1694180" cy="1550035"/>
            <a:chOff x="13892203" y="8067816"/>
            <a:chExt cx="1694180" cy="1550035"/>
          </a:xfrm>
        </p:grpSpPr>
        <p:sp>
          <p:nvSpPr>
            <p:cNvPr id="368" name="object 368"/>
            <p:cNvSpPr/>
            <p:nvPr/>
          </p:nvSpPr>
          <p:spPr>
            <a:xfrm>
              <a:off x="13905505" y="808949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/>
            <p:cNvSpPr/>
            <p:nvPr/>
          </p:nvSpPr>
          <p:spPr>
            <a:xfrm>
              <a:off x="13902674" y="820459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/>
            <p:cNvSpPr/>
            <p:nvPr/>
          </p:nvSpPr>
          <p:spPr>
            <a:xfrm>
              <a:off x="13892203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/>
            <p:cNvSpPr/>
            <p:nvPr/>
          </p:nvSpPr>
          <p:spPr>
            <a:xfrm>
              <a:off x="13913884" y="956515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/>
            <p:cNvSpPr/>
            <p:nvPr/>
          </p:nvSpPr>
          <p:spPr>
            <a:xfrm>
              <a:off x="13892203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14028253" y="960703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/>
            <p:cNvSpPr/>
            <p:nvPr/>
          </p:nvSpPr>
          <p:spPr>
            <a:xfrm>
              <a:off x="13975970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/>
            <p:cNvSpPr/>
            <p:nvPr/>
          </p:nvSpPr>
          <p:spPr>
            <a:xfrm>
              <a:off x="15533563" y="954495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/>
            <p:cNvSpPr/>
            <p:nvPr/>
          </p:nvSpPr>
          <p:spPr>
            <a:xfrm>
              <a:off x="15481201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/>
            <p:cNvSpPr/>
            <p:nvPr/>
          </p:nvSpPr>
          <p:spPr>
            <a:xfrm>
              <a:off x="15575441" y="818332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/>
            <p:cNvSpPr/>
            <p:nvPr/>
          </p:nvSpPr>
          <p:spPr>
            <a:xfrm>
              <a:off x="15564969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/>
            <p:cNvSpPr/>
            <p:nvPr/>
          </p:nvSpPr>
          <p:spPr>
            <a:xfrm>
              <a:off x="15513364" y="808111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/>
            <p:cNvSpPr/>
            <p:nvPr/>
          </p:nvSpPr>
          <p:spPr>
            <a:xfrm>
              <a:off x="15564969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/>
            <p:cNvSpPr/>
            <p:nvPr/>
          </p:nvSpPr>
          <p:spPr>
            <a:xfrm>
              <a:off x="14007351" y="807828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/>
            <p:cNvSpPr/>
            <p:nvPr/>
          </p:nvSpPr>
          <p:spPr>
            <a:xfrm>
              <a:off x="13975969" y="8067820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098" y="3073"/>
                  </a:lnTo>
                  <a:lnTo>
                    <a:pt x="1515694" y="0"/>
                  </a:lnTo>
                  <a:lnTo>
                    <a:pt x="1508290" y="3073"/>
                  </a:lnTo>
                  <a:lnTo>
                    <a:pt x="1505229" y="10477"/>
                  </a:lnTo>
                  <a:lnTo>
                    <a:pt x="1508290" y="17881"/>
                  </a:lnTo>
                  <a:lnTo>
                    <a:pt x="1515694" y="20942"/>
                  </a:lnTo>
                  <a:lnTo>
                    <a:pt x="1523098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3" name="object 383"/>
          <p:cNvSpPr txBox="1"/>
          <p:nvPr/>
        </p:nvSpPr>
        <p:spPr>
          <a:xfrm>
            <a:off x="13997344" y="8118838"/>
            <a:ext cx="1381125" cy="360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Simple personalization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</a:t>
            </a:r>
            <a:r>
              <a:rPr dirty="0" sz="9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segmentation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384" name="object 384"/>
          <p:cNvGrpSpPr/>
          <p:nvPr/>
        </p:nvGrpSpPr>
        <p:grpSpPr>
          <a:xfrm>
            <a:off x="15651311" y="8067816"/>
            <a:ext cx="1694180" cy="1550035"/>
            <a:chOff x="15651311" y="8067816"/>
            <a:chExt cx="1694180" cy="1550035"/>
          </a:xfrm>
        </p:grpSpPr>
        <p:sp>
          <p:nvSpPr>
            <p:cNvPr id="385" name="object 385"/>
            <p:cNvSpPr/>
            <p:nvPr/>
          </p:nvSpPr>
          <p:spPr>
            <a:xfrm>
              <a:off x="15664613" y="808949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/>
            <p:cNvSpPr/>
            <p:nvPr/>
          </p:nvSpPr>
          <p:spPr>
            <a:xfrm>
              <a:off x="15661782" y="820459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/>
            <p:cNvSpPr/>
            <p:nvPr/>
          </p:nvSpPr>
          <p:spPr>
            <a:xfrm>
              <a:off x="15651311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/>
            <p:cNvSpPr/>
            <p:nvPr/>
          </p:nvSpPr>
          <p:spPr>
            <a:xfrm>
              <a:off x="15672992" y="956515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/>
            <p:cNvSpPr/>
            <p:nvPr/>
          </p:nvSpPr>
          <p:spPr>
            <a:xfrm>
              <a:off x="15651311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/>
            <p:cNvSpPr/>
            <p:nvPr/>
          </p:nvSpPr>
          <p:spPr>
            <a:xfrm>
              <a:off x="15787361" y="960703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/>
            <p:cNvSpPr/>
            <p:nvPr/>
          </p:nvSpPr>
          <p:spPr>
            <a:xfrm>
              <a:off x="15735078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/>
            <p:cNvSpPr/>
            <p:nvPr/>
          </p:nvSpPr>
          <p:spPr>
            <a:xfrm>
              <a:off x="17292671" y="954495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/>
            <p:cNvSpPr/>
            <p:nvPr/>
          </p:nvSpPr>
          <p:spPr>
            <a:xfrm>
              <a:off x="17240310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/>
            <p:cNvSpPr/>
            <p:nvPr/>
          </p:nvSpPr>
          <p:spPr>
            <a:xfrm>
              <a:off x="17334550" y="818332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/>
            <p:cNvSpPr/>
            <p:nvPr/>
          </p:nvSpPr>
          <p:spPr>
            <a:xfrm>
              <a:off x="17324077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/>
            <p:cNvSpPr/>
            <p:nvPr/>
          </p:nvSpPr>
          <p:spPr>
            <a:xfrm>
              <a:off x="17272472" y="808111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/>
            <p:cNvSpPr/>
            <p:nvPr/>
          </p:nvSpPr>
          <p:spPr>
            <a:xfrm>
              <a:off x="17324077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/>
            <p:cNvSpPr/>
            <p:nvPr/>
          </p:nvSpPr>
          <p:spPr>
            <a:xfrm>
              <a:off x="15766459" y="807828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/>
            <p:cNvSpPr/>
            <p:nvPr/>
          </p:nvSpPr>
          <p:spPr>
            <a:xfrm>
              <a:off x="15735071" y="8067820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111" y="3073"/>
                  </a:lnTo>
                  <a:lnTo>
                    <a:pt x="1515706" y="0"/>
                  </a:lnTo>
                  <a:lnTo>
                    <a:pt x="1508302" y="3073"/>
                  </a:lnTo>
                  <a:lnTo>
                    <a:pt x="1505229" y="10477"/>
                  </a:lnTo>
                  <a:lnTo>
                    <a:pt x="1508302" y="17881"/>
                  </a:lnTo>
                  <a:lnTo>
                    <a:pt x="1515706" y="20942"/>
                  </a:lnTo>
                  <a:lnTo>
                    <a:pt x="1523111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0" name="object 400"/>
          <p:cNvSpPr txBox="1"/>
          <p:nvPr/>
        </p:nvSpPr>
        <p:spPr>
          <a:xfrm>
            <a:off x="15756453" y="8118838"/>
            <a:ext cx="933450" cy="360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Simple or Basic </a:t>
            </a:r>
            <a:r>
              <a:rPr dirty="0" sz="950" spc="-24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Merchandise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401" name="object 401"/>
          <p:cNvGrpSpPr/>
          <p:nvPr/>
        </p:nvGrpSpPr>
        <p:grpSpPr>
          <a:xfrm>
            <a:off x="17410421" y="8067816"/>
            <a:ext cx="1694180" cy="1550035"/>
            <a:chOff x="17410421" y="8067816"/>
            <a:chExt cx="1694180" cy="1550035"/>
          </a:xfrm>
        </p:grpSpPr>
        <p:sp>
          <p:nvSpPr>
            <p:cNvPr id="402" name="object 402"/>
            <p:cNvSpPr/>
            <p:nvPr/>
          </p:nvSpPr>
          <p:spPr>
            <a:xfrm>
              <a:off x="17423723" y="8089494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/>
            <p:cNvSpPr/>
            <p:nvPr/>
          </p:nvSpPr>
          <p:spPr>
            <a:xfrm>
              <a:off x="17420891" y="8204592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0"/>
                  </a:moveTo>
                  <a:lnTo>
                    <a:pt x="0" y="1297405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/>
            <p:cNvSpPr/>
            <p:nvPr/>
          </p:nvSpPr>
          <p:spPr>
            <a:xfrm>
              <a:off x="17410421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/>
            <p:cNvSpPr/>
            <p:nvPr/>
          </p:nvSpPr>
          <p:spPr>
            <a:xfrm>
              <a:off x="17432102" y="956515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/>
            <p:cNvSpPr/>
            <p:nvPr/>
          </p:nvSpPr>
          <p:spPr>
            <a:xfrm>
              <a:off x="17410421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/>
            <p:cNvSpPr/>
            <p:nvPr/>
          </p:nvSpPr>
          <p:spPr>
            <a:xfrm>
              <a:off x="17546471" y="960703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0" y="0"/>
                  </a:moveTo>
                  <a:lnTo>
                    <a:pt x="144251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/>
            <p:cNvSpPr/>
            <p:nvPr/>
          </p:nvSpPr>
          <p:spPr>
            <a:xfrm>
              <a:off x="17494188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/>
            <p:cNvSpPr/>
            <p:nvPr/>
          </p:nvSpPr>
          <p:spPr>
            <a:xfrm>
              <a:off x="19051781" y="954495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95" y="41333"/>
                  </a:lnTo>
                  <a:lnTo>
                    <a:pt x="24470" y="29440"/>
                  </a:lnTo>
                  <a:lnTo>
                    <a:pt x="33171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/>
            <p:cNvSpPr/>
            <p:nvPr/>
          </p:nvSpPr>
          <p:spPr>
            <a:xfrm>
              <a:off x="18999419" y="9596566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/>
            <p:cNvSpPr/>
            <p:nvPr/>
          </p:nvSpPr>
          <p:spPr>
            <a:xfrm>
              <a:off x="19093659" y="8183326"/>
              <a:ext cx="0" cy="1297940"/>
            </a:xfrm>
            <a:custGeom>
              <a:avLst/>
              <a:gdLst/>
              <a:ahLst/>
              <a:cxnLst/>
              <a:rect l="l" t="t" r="r" b="b"/>
              <a:pathLst>
                <a:path w="0" h="1297940">
                  <a:moveTo>
                    <a:pt x="0" y="129740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/>
            <p:cNvSpPr/>
            <p:nvPr/>
          </p:nvSpPr>
          <p:spPr>
            <a:xfrm>
              <a:off x="19083186" y="9512799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/>
            <p:cNvSpPr/>
            <p:nvPr/>
          </p:nvSpPr>
          <p:spPr>
            <a:xfrm>
              <a:off x="19031582" y="8081114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/>
            <p:cNvSpPr/>
            <p:nvPr/>
          </p:nvSpPr>
          <p:spPr>
            <a:xfrm>
              <a:off x="19083186" y="8151583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/>
            <p:cNvSpPr/>
            <p:nvPr/>
          </p:nvSpPr>
          <p:spPr>
            <a:xfrm>
              <a:off x="17525569" y="8078287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19" h="0">
                  <a:moveTo>
                    <a:pt x="144251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/>
            <p:cNvSpPr/>
            <p:nvPr/>
          </p:nvSpPr>
          <p:spPr>
            <a:xfrm>
              <a:off x="17494187" y="8067820"/>
              <a:ext cx="1526540" cy="20955"/>
            </a:xfrm>
            <a:custGeom>
              <a:avLst/>
              <a:gdLst/>
              <a:ahLst/>
              <a:cxnLst/>
              <a:rect l="l" t="t" r="r" b="b"/>
              <a:pathLst>
                <a:path w="1526540" h="20954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1526540" h="20954">
                  <a:moveTo>
                    <a:pt x="1526171" y="10477"/>
                  </a:moveTo>
                  <a:lnTo>
                    <a:pt x="1523098" y="3073"/>
                  </a:lnTo>
                  <a:lnTo>
                    <a:pt x="1515694" y="0"/>
                  </a:lnTo>
                  <a:lnTo>
                    <a:pt x="1508290" y="3073"/>
                  </a:lnTo>
                  <a:lnTo>
                    <a:pt x="1505229" y="10477"/>
                  </a:lnTo>
                  <a:lnTo>
                    <a:pt x="1508290" y="17881"/>
                  </a:lnTo>
                  <a:lnTo>
                    <a:pt x="1515694" y="20942"/>
                  </a:lnTo>
                  <a:lnTo>
                    <a:pt x="1523098" y="17881"/>
                  </a:lnTo>
                  <a:lnTo>
                    <a:pt x="1526171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7" name="object 417"/>
          <p:cNvSpPr txBox="1"/>
          <p:nvPr/>
        </p:nvSpPr>
        <p:spPr>
          <a:xfrm>
            <a:off x="17550465" y="8118838"/>
            <a:ext cx="1390015" cy="360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Simple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product images </a:t>
            </a:r>
            <a:r>
              <a:rPr dirty="0" sz="950" spc="-23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And</a:t>
            </a:r>
            <a:r>
              <a:rPr dirty="0" sz="950" spc="2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950" spc="25">
                <a:solidFill>
                  <a:srgbClr val="4C4F51"/>
                </a:solidFill>
                <a:latin typeface="Open Sans"/>
                <a:cs typeface="Open Sans"/>
              </a:rPr>
              <a:t>content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418" name="object 418"/>
          <p:cNvGrpSpPr/>
          <p:nvPr/>
        </p:nvGrpSpPr>
        <p:grpSpPr>
          <a:xfrm>
            <a:off x="8391869" y="2764313"/>
            <a:ext cx="53975" cy="6785609"/>
            <a:chOff x="8391869" y="2764313"/>
            <a:chExt cx="53975" cy="6785609"/>
          </a:xfrm>
        </p:grpSpPr>
        <p:sp>
          <p:nvSpPr>
            <p:cNvPr id="419" name="object 419"/>
            <p:cNvSpPr/>
            <p:nvPr/>
          </p:nvSpPr>
          <p:spPr>
            <a:xfrm>
              <a:off x="8418591" y="2821494"/>
              <a:ext cx="0" cy="6728459"/>
            </a:xfrm>
            <a:custGeom>
              <a:avLst/>
              <a:gdLst/>
              <a:ahLst/>
              <a:cxnLst/>
              <a:rect l="l" t="t" r="r" b="b"/>
              <a:pathLst>
                <a:path w="0" h="6728459">
                  <a:moveTo>
                    <a:pt x="0" y="0"/>
                  </a:moveTo>
                  <a:lnTo>
                    <a:pt x="0" y="6727952"/>
                  </a:lnTo>
                </a:path>
              </a:pathLst>
            </a:custGeom>
            <a:ln w="10470">
              <a:solidFill>
                <a:srgbClr val="2E75B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/>
            <p:cNvSpPr/>
            <p:nvPr/>
          </p:nvSpPr>
          <p:spPr>
            <a:xfrm>
              <a:off x="8391869" y="2764313"/>
              <a:ext cx="53975" cy="73660"/>
            </a:xfrm>
            <a:custGeom>
              <a:avLst/>
              <a:gdLst/>
              <a:ahLst/>
              <a:cxnLst/>
              <a:rect l="l" t="t" r="r" b="b"/>
              <a:pathLst>
                <a:path w="53975" h="73660">
                  <a:moveTo>
                    <a:pt x="26721" y="0"/>
                  </a:moveTo>
                  <a:lnTo>
                    <a:pt x="0" y="73421"/>
                  </a:lnTo>
                  <a:lnTo>
                    <a:pt x="26721" y="57181"/>
                  </a:lnTo>
                  <a:lnTo>
                    <a:pt x="53443" y="73421"/>
                  </a:lnTo>
                  <a:lnTo>
                    <a:pt x="26721" y="0"/>
                  </a:lnTo>
                  <a:close/>
                </a:path>
              </a:pathLst>
            </a:custGeom>
            <a:solidFill>
              <a:srgbClr val="2E75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1" name="object 421"/>
          <p:cNvSpPr/>
          <p:nvPr/>
        </p:nvSpPr>
        <p:spPr>
          <a:xfrm>
            <a:off x="8004992" y="8120171"/>
            <a:ext cx="283210" cy="1518285"/>
          </a:xfrm>
          <a:custGeom>
            <a:avLst/>
            <a:gdLst/>
            <a:ahLst/>
            <a:cxnLst/>
            <a:rect l="l" t="t" r="r" b="b"/>
            <a:pathLst>
              <a:path w="283209" h="1518284">
                <a:moveTo>
                  <a:pt x="240830" y="0"/>
                </a:moveTo>
                <a:lnTo>
                  <a:pt x="41883" y="0"/>
                </a:lnTo>
                <a:lnTo>
                  <a:pt x="25572" y="3291"/>
                </a:lnTo>
                <a:lnTo>
                  <a:pt x="12260" y="12267"/>
                </a:lnTo>
                <a:lnTo>
                  <a:pt x="3288" y="25581"/>
                </a:lnTo>
                <a:lnTo>
                  <a:pt x="0" y="41883"/>
                </a:lnTo>
                <a:lnTo>
                  <a:pt x="0" y="1476394"/>
                </a:lnTo>
                <a:lnTo>
                  <a:pt x="3288" y="1492697"/>
                </a:lnTo>
                <a:lnTo>
                  <a:pt x="12260" y="1506010"/>
                </a:lnTo>
                <a:lnTo>
                  <a:pt x="25572" y="1514986"/>
                </a:lnTo>
                <a:lnTo>
                  <a:pt x="41883" y="1518278"/>
                </a:lnTo>
                <a:lnTo>
                  <a:pt x="240830" y="1518278"/>
                </a:lnTo>
                <a:lnTo>
                  <a:pt x="257141" y="1514986"/>
                </a:lnTo>
                <a:lnTo>
                  <a:pt x="270453" y="1506010"/>
                </a:lnTo>
                <a:lnTo>
                  <a:pt x="279425" y="1492697"/>
                </a:lnTo>
                <a:lnTo>
                  <a:pt x="282713" y="1476394"/>
                </a:lnTo>
                <a:lnTo>
                  <a:pt x="282713" y="41883"/>
                </a:lnTo>
                <a:lnTo>
                  <a:pt x="279425" y="25581"/>
                </a:lnTo>
                <a:lnTo>
                  <a:pt x="270453" y="12267"/>
                </a:lnTo>
                <a:lnTo>
                  <a:pt x="257141" y="3291"/>
                </a:lnTo>
                <a:lnTo>
                  <a:pt x="240830" y="0"/>
                </a:lnTo>
                <a:close/>
              </a:path>
            </a:pathLst>
          </a:custGeom>
          <a:solidFill>
            <a:srgbClr val="2C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 txBox="1"/>
          <p:nvPr/>
        </p:nvSpPr>
        <p:spPr>
          <a:xfrm>
            <a:off x="8004301" y="8644670"/>
            <a:ext cx="282575" cy="480059"/>
          </a:xfrm>
          <a:prstGeom prst="rect">
            <a:avLst/>
          </a:prstGeom>
        </p:spPr>
        <p:txBody>
          <a:bodyPr wrap="square" lIns="0" tIns="298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450">
                <a:solidFill>
                  <a:srgbClr val="FFFFFF"/>
                </a:solidFill>
                <a:latin typeface="Open Sans"/>
                <a:cs typeface="Open Sans"/>
              </a:rPr>
              <a:t>Basic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3" name="object 423"/>
          <p:cNvSpPr/>
          <p:nvPr/>
        </p:nvSpPr>
        <p:spPr>
          <a:xfrm>
            <a:off x="8004992" y="8120171"/>
            <a:ext cx="283210" cy="1518285"/>
          </a:xfrm>
          <a:custGeom>
            <a:avLst/>
            <a:gdLst/>
            <a:ahLst/>
            <a:cxnLst/>
            <a:rect l="l" t="t" r="r" b="b"/>
            <a:pathLst>
              <a:path w="283209" h="1518284">
                <a:moveTo>
                  <a:pt x="0" y="1476394"/>
                </a:moveTo>
                <a:lnTo>
                  <a:pt x="3288" y="1492697"/>
                </a:lnTo>
                <a:lnTo>
                  <a:pt x="12260" y="1506010"/>
                </a:lnTo>
                <a:lnTo>
                  <a:pt x="25572" y="1514986"/>
                </a:lnTo>
                <a:lnTo>
                  <a:pt x="41883" y="1518278"/>
                </a:lnTo>
                <a:lnTo>
                  <a:pt x="240830" y="1518278"/>
                </a:lnTo>
                <a:lnTo>
                  <a:pt x="257141" y="1514986"/>
                </a:lnTo>
                <a:lnTo>
                  <a:pt x="270453" y="1506010"/>
                </a:lnTo>
                <a:lnTo>
                  <a:pt x="279425" y="1492697"/>
                </a:lnTo>
                <a:lnTo>
                  <a:pt x="282713" y="1476394"/>
                </a:lnTo>
                <a:lnTo>
                  <a:pt x="282713" y="41883"/>
                </a:lnTo>
                <a:lnTo>
                  <a:pt x="279425" y="25581"/>
                </a:lnTo>
                <a:lnTo>
                  <a:pt x="270453" y="12267"/>
                </a:lnTo>
                <a:lnTo>
                  <a:pt x="257141" y="3291"/>
                </a:lnTo>
                <a:lnTo>
                  <a:pt x="240830" y="0"/>
                </a:lnTo>
                <a:lnTo>
                  <a:pt x="41883" y="0"/>
                </a:lnTo>
                <a:lnTo>
                  <a:pt x="25572" y="3291"/>
                </a:lnTo>
                <a:lnTo>
                  <a:pt x="12260" y="12267"/>
                </a:lnTo>
                <a:lnTo>
                  <a:pt x="3288" y="25581"/>
                </a:lnTo>
                <a:lnTo>
                  <a:pt x="0" y="41883"/>
                </a:lnTo>
                <a:lnTo>
                  <a:pt x="0" y="1476394"/>
                </a:lnTo>
                <a:close/>
              </a:path>
            </a:pathLst>
          </a:custGeom>
          <a:ln w="10470">
            <a:solidFill>
              <a:srgbClr val="2C0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8004992" y="6298237"/>
            <a:ext cx="283210" cy="1518285"/>
          </a:xfrm>
          <a:custGeom>
            <a:avLst/>
            <a:gdLst/>
            <a:ahLst/>
            <a:cxnLst/>
            <a:rect l="l" t="t" r="r" b="b"/>
            <a:pathLst>
              <a:path w="283209" h="1518284">
                <a:moveTo>
                  <a:pt x="240830" y="0"/>
                </a:moveTo>
                <a:lnTo>
                  <a:pt x="41883" y="0"/>
                </a:lnTo>
                <a:lnTo>
                  <a:pt x="25572" y="3291"/>
                </a:lnTo>
                <a:lnTo>
                  <a:pt x="12260" y="12267"/>
                </a:lnTo>
                <a:lnTo>
                  <a:pt x="3288" y="25581"/>
                </a:lnTo>
                <a:lnTo>
                  <a:pt x="0" y="41883"/>
                </a:lnTo>
                <a:lnTo>
                  <a:pt x="0" y="1476394"/>
                </a:lnTo>
                <a:lnTo>
                  <a:pt x="3288" y="1492697"/>
                </a:lnTo>
                <a:lnTo>
                  <a:pt x="12260" y="1506010"/>
                </a:lnTo>
                <a:lnTo>
                  <a:pt x="25572" y="1514986"/>
                </a:lnTo>
                <a:lnTo>
                  <a:pt x="41883" y="1518278"/>
                </a:lnTo>
                <a:lnTo>
                  <a:pt x="240830" y="1518278"/>
                </a:lnTo>
                <a:lnTo>
                  <a:pt x="257141" y="1514986"/>
                </a:lnTo>
                <a:lnTo>
                  <a:pt x="270453" y="1506010"/>
                </a:lnTo>
                <a:lnTo>
                  <a:pt x="279425" y="1492697"/>
                </a:lnTo>
                <a:lnTo>
                  <a:pt x="282713" y="1476394"/>
                </a:lnTo>
                <a:lnTo>
                  <a:pt x="282713" y="41883"/>
                </a:lnTo>
                <a:lnTo>
                  <a:pt x="279425" y="25581"/>
                </a:lnTo>
                <a:lnTo>
                  <a:pt x="270453" y="12267"/>
                </a:lnTo>
                <a:lnTo>
                  <a:pt x="257141" y="3291"/>
                </a:lnTo>
                <a:lnTo>
                  <a:pt x="240830" y="0"/>
                </a:lnTo>
                <a:close/>
              </a:path>
            </a:pathLst>
          </a:custGeom>
          <a:solidFill>
            <a:srgbClr val="2C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 txBox="1"/>
          <p:nvPr/>
        </p:nvSpPr>
        <p:spPr>
          <a:xfrm>
            <a:off x="8004301" y="6633801"/>
            <a:ext cx="282575" cy="857885"/>
          </a:xfrm>
          <a:prstGeom prst="rect">
            <a:avLst/>
          </a:prstGeom>
        </p:spPr>
        <p:txBody>
          <a:bodyPr wrap="square" lIns="0" tIns="298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Emerging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6" name="object 426"/>
          <p:cNvSpPr/>
          <p:nvPr/>
        </p:nvSpPr>
        <p:spPr>
          <a:xfrm>
            <a:off x="8004992" y="6298237"/>
            <a:ext cx="283210" cy="1518285"/>
          </a:xfrm>
          <a:custGeom>
            <a:avLst/>
            <a:gdLst/>
            <a:ahLst/>
            <a:cxnLst/>
            <a:rect l="l" t="t" r="r" b="b"/>
            <a:pathLst>
              <a:path w="283209" h="1518284">
                <a:moveTo>
                  <a:pt x="0" y="1476394"/>
                </a:moveTo>
                <a:lnTo>
                  <a:pt x="3288" y="1492697"/>
                </a:lnTo>
                <a:lnTo>
                  <a:pt x="12260" y="1506010"/>
                </a:lnTo>
                <a:lnTo>
                  <a:pt x="25572" y="1514986"/>
                </a:lnTo>
                <a:lnTo>
                  <a:pt x="41883" y="1518278"/>
                </a:lnTo>
                <a:lnTo>
                  <a:pt x="240830" y="1518278"/>
                </a:lnTo>
                <a:lnTo>
                  <a:pt x="257141" y="1514986"/>
                </a:lnTo>
                <a:lnTo>
                  <a:pt x="270453" y="1506010"/>
                </a:lnTo>
                <a:lnTo>
                  <a:pt x="279425" y="1492697"/>
                </a:lnTo>
                <a:lnTo>
                  <a:pt x="282713" y="1476394"/>
                </a:lnTo>
                <a:lnTo>
                  <a:pt x="282713" y="41883"/>
                </a:lnTo>
                <a:lnTo>
                  <a:pt x="279425" y="25581"/>
                </a:lnTo>
                <a:lnTo>
                  <a:pt x="270453" y="12267"/>
                </a:lnTo>
                <a:lnTo>
                  <a:pt x="257141" y="3291"/>
                </a:lnTo>
                <a:lnTo>
                  <a:pt x="240830" y="0"/>
                </a:lnTo>
                <a:lnTo>
                  <a:pt x="41883" y="0"/>
                </a:lnTo>
                <a:lnTo>
                  <a:pt x="25572" y="3291"/>
                </a:lnTo>
                <a:lnTo>
                  <a:pt x="12260" y="12267"/>
                </a:lnTo>
                <a:lnTo>
                  <a:pt x="3288" y="25581"/>
                </a:lnTo>
                <a:lnTo>
                  <a:pt x="0" y="41883"/>
                </a:lnTo>
                <a:lnTo>
                  <a:pt x="0" y="1476394"/>
                </a:lnTo>
                <a:close/>
              </a:path>
            </a:pathLst>
          </a:custGeom>
          <a:ln w="10470">
            <a:solidFill>
              <a:srgbClr val="2C0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8004992" y="4528658"/>
            <a:ext cx="283210" cy="1518285"/>
          </a:xfrm>
          <a:custGeom>
            <a:avLst/>
            <a:gdLst/>
            <a:ahLst/>
            <a:cxnLst/>
            <a:rect l="l" t="t" r="r" b="b"/>
            <a:pathLst>
              <a:path w="283209" h="1518285">
                <a:moveTo>
                  <a:pt x="240830" y="0"/>
                </a:moveTo>
                <a:lnTo>
                  <a:pt x="41883" y="0"/>
                </a:lnTo>
                <a:lnTo>
                  <a:pt x="25572" y="3291"/>
                </a:lnTo>
                <a:lnTo>
                  <a:pt x="12260" y="12267"/>
                </a:lnTo>
                <a:lnTo>
                  <a:pt x="3288" y="25581"/>
                </a:lnTo>
                <a:lnTo>
                  <a:pt x="0" y="41883"/>
                </a:lnTo>
                <a:lnTo>
                  <a:pt x="0" y="1476394"/>
                </a:lnTo>
                <a:lnTo>
                  <a:pt x="3288" y="1492697"/>
                </a:lnTo>
                <a:lnTo>
                  <a:pt x="12260" y="1506010"/>
                </a:lnTo>
                <a:lnTo>
                  <a:pt x="25572" y="1514986"/>
                </a:lnTo>
                <a:lnTo>
                  <a:pt x="41883" y="1518278"/>
                </a:lnTo>
                <a:lnTo>
                  <a:pt x="240830" y="1518278"/>
                </a:lnTo>
                <a:lnTo>
                  <a:pt x="257141" y="1514986"/>
                </a:lnTo>
                <a:lnTo>
                  <a:pt x="270453" y="1506010"/>
                </a:lnTo>
                <a:lnTo>
                  <a:pt x="279425" y="1492697"/>
                </a:lnTo>
                <a:lnTo>
                  <a:pt x="282713" y="1476394"/>
                </a:lnTo>
                <a:lnTo>
                  <a:pt x="282713" y="41883"/>
                </a:lnTo>
                <a:lnTo>
                  <a:pt x="279425" y="25581"/>
                </a:lnTo>
                <a:lnTo>
                  <a:pt x="270453" y="12267"/>
                </a:lnTo>
                <a:lnTo>
                  <a:pt x="257141" y="3291"/>
                </a:lnTo>
                <a:lnTo>
                  <a:pt x="240830" y="0"/>
                </a:lnTo>
                <a:close/>
              </a:path>
            </a:pathLst>
          </a:custGeom>
          <a:solidFill>
            <a:srgbClr val="2C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 txBox="1"/>
          <p:nvPr/>
        </p:nvSpPr>
        <p:spPr>
          <a:xfrm>
            <a:off x="8004301" y="4849721"/>
            <a:ext cx="282575" cy="886460"/>
          </a:xfrm>
          <a:prstGeom prst="rect">
            <a:avLst/>
          </a:prstGeom>
        </p:spPr>
        <p:txBody>
          <a:bodyPr wrap="square" lIns="0" tIns="298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Advanced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8004992" y="4528658"/>
            <a:ext cx="283210" cy="1518285"/>
          </a:xfrm>
          <a:custGeom>
            <a:avLst/>
            <a:gdLst/>
            <a:ahLst/>
            <a:cxnLst/>
            <a:rect l="l" t="t" r="r" b="b"/>
            <a:pathLst>
              <a:path w="283209" h="1518285">
                <a:moveTo>
                  <a:pt x="0" y="1476394"/>
                </a:moveTo>
                <a:lnTo>
                  <a:pt x="3288" y="1492697"/>
                </a:lnTo>
                <a:lnTo>
                  <a:pt x="12260" y="1506010"/>
                </a:lnTo>
                <a:lnTo>
                  <a:pt x="25572" y="1514986"/>
                </a:lnTo>
                <a:lnTo>
                  <a:pt x="41883" y="1518278"/>
                </a:lnTo>
                <a:lnTo>
                  <a:pt x="240830" y="1518278"/>
                </a:lnTo>
                <a:lnTo>
                  <a:pt x="257141" y="1514986"/>
                </a:lnTo>
                <a:lnTo>
                  <a:pt x="270453" y="1506010"/>
                </a:lnTo>
                <a:lnTo>
                  <a:pt x="279425" y="1492697"/>
                </a:lnTo>
                <a:lnTo>
                  <a:pt x="282713" y="1476394"/>
                </a:lnTo>
                <a:lnTo>
                  <a:pt x="282713" y="41883"/>
                </a:lnTo>
                <a:lnTo>
                  <a:pt x="279425" y="25581"/>
                </a:lnTo>
                <a:lnTo>
                  <a:pt x="270453" y="12267"/>
                </a:lnTo>
                <a:lnTo>
                  <a:pt x="257141" y="3291"/>
                </a:lnTo>
                <a:lnTo>
                  <a:pt x="240830" y="0"/>
                </a:lnTo>
                <a:lnTo>
                  <a:pt x="41883" y="0"/>
                </a:lnTo>
                <a:lnTo>
                  <a:pt x="25572" y="3291"/>
                </a:lnTo>
                <a:lnTo>
                  <a:pt x="12260" y="12267"/>
                </a:lnTo>
                <a:lnTo>
                  <a:pt x="3288" y="25581"/>
                </a:lnTo>
                <a:lnTo>
                  <a:pt x="0" y="41883"/>
                </a:lnTo>
                <a:lnTo>
                  <a:pt x="0" y="1476394"/>
                </a:lnTo>
                <a:close/>
              </a:path>
            </a:pathLst>
          </a:custGeom>
          <a:ln w="10470">
            <a:solidFill>
              <a:srgbClr val="2C0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8004992" y="2748607"/>
            <a:ext cx="283210" cy="1518285"/>
          </a:xfrm>
          <a:custGeom>
            <a:avLst/>
            <a:gdLst/>
            <a:ahLst/>
            <a:cxnLst/>
            <a:rect l="l" t="t" r="r" b="b"/>
            <a:pathLst>
              <a:path w="283209" h="1518285">
                <a:moveTo>
                  <a:pt x="240830" y="0"/>
                </a:moveTo>
                <a:lnTo>
                  <a:pt x="41883" y="0"/>
                </a:lnTo>
                <a:lnTo>
                  <a:pt x="25572" y="3291"/>
                </a:lnTo>
                <a:lnTo>
                  <a:pt x="12260" y="12267"/>
                </a:lnTo>
                <a:lnTo>
                  <a:pt x="3288" y="25581"/>
                </a:lnTo>
                <a:lnTo>
                  <a:pt x="0" y="41883"/>
                </a:lnTo>
                <a:lnTo>
                  <a:pt x="0" y="1476394"/>
                </a:lnTo>
                <a:lnTo>
                  <a:pt x="3288" y="1492697"/>
                </a:lnTo>
                <a:lnTo>
                  <a:pt x="12260" y="1506010"/>
                </a:lnTo>
                <a:lnTo>
                  <a:pt x="25572" y="1514986"/>
                </a:lnTo>
                <a:lnTo>
                  <a:pt x="41883" y="1518278"/>
                </a:lnTo>
                <a:lnTo>
                  <a:pt x="240830" y="1518278"/>
                </a:lnTo>
                <a:lnTo>
                  <a:pt x="257141" y="1514986"/>
                </a:lnTo>
                <a:lnTo>
                  <a:pt x="270453" y="1506010"/>
                </a:lnTo>
                <a:lnTo>
                  <a:pt x="279425" y="1492697"/>
                </a:lnTo>
                <a:lnTo>
                  <a:pt x="282713" y="1476394"/>
                </a:lnTo>
                <a:lnTo>
                  <a:pt x="282713" y="41883"/>
                </a:lnTo>
                <a:lnTo>
                  <a:pt x="279425" y="25581"/>
                </a:lnTo>
                <a:lnTo>
                  <a:pt x="270453" y="12267"/>
                </a:lnTo>
                <a:lnTo>
                  <a:pt x="257141" y="3291"/>
                </a:lnTo>
                <a:lnTo>
                  <a:pt x="240830" y="0"/>
                </a:lnTo>
                <a:close/>
              </a:path>
            </a:pathLst>
          </a:custGeom>
          <a:solidFill>
            <a:srgbClr val="2C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 txBox="1"/>
          <p:nvPr/>
        </p:nvSpPr>
        <p:spPr>
          <a:xfrm>
            <a:off x="8004301" y="2943710"/>
            <a:ext cx="282575" cy="1138555"/>
          </a:xfrm>
          <a:prstGeom prst="rect">
            <a:avLst/>
          </a:prstGeom>
        </p:spPr>
        <p:txBody>
          <a:bodyPr wrap="square" lIns="0" tIns="298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Cutting</a:t>
            </a:r>
            <a:r>
              <a:rPr dirty="0" sz="1450" spc="-5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Edge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2" name="object 432"/>
          <p:cNvSpPr/>
          <p:nvPr/>
        </p:nvSpPr>
        <p:spPr>
          <a:xfrm>
            <a:off x="8004992" y="2748607"/>
            <a:ext cx="283210" cy="1518285"/>
          </a:xfrm>
          <a:custGeom>
            <a:avLst/>
            <a:gdLst/>
            <a:ahLst/>
            <a:cxnLst/>
            <a:rect l="l" t="t" r="r" b="b"/>
            <a:pathLst>
              <a:path w="283209" h="1518285">
                <a:moveTo>
                  <a:pt x="0" y="1476394"/>
                </a:moveTo>
                <a:lnTo>
                  <a:pt x="3288" y="1492697"/>
                </a:lnTo>
                <a:lnTo>
                  <a:pt x="12260" y="1506010"/>
                </a:lnTo>
                <a:lnTo>
                  <a:pt x="25572" y="1514986"/>
                </a:lnTo>
                <a:lnTo>
                  <a:pt x="41883" y="1518278"/>
                </a:lnTo>
                <a:lnTo>
                  <a:pt x="240830" y="1518278"/>
                </a:lnTo>
                <a:lnTo>
                  <a:pt x="257141" y="1514986"/>
                </a:lnTo>
                <a:lnTo>
                  <a:pt x="270453" y="1506010"/>
                </a:lnTo>
                <a:lnTo>
                  <a:pt x="279425" y="1492697"/>
                </a:lnTo>
                <a:lnTo>
                  <a:pt x="282713" y="1476394"/>
                </a:lnTo>
                <a:lnTo>
                  <a:pt x="282713" y="41883"/>
                </a:lnTo>
                <a:lnTo>
                  <a:pt x="279425" y="25581"/>
                </a:lnTo>
                <a:lnTo>
                  <a:pt x="270453" y="12267"/>
                </a:lnTo>
                <a:lnTo>
                  <a:pt x="257141" y="3291"/>
                </a:lnTo>
                <a:lnTo>
                  <a:pt x="240830" y="0"/>
                </a:lnTo>
                <a:lnTo>
                  <a:pt x="41883" y="0"/>
                </a:lnTo>
                <a:lnTo>
                  <a:pt x="25572" y="3291"/>
                </a:lnTo>
                <a:lnTo>
                  <a:pt x="12260" y="12267"/>
                </a:lnTo>
                <a:lnTo>
                  <a:pt x="3288" y="25581"/>
                </a:lnTo>
                <a:lnTo>
                  <a:pt x="0" y="41883"/>
                </a:lnTo>
                <a:lnTo>
                  <a:pt x="0" y="1476394"/>
                </a:lnTo>
                <a:close/>
              </a:path>
            </a:pathLst>
          </a:custGeom>
          <a:ln w="10470">
            <a:solidFill>
              <a:srgbClr val="2C0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 txBox="1"/>
          <p:nvPr/>
        </p:nvSpPr>
        <p:spPr>
          <a:xfrm>
            <a:off x="8981790" y="9725223"/>
            <a:ext cx="96646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Expansion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439" name="object 4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434" name="object 434"/>
          <p:cNvSpPr txBox="1"/>
          <p:nvPr/>
        </p:nvSpPr>
        <p:spPr>
          <a:xfrm>
            <a:off x="10541994" y="9725223"/>
            <a:ext cx="10699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Technology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12301040" y="9725223"/>
            <a:ext cx="13493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Customization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436" name="object 436"/>
          <p:cNvSpPr txBox="1"/>
          <p:nvPr/>
        </p:nvSpPr>
        <p:spPr>
          <a:xfrm>
            <a:off x="14437038" y="9725223"/>
            <a:ext cx="4597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Data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437" name="object 437"/>
          <p:cNvSpPr txBox="1"/>
          <p:nvPr/>
        </p:nvSpPr>
        <p:spPr>
          <a:xfrm>
            <a:off x="16154241" y="9725223"/>
            <a:ext cx="6254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Selling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438" name="object 438"/>
          <p:cNvSpPr txBox="1"/>
          <p:nvPr/>
        </p:nvSpPr>
        <p:spPr>
          <a:xfrm>
            <a:off x="17829604" y="9725223"/>
            <a:ext cx="7620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Content</a:t>
            </a:r>
            <a:endParaRPr sz="14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3130" y="879502"/>
            <a:ext cx="18066385" cy="635"/>
          </a:xfrm>
          <a:custGeom>
            <a:avLst/>
            <a:gdLst/>
            <a:ahLst/>
            <a:cxnLst/>
            <a:rect l="l" t="t" r="r" b="b"/>
            <a:pathLst>
              <a:path w="18066385" h="634">
                <a:moveTo>
                  <a:pt x="18065764" y="0"/>
                </a:moveTo>
                <a:lnTo>
                  <a:pt x="0" y="104"/>
                </a:lnTo>
                <a:lnTo>
                  <a:pt x="18065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2505" y="594611"/>
            <a:ext cx="48640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644" y="3189468"/>
            <a:ext cx="7633334" cy="2303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90"/>
              </a:spcBef>
            </a:pPr>
            <a:r>
              <a:rPr dirty="0" sz="9900" spc="-409" b="1">
                <a:solidFill>
                  <a:srgbClr val="FFFFFF"/>
                </a:solidFill>
                <a:latin typeface="Open Sans Extrabold"/>
                <a:cs typeface="Open Sans Extrabold"/>
              </a:rPr>
              <a:t>Introduction</a:t>
            </a:r>
            <a:endParaRPr sz="99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4079"/>
              </a:spcBef>
            </a:pP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Within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Open Sans Extrabold"/>
                <a:cs typeface="Open Sans Extrabold"/>
              </a:rPr>
              <a:t>thi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s</a:t>
            </a:r>
            <a:r>
              <a:rPr dirty="0" sz="1650" spc="-5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70" b="1">
                <a:solidFill>
                  <a:srgbClr val="FFFFFF"/>
                </a:solidFill>
                <a:latin typeface="Open Sans Extrabold"/>
                <a:cs typeface="Open Sans Extrabold"/>
              </a:rPr>
              <a:t>section: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4644" y="5713814"/>
            <a:ext cx="3562350" cy="3376929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389255" algn="l"/>
                <a:tab pos="389890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About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playbook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89255" algn="l"/>
                <a:tab pos="389890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About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Adobe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Magento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What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e-commerce</a:t>
            </a:r>
            <a:endParaRPr sz="1450">
              <a:latin typeface="Open Sans"/>
              <a:cs typeface="Open Sans"/>
            </a:endParaRPr>
          </a:p>
          <a:p>
            <a:pPr marL="766445">
              <a:lnSpc>
                <a:spcPct val="100000"/>
              </a:lnSpc>
              <a:spcBef>
                <a:spcPts val="894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Introduction</a:t>
            </a:r>
            <a:endParaRPr sz="1450">
              <a:latin typeface="Open Sans"/>
              <a:cs typeface="Open Sans"/>
            </a:endParaRPr>
          </a:p>
          <a:p>
            <a:pPr marL="766445" marR="5080">
              <a:lnSpc>
                <a:spcPct val="151600"/>
              </a:lnSpc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Advantages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Diisadvantages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Customer</a:t>
            </a:r>
            <a:r>
              <a:rPr dirty="0" sz="145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Challenges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900"/>
              </a:spcBef>
              <a:buAutoNum type="arabicPeriod" startAt="4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Commerce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Industries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900"/>
              </a:spcBef>
              <a:buAutoNum type="arabicPeriod" startAt="4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Name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Companies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900"/>
              </a:spcBef>
              <a:buAutoNum type="arabicPeriod" startAt="4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B2C</a:t>
            </a:r>
            <a:r>
              <a:rPr dirty="0" sz="14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vs</a:t>
            </a:r>
            <a:r>
              <a:rPr dirty="0" sz="14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B2B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894"/>
              </a:spcBef>
              <a:buAutoNum type="arabicPeriod" startAt="4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Commerce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Operation</a:t>
            </a:r>
            <a:r>
              <a:rPr dirty="0" sz="1450" spc="10" b="1">
                <a:solidFill>
                  <a:srgbClr val="FFFFFF"/>
                </a:solidFill>
                <a:latin typeface="Open Sans Extrabold"/>
                <a:cs typeface="Open Sans Extrabold"/>
              </a:rPr>
              <a:t>s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352973" y="2254962"/>
            <a:ext cx="7250430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-25">
                <a:solidFill>
                  <a:srgbClr val="FFFFFF"/>
                </a:solidFill>
                <a:latin typeface="Open Sans"/>
                <a:cs typeface="Open Sans"/>
              </a:rPr>
              <a:t>0</a:t>
            </a:r>
            <a:r>
              <a:rPr dirty="0" sz="41200" spc="-590">
                <a:solidFill>
                  <a:srgbClr val="FFFFFF"/>
                </a:solidFill>
                <a:latin typeface="Open Sans"/>
                <a:cs typeface="Open Sans"/>
              </a:rPr>
              <a:t>1.</a:t>
            </a:r>
            <a:endParaRPr sz="412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7193" y="594611"/>
            <a:ext cx="142557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1 -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Introduction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1130855"/>
            <a:ext cx="251301" cy="2513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8327" y="1130855"/>
            <a:ext cx="251301" cy="2513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1451" y="1130855"/>
            <a:ext cx="251301" cy="25130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4573" y="1130855"/>
            <a:ext cx="251301" cy="2513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17696" y="1130855"/>
            <a:ext cx="251301" cy="2513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20820" y="1130855"/>
            <a:ext cx="251301" cy="251301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40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34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4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Strategy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4.4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0438" y="3130794"/>
            <a:ext cx="8785225" cy="10795"/>
            <a:chOff x="1010438" y="3130794"/>
            <a:chExt cx="8785225" cy="10795"/>
          </a:xfrm>
        </p:grpSpPr>
        <p:sp>
          <p:nvSpPr>
            <p:cNvPr id="6" name="object 6"/>
            <p:cNvSpPr/>
            <p:nvPr/>
          </p:nvSpPr>
          <p:spPr>
            <a:xfrm>
              <a:off x="1010438" y="3136032"/>
              <a:ext cx="8785225" cy="0"/>
            </a:xfrm>
            <a:custGeom>
              <a:avLst/>
              <a:gdLst/>
              <a:ahLst/>
              <a:cxnLst/>
              <a:rect l="l" t="t" r="r" b="b"/>
              <a:pathLst>
                <a:path w="8785225" h="0">
                  <a:moveTo>
                    <a:pt x="8785072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440" y="3136030"/>
              <a:ext cx="8785225" cy="0"/>
            </a:xfrm>
            <a:custGeom>
              <a:avLst/>
              <a:gdLst/>
              <a:ahLst/>
              <a:cxnLst/>
              <a:rect l="l" t="t" r="r" b="b"/>
              <a:pathLst>
                <a:path w="8785225" h="0">
                  <a:moveTo>
                    <a:pt x="0" y="0"/>
                  </a:moveTo>
                  <a:lnTo>
                    <a:pt x="8785072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2505" y="2793497"/>
            <a:ext cx="8636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Variable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3643" y="2793497"/>
            <a:ext cx="42418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0" b="1">
                <a:latin typeface="Open Sans Extrabold"/>
                <a:cs typeface="Open Sans Extrabold"/>
              </a:rPr>
              <a:t>B2B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3296099"/>
            <a:ext cx="6038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Crawl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4301304"/>
            <a:ext cx="5270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10" b="1">
                <a:latin typeface="Open Sans Extrabold"/>
                <a:cs typeface="Open Sans Extrabold"/>
              </a:rPr>
              <a:t>Walk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1216" y="5654278"/>
            <a:ext cx="8045450" cy="10795"/>
            <a:chOff x="991216" y="5654278"/>
            <a:chExt cx="8045450" cy="10795"/>
          </a:xfrm>
        </p:grpSpPr>
        <p:sp>
          <p:nvSpPr>
            <p:cNvPr id="13" name="object 13"/>
            <p:cNvSpPr/>
            <p:nvPr/>
          </p:nvSpPr>
          <p:spPr>
            <a:xfrm>
              <a:off x="1017394" y="5659513"/>
              <a:ext cx="8003540" cy="0"/>
            </a:xfrm>
            <a:custGeom>
              <a:avLst/>
              <a:gdLst/>
              <a:ahLst/>
              <a:cxnLst/>
              <a:rect l="l" t="t" r="r" b="b"/>
              <a:pathLst>
                <a:path w="8003540" h="0">
                  <a:moveTo>
                    <a:pt x="0" y="0"/>
                  </a:moveTo>
                  <a:lnTo>
                    <a:pt x="800295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91209" y="5654287"/>
              <a:ext cx="8045450" cy="10795"/>
            </a:xfrm>
            <a:custGeom>
              <a:avLst/>
              <a:gdLst/>
              <a:ahLst/>
              <a:cxnLst/>
              <a:rect l="l" t="t" r="r" b="b"/>
              <a:pathLst>
                <a:path w="8045450" h="10795">
                  <a:moveTo>
                    <a:pt x="10477" y="5232"/>
                  </a:moveTo>
                  <a:lnTo>
                    <a:pt x="8940" y="1524"/>
                  </a:lnTo>
                  <a:lnTo>
                    <a:pt x="5232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32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8045450" h="10795">
                  <a:moveTo>
                    <a:pt x="8044840" y="5232"/>
                  </a:moveTo>
                  <a:lnTo>
                    <a:pt x="8043304" y="1524"/>
                  </a:lnTo>
                  <a:lnTo>
                    <a:pt x="8039595" y="0"/>
                  </a:lnTo>
                  <a:lnTo>
                    <a:pt x="8035899" y="1524"/>
                  </a:lnTo>
                  <a:lnTo>
                    <a:pt x="8034363" y="5232"/>
                  </a:lnTo>
                  <a:lnTo>
                    <a:pt x="8035899" y="8928"/>
                  </a:lnTo>
                  <a:lnTo>
                    <a:pt x="8039595" y="10464"/>
                  </a:lnTo>
                  <a:lnTo>
                    <a:pt x="8043304" y="8928"/>
                  </a:lnTo>
                  <a:lnTo>
                    <a:pt x="804484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002014" y="4230237"/>
            <a:ext cx="8045450" cy="10795"/>
            <a:chOff x="1002014" y="4230237"/>
            <a:chExt cx="8045450" cy="10795"/>
          </a:xfrm>
        </p:grpSpPr>
        <p:sp>
          <p:nvSpPr>
            <p:cNvPr id="16" name="object 16"/>
            <p:cNvSpPr/>
            <p:nvPr/>
          </p:nvSpPr>
          <p:spPr>
            <a:xfrm>
              <a:off x="1028191" y="4235472"/>
              <a:ext cx="8003540" cy="0"/>
            </a:xfrm>
            <a:custGeom>
              <a:avLst/>
              <a:gdLst/>
              <a:ahLst/>
              <a:cxnLst/>
              <a:rect l="l" t="t" r="r" b="b"/>
              <a:pathLst>
                <a:path w="8003540" h="0">
                  <a:moveTo>
                    <a:pt x="0" y="0"/>
                  </a:moveTo>
                  <a:lnTo>
                    <a:pt x="8002950" y="0"/>
                  </a:lnTo>
                </a:path>
              </a:pathLst>
            </a:custGeom>
            <a:ln w="10470">
              <a:solidFill>
                <a:srgbClr val="B4B5B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02004" y="4230248"/>
              <a:ext cx="8045450" cy="10795"/>
            </a:xfrm>
            <a:custGeom>
              <a:avLst/>
              <a:gdLst/>
              <a:ahLst/>
              <a:cxnLst/>
              <a:rect l="l" t="t" r="r" b="b"/>
              <a:pathLst>
                <a:path w="8045450" h="10795">
                  <a:moveTo>
                    <a:pt x="10477" y="5232"/>
                  </a:moveTo>
                  <a:lnTo>
                    <a:pt x="8940" y="1524"/>
                  </a:lnTo>
                  <a:lnTo>
                    <a:pt x="5245" y="0"/>
                  </a:lnTo>
                  <a:lnTo>
                    <a:pt x="1536" y="1524"/>
                  </a:lnTo>
                  <a:lnTo>
                    <a:pt x="0" y="5232"/>
                  </a:lnTo>
                  <a:lnTo>
                    <a:pt x="1536" y="8928"/>
                  </a:lnTo>
                  <a:lnTo>
                    <a:pt x="5245" y="10464"/>
                  </a:lnTo>
                  <a:lnTo>
                    <a:pt x="8940" y="8928"/>
                  </a:lnTo>
                  <a:lnTo>
                    <a:pt x="10477" y="5232"/>
                  </a:lnTo>
                  <a:close/>
                </a:path>
                <a:path w="8045450" h="10795">
                  <a:moveTo>
                    <a:pt x="8044840" y="5232"/>
                  </a:moveTo>
                  <a:lnTo>
                    <a:pt x="8043304" y="1524"/>
                  </a:lnTo>
                  <a:lnTo>
                    <a:pt x="8039608" y="0"/>
                  </a:lnTo>
                  <a:lnTo>
                    <a:pt x="8035899" y="1524"/>
                  </a:lnTo>
                  <a:lnTo>
                    <a:pt x="8034363" y="5232"/>
                  </a:lnTo>
                  <a:lnTo>
                    <a:pt x="8035899" y="8928"/>
                  </a:lnTo>
                  <a:lnTo>
                    <a:pt x="8039608" y="10464"/>
                  </a:lnTo>
                  <a:lnTo>
                    <a:pt x="8043304" y="8928"/>
                  </a:lnTo>
                  <a:lnTo>
                    <a:pt x="8044840" y="5232"/>
                  </a:lnTo>
                  <a:close/>
                </a:path>
              </a:pathLst>
            </a:custGeom>
            <a:solidFill>
              <a:srgbClr val="B4B5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128565" y="3291975"/>
            <a:ext cx="643509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The entry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level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e-commerce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maturity consists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the easiest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reach 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tasks by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single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marketer. The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normally progresses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through to </a:t>
            </a:r>
            <a:r>
              <a:rPr dirty="0" sz="1450" spc="-36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build upon the basics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further enhance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the customer exp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erience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28565" y="4297116"/>
            <a:ext cx="667956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level,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organisations are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starting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leverage past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customer data 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coming from multiple sources, needing multi-departmental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collaboration. 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Organisations within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level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can use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full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potential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campaigns 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managed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by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people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mature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best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practices,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processes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and </a:t>
            </a:r>
            <a:r>
              <a:rPr dirty="0" sz="1450" spc="-36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development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stream.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28565" y="5804735"/>
            <a:ext cx="667194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The highest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level of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maturity enables AI-powered campaigns across various </a:t>
            </a:r>
            <a:r>
              <a:rPr dirty="0" sz="1450" spc="-36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channels and uses predictive stock 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management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prevent churn, product </a:t>
            </a:r>
            <a:r>
              <a:rPr dirty="0" sz="1450" spc="-36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information 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tools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enrich products. </a:t>
            </a:r>
            <a:r>
              <a:rPr dirty="0" sz="1450" spc="10">
                <a:solidFill>
                  <a:srgbClr val="4C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C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best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achieved</a:t>
            </a:r>
            <a:endParaRPr sz="1450">
              <a:latin typeface="Open Sans"/>
              <a:cs typeface="Open Sans"/>
            </a:endParaRPr>
          </a:p>
          <a:p>
            <a:pPr algn="just"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by organizations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an evolved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data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culture,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 development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skills</a:t>
            </a:r>
            <a:r>
              <a:rPr dirty="0" sz="1450" spc="25">
                <a:solidFill>
                  <a:srgbClr val="4C4F51"/>
                </a:solidFill>
                <a:latin typeface="Open Sans"/>
                <a:cs typeface="Open Sans"/>
              </a:rPr>
              <a:t> and</a:t>
            </a:r>
            <a:endParaRPr sz="1450">
              <a:latin typeface="Open Sans"/>
              <a:cs typeface="Open Sans"/>
            </a:endParaRPr>
          </a:p>
          <a:p>
            <a:pPr algn="just"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processes</a:t>
            </a:r>
            <a:r>
              <a:rPr dirty="0" sz="1450" spc="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in</a:t>
            </a:r>
            <a:r>
              <a:rPr dirty="0" sz="1450" spc="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house</a:t>
            </a:r>
            <a:r>
              <a:rPr dirty="0" sz="1450" spc="15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C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C4F51"/>
                </a:solidFill>
                <a:latin typeface="Open Sans"/>
                <a:cs typeface="Open Sans"/>
              </a:rPr>
              <a:t>offshore.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2505" y="5809112"/>
            <a:ext cx="4279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Run</a:t>
            </a:r>
            <a:endParaRPr sz="1650">
              <a:latin typeface="Open Sans Extrabold"/>
              <a:cs typeface="Open Sans Extrabold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4834" y="3139823"/>
            <a:ext cx="6022577" cy="5604342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41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34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4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Strategy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4.4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59" y="2295967"/>
            <a:ext cx="11186160" cy="84645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60"/>
              </a:spcBef>
            </a:pP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Following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on,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here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are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some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areas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1E2325"/>
                </a:solidFill>
                <a:latin typeface="Open Sans"/>
                <a:cs typeface="Open Sans"/>
              </a:rPr>
              <a:t>of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an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e-Commerce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Maturity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Model,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that </a:t>
            </a:r>
            <a:r>
              <a:rPr dirty="0" sz="2600" spc="-66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businesses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1E2325"/>
                </a:solidFill>
                <a:latin typeface="Open Sans"/>
                <a:cs typeface="Open Sans"/>
              </a:rPr>
              <a:t>would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consider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as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part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1E2325"/>
                </a:solidFill>
                <a:latin typeface="Open Sans"/>
                <a:cs typeface="Open Sans"/>
              </a:rPr>
              <a:t>of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their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overall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strategy.</a:t>
            </a:r>
            <a:endParaRPr sz="260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46" y="3819643"/>
            <a:ext cx="6096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Action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446" y="4322309"/>
            <a:ext cx="40652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marketing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place: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3446" y="4824974"/>
            <a:ext cx="22072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session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layer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3446" y="5327639"/>
            <a:ext cx="40360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Personalised recommendations on website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3446" y="5830305"/>
            <a:ext cx="21685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Abandoned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3446" y="6332970"/>
            <a:ext cx="4597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Data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3446" y="6835636"/>
            <a:ext cx="30060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collection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446" y="7313234"/>
            <a:ext cx="4161154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data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available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interconnected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are.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interactions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attributes</a:t>
            </a:r>
            <a:endParaRPr sz="1450">
              <a:latin typeface="Open Sans"/>
              <a:cs typeface="Open Sans"/>
            </a:endParaRPr>
          </a:p>
          <a:p>
            <a:pPr marL="12700" marR="31877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tracked?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data enriched from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sources?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3446" y="8594681"/>
            <a:ext cx="32543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optimisation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enrichment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3446" y="9097347"/>
            <a:ext cx="18510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view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3446" y="9600012"/>
            <a:ext cx="25603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interactions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99631" y="3820021"/>
            <a:ext cx="24314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Updated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99631" y="4297619"/>
            <a:ext cx="401320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Advanced session and customer behaviour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99631" y="5076589"/>
            <a:ext cx="7429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Insights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99631" y="5579255"/>
            <a:ext cx="37592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Analyses,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trends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triggered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alerts: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99631" y="6081920"/>
            <a:ext cx="42341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 evaluation 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profit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99631" y="6584586"/>
            <a:ext cx="28809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Recency,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frequency,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monetary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99631" y="7087251"/>
            <a:ext cx="21285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AI-driven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scoring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99631" y="7589916"/>
            <a:ext cx="34474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Advanced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dashboards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99631" y="8092582"/>
            <a:ext cx="12319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Methodology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99631" y="8595247"/>
            <a:ext cx="28035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99631" y="9072845"/>
            <a:ext cx="406781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6355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trying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out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luck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ad-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hoc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they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behaviour,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historical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purchases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predictions?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34820" y="3820397"/>
            <a:ext cx="24257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Trigger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34820" y="4297996"/>
            <a:ext cx="34607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 based on predictions,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i.e.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potential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churn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34820" y="5051899"/>
            <a:ext cx="366966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 based on past behaviour 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34820" y="5830870"/>
            <a:ext cx="32410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34820" y="6333535"/>
            <a:ext cx="11264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Governance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234820" y="6836201"/>
            <a:ext cx="32448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size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34820" y="7313800"/>
            <a:ext cx="393128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established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continuous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optimisation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knowledge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sharing?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34820" y="8067703"/>
            <a:ext cx="422719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 team takes care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 with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e-Commerce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34820" y="8846673"/>
            <a:ext cx="34455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documented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34820" y="9349339"/>
            <a:ext cx="41986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Company-wide programs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idea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814032" y="3820774"/>
            <a:ext cx="6851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Privacy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814032" y="4323439"/>
            <a:ext cx="30810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privacy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814032" y="4801038"/>
            <a:ext cx="415544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you adding value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customer’s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exchange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personal data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are providing you? Are 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aiming for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basics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 you compete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privacy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security?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814032" y="6333724"/>
            <a:ext cx="30511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Privacy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policy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814032" y="6836389"/>
            <a:ext cx="27762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flow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mapped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814032" y="7313987"/>
            <a:ext cx="415353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edit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extend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tracked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814032" y="8092958"/>
            <a:ext cx="21501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Hosting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optimisations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42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734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4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Strategy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416545"/>
            <a:ext cx="5768975" cy="2282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Crawl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initial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phase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business,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starting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point.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phase, businesses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focus on delivering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presentable,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navigate, user-friendly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 checkout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style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endParaRPr sz="1450">
              <a:latin typeface="Open Sans"/>
              <a:cs typeface="Open Sans"/>
            </a:endParaRPr>
          </a:p>
          <a:p>
            <a:pPr marL="12700" marR="177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platform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equipped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basic features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already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they require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4925118"/>
            <a:ext cx="573468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system,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gateway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providers 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best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experienced,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budget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provides the 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required. 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process the transaction payments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independently from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 which would allow the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focus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the payment information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stored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 website.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6935213"/>
            <a:ext cx="5655310" cy="25380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Once the business decides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payment gateway provider,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methods,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popular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among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customers. Being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platform,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choose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limited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options as each option has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setup and on-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going costs which could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heavy upfront investment.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basic,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crawl phase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credit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debit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card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 branch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methods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PayPal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Afterpay. once they see 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increased conversion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9699025"/>
            <a:ext cx="540956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crawl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well-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integrated e-commerce 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started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ground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before they expand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add-on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features.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7501" y="2416545"/>
            <a:ext cx="5815330" cy="20313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10" b="1">
                <a:latin typeface="Open Sans Extrabold"/>
                <a:cs typeface="Open Sans Extrabold"/>
              </a:rPr>
              <a:t>Walk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walk phase begin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develop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customers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insights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they have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phase,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implementing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complex features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new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offerings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loyalty.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7501" y="4673879"/>
            <a:ext cx="5861685" cy="32918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5621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walk phase have features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blogs,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videos,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sections,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variations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accessible on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pages.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walk phase,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already understand the purchase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endParaRPr sz="1450">
              <a:latin typeface="Open Sans"/>
              <a:cs typeface="Open Sans"/>
            </a:endParaRPr>
          </a:p>
          <a:p>
            <a:pPr marL="12700" marR="8064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through the data and the feedback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them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including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pricing.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walk phase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place where they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 multiple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credit/debit,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electronic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wallet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and/or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gift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cards. Providing multiple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liberty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choose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comfortable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with.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larger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gateway provider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 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7501" y="8191406"/>
            <a:ext cx="540385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walk phase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advantage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85323" y="2416545"/>
            <a:ext cx="5707380" cy="20313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Run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run phase,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 understanding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behaviour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them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 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can expand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outward.</a:t>
            </a:r>
            <a:endParaRPr sz="1450">
              <a:latin typeface="Open Sans"/>
              <a:cs typeface="Open Sans"/>
            </a:endParaRPr>
          </a:p>
          <a:p>
            <a:pPr algn="just" marL="12700" marR="154305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run phase, businesses 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achieve complex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requirements, marketing, multiple global payment methods 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global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85323" y="4673879"/>
            <a:ext cx="591756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 an in-depth understanding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customers, market,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team,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phase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unique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customer, provide services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subscriptions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registered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 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discounts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transactions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more.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85323" y="6683975"/>
            <a:ext cx="586168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Implementing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complex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shipping,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done 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run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phase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they have already achieved the market share and are confident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investing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 improve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keep coming back.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4.4</a:t>
            </a:r>
            <a:endParaRPr sz="11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3130" y="879502"/>
            <a:ext cx="18066385" cy="635"/>
          </a:xfrm>
          <a:custGeom>
            <a:avLst/>
            <a:gdLst/>
            <a:ahLst/>
            <a:cxnLst/>
            <a:rect l="l" t="t" r="r" b="b"/>
            <a:pathLst>
              <a:path w="18066385" h="634">
                <a:moveTo>
                  <a:pt x="18065764" y="0"/>
                </a:moveTo>
                <a:lnTo>
                  <a:pt x="0" y="104"/>
                </a:lnTo>
                <a:lnTo>
                  <a:pt x="18065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43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644" y="3189468"/>
            <a:ext cx="4689475" cy="2303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90"/>
              </a:spcBef>
            </a:pPr>
            <a:r>
              <a:rPr dirty="0" sz="9900" spc="-380" b="1">
                <a:solidFill>
                  <a:srgbClr val="FFFFFF"/>
                </a:solidFill>
                <a:latin typeface="Open Sans Extrabold"/>
                <a:cs typeface="Open Sans Extrabold"/>
              </a:rPr>
              <a:t>Process</a:t>
            </a:r>
            <a:endParaRPr sz="99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4079"/>
              </a:spcBef>
            </a:pP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Within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Open Sans Extrabold"/>
                <a:cs typeface="Open Sans Extrabold"/>
              </a:rPr>
              <a:t>thi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s</a:t>
            </a:r>
            <a:r>
              <a:rPr dirty="0" sz="1650" spc="-5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70" b="1">
                <a:solidFill>
                  <a:srgbClr val="FFFFFF"/>
                </a:solidFill>
                <a:latin typeface="Open Sans Extrabold"/>
                <a:cs typeface="Open Sans Extrabold"/>
              </a:rPr>
              <a:t>section: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4644" y="5713814"/>
            <a:ext cx="2728595" cy="337629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Order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Project</a:t>
            </a:r>
            <a:r>
              <a:rPr dirty="0" sz="1450" spc="-3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Plan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Project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Scope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894"/>
              </a:spcBef>
              <a:buAutoNum type="arabicPeriod"/>
              <a:tabLst>
                <a:tab pos="20129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Project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DACI</a:t>
            </a:r>
            <a:r>
              <a:rPr dirty="0" sz="1450" spc="-3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model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Agile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Scrum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Methodology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894"/>
              </a:spcBef>
              <a:buAutoNum type="arabicPeriod"/>
              <a:tabLst>
                <a:tab pos="201295" algn="l"/>
              </a:tabLst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Common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Project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Workshops</a:t>
            </a:r>
            <a:endParaRPr sz="1450">
              <a:latin typeface="Open Sans"/>
              <a:cs typeface="Open Sans"/>
            </a:endParaRPr>
          </a:p>
          <a:p>
            <a:pPr marL="389255" marR="1042035">
              <a:lnSpc>
                <a:spcPts val="2640"/>
              </a:lnSpc>
              <a:spcBef>
                <a:spcPts val="105"/>
              </a:spcBef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Project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kick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off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Discovery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Design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352973" y="2254962"/>
            <a:ext cx="7250430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-25">
                <a:solidFill>
                  <a:srgbClr val="FFFFFF"/>
                </a:solidFill>
                <a:latin typeface="Open Sans"/>
                <a:cs typeface="Open Sans"/>
              </a:rPr>
              <a:t>0</a:t>
            </a:r>
            <a:r>
              <a:rPr dirty="0" sz="41200" spc="-590">
                <a:solidFill>
                  <a:srgbClr val="FFFFFF"/>
                </a:solidFill>
                <a:latin typeface="Open Sans"/>
                <a:cs typeface="Open Sans"/>
              </a:rPr>
              <a:t>5.</a:t>
            </a:r>
            <a:endParaRPr sz="412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7193" y="594611"/>
            <a:ext cx="106045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Part5</a:t>
            </a:r>
            <a:r>
              <a:rPr dirty="0" sz="11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-</a:t>
            </a:r>
            <a:r>
              <a:rPr dirty="0" sz="11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Process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487" y="1130855"/>
            <a:ext cx="251301" cy="2513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4610" y="1130855"/>
            <a:ext cx="251301" cy="2513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7733" y="1130855"/>
            <a:ext cx="251301" cy="25130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3979" y="1130855"/>
            <a:ext cx="251301" cy="2513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20856" y="1130855"/>
            <a:ext cx="251301" cy="25130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278344" y="5708261"/>
            <a:ext cx="2193290" cy="17011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9255" marR="974725">
              <a:lnSpc>
                <a:spcPct val="151600"/>
              </a:lnSpc>
              <a:spcBef>
                <a:spcPts val="95"/>
              </a:spcBef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Technical 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QA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1450" spc="-10" b="1">
                <a:solidFill>
                  <a:srgbClr val="FFFFFF"/>
                </a:solidFill>
                <a:latin typeface="Open Sans Extrabold"/>
                <a:cs typeface="Open Sans Extrabold"/>
              </a:rPr>
              <a:t>8.</a:t>
            </a:r>
            <a:r>
              <a:rPr dirty="0" sz="1450" spc="190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FFFFFF"/>
                </a:solidFill>
                <a:latin typeface="Open Sans Extrabold"/>
                <a:cs typeface="Open Sans Extrabold"/>
              </a:rPr>
              <a:t>Testing</a:t>
            </a:r>
            <a:endParaRPr sz="1450">
              <a:latin typeface="Open Sans Extrabold"/>
              <a:cs typeface="Open Sans Extrabold"/>
            </a:endParaRPr>
          </a:p>
          <a:p>
            <a:pPr marL="389255" marR="5080">
              <a:lnSpc>
                <a:spcPct val="151600"/>
              </a:lnSpc>
            </a:pPr>
            <a:r>
              <a:rPr dirty="0" sz="1450" spc="-50" b="1">
                <a:solidFill>
                  <a:srgbClr val="FFFFFF"/>
                </a:solidFill>
                <a:latin typeface="Open Sans Extrabold"/>
                <a:cs typeface="Open Sans Extrabold"/>
              </a:rPr>
              <a:t>A/B</a:t>
            </a:r>
            <a:r>
              <a:rPr dirty="0" sz="1450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5" b="1">
                <a:solidFill>
                  <a:srgbClr val="FFFFFF"/>
                </a:solidFill>
                <a:latin typeface="Open Sans Extrabold"/>
                <a:cs typeface="Open Sans Extrabold"/>
              </a:rPr>
              <a:t>testing </a:t>
            </a:r>
            <a:r>
              <a:rPr dirty="0" sz="1450" spc="-60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FFFFFF"/>
                </a:solidFill>
                <a:latin typeface="Open Sans Extrabold"/>
                <a:cs typeface="Open Sans Extrabold"/>
              </a:rPr>
              <a:t>Deployment </a:t>
            </a:r>
            <a:r>
              <a:rPr dirty="0" sz="1450" spc="-65" b="1">
                <a:solidFill>
                  <a:srgbClr val="FFFFFF"/>
                </a:solidFill>
                <a:latin typeface="Open Sans Extrabold"/>
                <a:cs typeface="Open Sans Extrabold"/>
              </a:rPr>
              <a:t>testing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44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391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5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Process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4141470" cy="56083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9905">
              <a:lnSpc>
                <a:spcPts val="5930"/>
              </a:lnSpc>
              <a:spcBef>
                <a:spcPts val="135"/>
              </a:spcBef>
            </a:pPr>
            <a:r>
              <a:rPr dirty="0" sz="4750" spc="-70">
                <a:latin typeface="Open Sans"/>
                <a:cs typeface="Open Sans"/>
              </a:rPr>
              <a:t>Order </a:t>
            </a:r>
            <a:r>
              <a:rPr dirty="0" sz="4750" spc="-65">
                <a:latin typeface="Open Sans"/>
                <a:cs typeface="Open Sans"/>
              </a:rPr>
              <a:t> </a:t>
            </a:r>
            <a:r>
              <a:rPr dirty="0" sz="4750" spc="-95">
                <a:latin typeface="Open Sans"/>
                <a:cs typeface="Open Sans"/>
              </a:rPr>
              <a:t>Management  </a:t>
            </a:r>
            <a:r>
              <a:rPr dirty="0" sz="4750" spc="-45">
                <a:latin typeface="Open Sans"/>
                <a:cs typeface="Open Sans"/>
              </a:rPr>
              <a:t>Process</a:t>
            </a:r>
            <a:endParaRPr sz="4750">
              <a:latin typeface="Open Sans"/>
              <a:cs typeface="Open Sans"/>
            </a:endParaRPr>
          </a:p>
          <a:p>
            <a:pPr marL="43815" marR="5080">
              <a:lnSpc>
                <a:spcPct val="113700"/>
              </a:lnSpc>
              <a:spcBef>
                <a:spcPts val="436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brand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the 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low,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easier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complete the orders</a:t>
            </a:r>
            <a:endParaRPr sz="1450">
              <a:latin typeface="Open Sans"/>
              <a:cs typeface="Open Sans"/>
            </a:endParaRPr>
          </a:p>
          <a:p>
            <a:pPr marL="43815" marR="7620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low cost but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demand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rises,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increase, and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becomes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difficult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handle the orders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small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yourself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lower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might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bigger place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 warehouse depending on the nature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which can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would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manpower.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3917" y="7689180"/>
            <a:ext cx="4235450" cy="2286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 and the changing operational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demand,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inventory, packaging and shipping. Integrating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Order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Platform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businesses meet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changing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satisfaction,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retention,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 rate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directly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1578" y="2034337"/>
            <a:ext cx="384937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indirectly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impact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growth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revenue.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1578" y="2788241"/>
            <a:ext cx="417131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Order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centralize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crucial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centralised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which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single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streams such as orders, products, customers,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packing,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returns, payment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etc.</a:t>
            </a:r>
            <a:endParaRPr sz="1450">
              <a:latin typeface="Open Sans"/>
              <a:cs typeface="Open Sans"/>
            </a:endParaRPr>
          </a:p>
          <a:p>
            <a:pPr marL="12700" marR="88265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meet customer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1578" y="4798337"/>
            <a:ext cx="3966210" cy="103060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essential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chain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binds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together so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41578" y="6054718"/>
            <a:ext cx="374650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inventory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 be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multiple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1578" y="6808620"/>
            <a:ext cx="422783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Maintain the product stock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sow they are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prepared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 promotions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period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41578" y="7562524"/>
            <a:ext cx="40068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multiple payment methods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enhance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experience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41578" y="8316428"/>
            <a:ext cx="420560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order tracking making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convenient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 the order status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in-house customer service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 through 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inquiries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1578" y="9572809"/>
            <a:ext cx="421132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support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departments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 one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misaligned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06842" y="2033771"/>
            <a:ext cx="850265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know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6842" y="2787674"/>
            <a:ext cx="866965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 return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made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improve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6842" y="3541579"/>
            <a:ext cx="826643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satisfied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improve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better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06842" y="4295483"/>
            <a:ext cx="877252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correct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 wonders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revenue 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money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time.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Also provides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departments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working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together, 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forecast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demand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improving customer 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increase conversion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5.1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6090" y="5779928"/>
            <a:ext cx="6114997" cy="4084304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45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391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5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Process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326644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5">
                <a:latin typeface="Open Sans"/>
                <a:cs typeface="Open Sans"/>
              </a:rPr>
              <a:t>Project</a:t>
            </a:r>
            <a:r>
              <a:rPr dirty="0" sz="4750" spc="-55">
                <a:latin typeface="Open Sans"/>
                <a:cs typeface="Open Sans"/>
              </a:rPr>
              <a:t> </a:t>
            </a:r>
            <a:r>
              <a:rPr dirty="0" sz="4750" spc="-100">
                <a:latin typeface="Open Sans"/>
                <a:cs typeface="Open Sans"/>
              </a:rPr>
              <a:t>Plan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5524" y="3543275"/>
            <a:ext cx="6177280" cy="5805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1915" marR="10287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successful,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 only 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well-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detailed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plan but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prerequisite,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 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versed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services,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modal,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Geo-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location Without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drafting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 plan would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difficult.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plan should contain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information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relating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monitoring, executing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managing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document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signed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both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team,</a:t>
            </a:r>
            <a:endParaRPr sz="1450">
              <a:latin typeface="Open Sans"/>
              <a:cs typeface="Open Sans"/>
            </a:endParaRPr>
          </a:p>
          <a:p>
            <a:pPr marL="81915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owner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stakeholder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involved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plan should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relating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270510" indent="-189230">
              <a:lnSpc>
                <a:spcPct val="100000"/>
              </a:lnSpc>
              <a:buChar char="•"/>
              <a:tabLst>
                <a:tab pos="271145" algn="l"/>
                <a:tab pos="309054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Vision	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10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70510" indent="-189230">
              <a:lnSpc>
                <a:spcPct val="100000"/>
              </a:lnSpc>
              <a:buChar char="•"/>
              <a:tabLst>
                <a:tab pos="271145" algn="l"/>
                <a:tab pos="309054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Objectives	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114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Milestone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70510" indent="-189230">
              <a:lnSpc>
                <a:spcPct val="100000"/>
              </a:lnSpc>
              <a:buChar char="•"/>
              <a:tabLst>
                <a:tab pos="271145" algn="l"/>
                <a:tab pos="309054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	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114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70510" indent="-189230">
              <a:lnSpc>
                <a:spcPct val="100000"/>
              </a:lnSpc>
              <a:buChar char="•"/>
              <a:tabLst>
                <a:tab pos="271145" algn="l"/>
                <a:tab pos="309054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Timelines	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Risks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70510" indent="-189230">
              <a:lnSpc>
                <a:spcPct val="100000"/>
              </a:lnSpc>
              <a:spcBef>
                <a:spcPts val="5"/>
              </a:spcBef>
              <a:buChar char="•"/>
              <a:tabLst>
                <a:tab pos="271145" algn="l"/>
                <a:tab pos="309054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KPIs	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•</a:t>
            </a:r>
            <a:r>
              <a:rPr dirty="0" sz="1450" spc="1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51435">
              <a:lnSpc>
                <a:spcPct val="113700"/>
              </a:lnSpc>
              <a:spcBef>
                <a:spcPts val="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laid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project plan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roadmap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everyone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achieve the 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5.2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4988" y="2024158"/>
            <a:ext cx="7365869" cy="777659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46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391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5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Process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3764279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5">
                <a:latin typeface="Open Sans"/>
                <a:cs typeface="Open Sans"/>
              </a:rPr>
              <a:t>Project</a:t>
            </a:r>
            <a:r>
              <a:rPr dirty="0" sz="4750" spc="-60">
                <a:latin typeface="Open Sans"/>
                <a:cs typeface="Open Sans"/>
              </a:rPr>
              <a:t> </a:t>
            </a:r>
            <a:r>
              <a:rPr dirty="0" sz="4750" spc="-35">
                <a:latin typeface="Open Sans"/>
                <a:cs typeface="Open Sans"/>
              </a:rPr>
              <a:t>Scope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3543275"/>
            <a:ext cx="10358755" cy="6559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integral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Plan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outlines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goals,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deliverables,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tasks,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deadlines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 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limits,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members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procedure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In-scope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items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 was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signed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creep. Following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in-scope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items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hand over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deliverables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time 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staying within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budget.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take decisions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changes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occur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bound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happen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ongoing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scoped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beginning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easier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 changes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crop up.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13335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creep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occur,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situation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additional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requested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happen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miscommunication.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avoid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situations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creep,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well-written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guide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in-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what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scope creep.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well-written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Outlines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consists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road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map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 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and/or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stakeholder involved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objectives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 towards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Prevents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creep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Defines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towards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Scope provides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strong foundation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carrying out the project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5.3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2956" y="2010410"/>
            <a:ext cx="7141133" cy="829294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47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391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5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Process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570420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5">
                <a:latin typeface="Open Sans"/>
                <a:cs typeface="Open Sans"/>
              </a:rPr>
              <a:t>Project</a:t>
            </a:r>
            <a:r>
              <a:rPr dirty="0" sz="4750" spc="-45">
                <a:latin typeface="Open Sans"/>
                <a:cs typeface="Open Sans"/>
              </a:rPr>
              <a:t> </a:t>
            </a:r>
            <a:r>
              <a:rPr dirty="0" sz="4750" spc="-105">
                <a:latin typeface="Open Sans"/>
                <a:cs typeface="Open Sans"/>
              </a:rPr>
              <a:t>Management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543275"/>
            <a:ext cx="613156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 defined as the application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knowledge,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techniques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achieve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requirements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successfully.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five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phases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 management, and the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life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cycle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provides an overview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process.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6092" y="3543087"/>
            <a:ext cx="1047051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life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cycle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controlled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project’s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step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management.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approach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methodology are required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efficiently.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36092" y="4548228"/>
            <a:ext cx="1077785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Scrum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methodology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projects.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Scrum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mentioned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below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facilitate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project: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36092" y="5327200"/>
            <a:ext cx="5403215" cy="22625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Periodization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Periodization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backlog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before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sprint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Daily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stand-ups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Planning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session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sprint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Sprint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retrospectives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5.4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617" y="5277326"/>
            <a:ext cx="5748515" cy="29527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0411" y="7831642"/>
            <a:ext cx="8379105" cy="283822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48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391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5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Process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5.4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36085" y="2416545"/>
            <a:ext cx="6455410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Migration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 out the steps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would be taken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migrating content,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6085" y="3421750"/>
            <a:ext cx="6302375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E-commerce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platform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finalise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36085" y="4674131"/>
            <a:ext cx="546798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Some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best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practises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that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businesses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can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refer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to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for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project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management: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36085" y="5453102"/>
            <a:ext cx="34728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precise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trackable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36085" y="5955767"/>
            <a:ext cx="61518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 the time spent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tasks and/or resources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avoid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wastage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36085" y="6433365"/>
            <a:ext cx="636460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correct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platform, communication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36085" y="7212336"/>
            <a:ext cx="47625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Constant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iteration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conducted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36085" y="7715001"/>
            <a:ext cx="13690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6085" y="8217667"/>
            <a:ext cx="30054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Scope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creep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kept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6085" y="8695265"/>
            <a:ext cx="608012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aspects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considered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would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goals,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timelines,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deliverables,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aligned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plays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important part.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392" y="2412607"/>
            <a:ext cx="583311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Scrum 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increases collaboration.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392" y="3191579"/>
            <a:ext cx="54781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basic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include: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0427" y="3673051"/>
            <a:ext cx="6033770" cy="1277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Analysis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 the business 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conduct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analysis which includes market, competitor and business analysis 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the organisations strengths and weaknesses.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0427" y="5180858"/>
            <a:ext cx="14605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Requirements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0427" y="5679336"/>
            <a:ext cx="578421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Lay out detailed requirements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what the organisation wants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enhancing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and/or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features and/or integrations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0427" y="6688666"/>
            <a:ext cx="6042660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3rd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party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providers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stage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map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out the integrations which would be required by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 party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example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payment, shipping,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ratings,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0427" y="7945173"/>
            <a:ext cx="5577205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Design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templates,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company’s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book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brainstorm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design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49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391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5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Process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323215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00">
                <a:latin typeface="Open Sans"/>
                <a:cs typeface="Open Sans"/>
              </a:rPr>
              <a:t>DACI</a:t>
            </a:r>
            <a:r>
              <a:rPr dirty="0" sz="4750" spc="-65">
                <a:latin typeface="Open Sans"/>
                <a:cs typeface="Open Sans"/>
              </a:rPr>
              <a:t> </a:t>
            </a:r>
            <a:r>
              <a:rPr dirty="0" sz="4750" spc="-100">
                <a:latin typeface="Open Sans"/>
                <a:cs typeface="Open Sans"/>
              </a:rPr>
              <a:t>model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543275"/>
            <a:ext cx="604456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DACI model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framework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clearly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responsibilities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various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DACI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Driver,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Approver,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Contributor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Informed.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 roles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authority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certain areas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situations,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allowing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progress smoothly.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5.5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15702" y="3506228"/>
            <a:ext cx="3071495" cy="3033395"/>
          </a:xfrm>
          <a:custGeom>
            <a:avLst/>
            <a:gdLst/>
            <a:ahLst/>
            <a:cxnLst/>
            <a:rect l="l" t="t" r="r" b="b"/>
            <a:pathLst>
              <a:path w="3071495" h="3033395">
                <a:moveTo>
                  <a:pt x="3071456" y="0"/>
                </a:moveTo>
                <a:lnTo>
                  <a:pt x="0" y="0"/>
                </a:lnTo>
                <a:lnTo>
                  <a:pt x="0" y="3033080"/>
                </a:lnTo>
                <a:lnTo>
                  <a:pt x="3071456" y="3033080"/>
                </a:lnTo>
                <a:lnTo>
                  <a:pt x="3071456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790366" y="3575364"/>
            <a:ext cx="935355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9900" spc="-5" b="1">
                <a:solidFill>
                  <a:srgbClr val="FFFFFF"/>
                </a:solidFill>
                <a:latin typeface="Open Sans Extrabold"/>
                <a:cs typeface="Open Sans Extrabold"/>
              </a:rPr>
              <a:t>D</a:t>
            </a:r>
            <a:endParaRPr sz="990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40696" y="5078427"/>
            <a:ext cx="2435225" cy="9575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25"/>
              </a:spcBef>
            </a:pPr>
            <a:r>
              <a:rPr dirty="0" sz="1950" spc="-65" b="1">
                <a:solidFill>
                  <a:srgbClr val="FFFFFF"/>
                </a:solidFill>
                <a:latin typeface="Open Sans Extrabold"/>
                <a:cs typeface="Open Sans Extrabold"/>
              </a:rPr>
              <a:t>Driver</a:t>
            </a:r>
            <a:endParaRPr sz="1950">
              <a:latin typeface="Open Sans Extrabold"/>
              <a:cs typeface="Open Sans Extrabold"/>
            </a:endParaRPr>
          </a:p>
          <a:p>
            <a:pPr algn="ctr" marR="5080">
              <a:lnSpc>
                <a:spcPct val="100000"/>
              </a:lnSpc>
              <a:spcBef>
                <a:spcPts val="1245"/>
              </a:spcBef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Who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setting</a:t>
            </a:r>
            <a:r>
              <a:rPr dirty="0" sz="145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pace</a:t>
            </a:r>
            <a:r>
              <a:rPr dirty="0" sz="145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endParaRPr sz="1450">
              <a:latin typeface="Open Sans"/>
              <a:cs typeface="Open Sans"/>
            </a:endParaRPr>
          </a:p>
          <a:p>
            <a:pPr algn="ctr" marR="4445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pushing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this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forward?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11583" y="3499684"/>
            <a:ext cx="3075305" cy="3033395"/>
          </a:xfrm>
          <a:custGeom>
            <a:avLst/>
            <a:gdLst/>
            <a:ahLst/>
            <a:cxnLst/>
            <a:rect l="l" t="t" r="r" b="b"/>
            <a:pathLst>
              <a:path w="3075305" h="3033395">
                <a:moveTo>
                  <a:pt x="3074953" y="0"/>
                </a:moveTo>
                <a:lnTo>
                  <a:pt x="0" y="0"/>
                </a:lnTo>
                <a:lnTo>
                  <a:pt x="0" y="3033080"/>
                </a:lnTo>
                <a:lnTo>
                  <a:pt x="3074953" y="3033080"/>
                </a:lnTo>
                <a:lnTo>
                  <a:pt x="3074953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364300" y="3568820"/>
            <a:ext cx="843915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9900" spc="-650" b="1">
                <a:solidFill>
                  <a:srgbClr val="FFFFFF"/>
                </a:solidFill>
                <a:latin typeface="Open Sans Extrabold"/>
                <a:cs typeface="Open Sans Extrabold"/>
              </a:rPr>
              <a:t>A</a:t>
            </a:r>
            <a:endParaRPr sz="990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04578" y="5071883"/>
            <a:ext cx="2303145" cy="9575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5715">
              <a:lnSpc>
                <a:spcPct val="100000"/>
              </a:lnSpc>
              <a:spcBef>
                <a:spcPts val="125"/>
              </a:spcBef>
            </a:pPr>
            <a:r>
              <a:rPr dirty="0" sz="1950" spc="-70" b="1">
                <a:solidFill>
                  <a:srgbClr val="FFFFFF"/>
                </a:solidFill>
                <a:latin typeface="Open Sans Extrabold"/>
                <a:cs typeface="Open Sans Extrabold"/>
              </a:rPr>
              <a:t>Approver</a:t>
            </a:r>
            <a:endParaRPr sz="1950">
              <a:latin typeface="Open Sans Extrabold"/>
              <a:cs typeface="Open Sans Extrabold"/>
            </a:endParaRPr>
          </a:p>
          <a:p>
            <a:pPr algn="ctr" marR="5080">
              <a:lnSpc>
                <a:spcPct val="100000"/>
              </a:lnSpc>
              <a:spcBef>
                <a:spcPts val="1245"/>
              </a:spcBef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Who</a:t>
            </a:r>
            <a:r>
              <a:rPr dirty="0" sz="1450" spc="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decides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 the</a:t>
            </a:r>
            <a:r>
              <a:rPr dirty="0" sz="1450" spc="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output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 is</a:t>
            </a:r>
            <a:endParaRPr sz="1450">
              <a:latin typeface="Open Sans"/>
              <a:cs typeface="Open Sans"/>
            </a:endParaRPr>
          </a:p>
          <a:p>
            <a:pPr algn="ctr" marR="5715">
              <a:lnSpc>
                <a:spcPct val="100000"/>
              </a:lnSpc>
              <a:spcBef>
                <a:spcPts val="240"/>
              </a:spcBef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acceptable?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38393" y="7037534"/>
            <a:ext cx="3071495" cy="3033395"/>
          </a:xfrm>
          <a:custGeom>
            <a:avLst/>
            <a:gdLst/>
            <a:ahLst/>
            <a:cxnLst/>
            <a:rect l="l" t="t" r="r" b="b"/>
            <a:pathLst>
              <a:path w="3071495" h="3033395">
                <a:moveTo>
                  <a:pt x="3071456" y="0"/>
                </a:moveTo>
                <a:lnTo>
                  <a:pt x="0" y="0"/>
                </a:lnTo>
                <a:lnTo>
                  <a:pt x="0" y="3033080"/>
                </a:lnTo>
                <a:lnTo>
                  <a:pt x="3071456" y="3033080"/>
                </a:lnTo>
                <a:lnTo>
                  <a:pt x="3071456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796546" y="7106670"/>
            <a:ext cx="809625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9900" spc="-155" b="1">
                <a:solidFill>
                  <a:srgbClr val="FFFFFF"/>
                </a:solidFill>
                <a:latin typeface="Open Sans Extrabold"/>
                <a:cs typeface="Open Sans Extrabold"/>
              </a:rPr>
              <a:t>C</a:t>
            </a:r>
            <a:endParaRPr sz="990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33878" y="8609732"/>
            <a:ext cx="2293620" cy="9575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4445">
              <a:lnSpc>
                <a:spcPct val="100000"/>
              </a:lnSpc>
              <a:spcBef>
                <a:spcPts val="125"/>
              </a:spcBef>
            </a:pPr>
            <a:r>
              <a:rPr dirty="0" sz="1950" spc="-60" b="1">
                <a:solidFill>
                  <a:srgbClr val="FFFFFF"/>
                </a:solidFill>
                <a:latin typeface="Open Sans Extrabold"/>
                <a:cs typeface="Open Sans Extrabold"/>
              </a:rPr>
              <a:t>Contributor</a:t>
            </a:r>
            <a:endParaRPr sz="1950">
              <a:latin typeface="Open Sans Extrabold"/>
              <a:cs typeface="Open Sans Extrabold"/>
            </a:endParaRPr>
          </a:p>
          <a:p>
            <a:pPr algn="ctr" marR="5080">
              <a:lnSpc>
                <a:spcPct val="100000"/>
              </a:lnSpc>
              <a:spcBef>
                <a:spcPts val="1245"/>
              </a:spcBef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Who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contributing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endParaRPr sz="1450">
              <a:latin typeface="Open Sans"/>
              <a:cs typeface="Open Sans"/>
            </a:endParaRPr>
          </a:p>
          <a:p>
            <a:pPr algn="ctr" marR="4445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process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or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output?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334263" y="7022236"/>
            <a:ext cx="3075305" cy="3033395"/>
          </a:xfrm>
          <a:custGeom>
            <a:avLst/>
            <a:gdLst/>
            <a:ahLst/>
            <a:cxnLst/>
            <a:rect l="l" t="t" r="r" b="b"/>
            <a:pathLst>
              <a:path w="3075305" h="3033395">
                <a:moveTo>
                  <a:pt x="3074953" y="0"/>
                </a:moveTo>
                <a:lnTo>
                  <a:pt x="0" y="0"/>
                </a:lnTo>
                <a:lnTo>
                  <a:pt x="0" y="3033080"/>
                </a:lnTo>
                <a:lnTo>
                  <a:pt x="3074953" y="3033080"/>
                </a:lnTo>
                <a:lnTo>
                  <a:pt x="3074953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3680014" y="7091399"/>
            <a:ext cx="396240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9900" spc="-430" b="1">
                <a:solidFill>
                  <a:srgbClr val="FFFFFF"/>
                </a:solidFill>
                <a:latin typeface="Open Sans Extrabold"/>
                <a:cs typeface="Open Sans Extrabold"/>
              </a:rPr>
              <a:t>I</a:t>
            </a:r>
            <a:endParaRPr sz="990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2663949" y="8594463"/>
            <a:ext cx="2428875" cy="9575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77850">
              <a:lnSpc>
                <a:spcPct val="100000"/>
              </a:lnSpc>
              <a:spcBef>
                <a:spcPts val="125"/>
              </a:spcBef>
            </a:pPr>
            <a:r>
              <a:rPr dirty="0" sz="1950" spc="-65" b="1">
                <a:solidFill>
                  <a:srgbClr val="FFFFFF"/>
                </a:solidFill>
                <a:latin typeface="Open Sans Extrabold"/>
                <a:cs typeface="Open Sans Extrabold"/>
              </a:rPr>
              <a:t>Informed</a:t>
            </a:r>
            <a:endParaRPr sz="1950">
              <a:latin typeface="Open Sans Extrabold"/>
              <a:cs typeface="Open Sans Extrabold"/>
            </a:endParaRPr>
          </a:p>
          <a:p>
            <a:pPr marL="490220" marR="5080" indent="-490855">
              <a:lnSpc>
                <a:spcPct val="113700"/>
              </a:lnSpc>
              <a:spcBef>
                <a:spcPts val="1010"/>
              </a:spcBef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Who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need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awareness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ac- </a:t>
            </a:r>
            <a:r>
              <a:rPr dirty="0" sz="1450" spc="-36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5">
                <a:solidFill>
                  <a:srgbClr val="FFFFFF"/>
                </a:solidFill>
                <a:latin typeface="Open Sans"/>
                <a:cs typeface="Open Sans"/>
              </a:rPr>
              <a:t>tivity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&amp;</a:t>
            </a:r>
            <a:r>
              <a:rPr dirty="0" sz="145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outcome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48640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4649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Introduction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543052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95">
                <a:latin typeface="Open Sans"/>
                <a:cs typeface="Open Sans"/>
              </a:rPr>
              <a:t>About</a:t>
            </a:r>
            <a:r>
              <a:rPr dirty="0" sz="4750" spc="-25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this</a:t>
            </a:r>
            <a:r>
              <a:rPr dirty="0" sz="4750" spc="-25">
                <a:latin typeface="Open Sans"/>
                <a:cs typeface="Open Sans"/>
              </a:rPr>
              <a:t> </a:t>
            </a:r>
            <a:r>
              <a:rPr dirty="0" sz="4750" spc="-114">
                <a:latin typeface="Open Sans"/>
                <a:cs typeface="Open Sans"/>
              </a:rPr>
              <a:t>playbook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7193" y="1860377"/>
            <a:ext cx="9943465" cy="2790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0"/>
              </a:spcBef>
              <a:tabLst>
                <a:tab pos="7662545" algn="l"/>
              </a:tabLst>
            </a:pP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This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document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1E2325"/>
                </a:solidFill>
                <a:latin typeface="Open Sans"/>
                <a:cs typeface="Open Sans"/>
              </a:rPr>
              <a:t>follows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a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structure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that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80">
                <a:solidFill>
                  <a:srgbClr val="1E2325"/>
                </a:solidFill>
                <a:latin typeface="Open Sans"/>
                <a:cs typeface="Open Sans"/>
              </a:rPr>
              <a:t>will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help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you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understand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 the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70">
                <a:solidFill>
                  <a:srgbClr val="1E2325"/>
                </a:solidFill>
                <a:latin typeface="Open Sans"/>
                <a:cs typeface="Open Sans"/>
              </a:rPr>
              <a:t>key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focus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areas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to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drive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70">
                <a:solidFill>
                  <a:srgbClr val="1E2325"/>
                </a:solidFill>
                <a:latin typeface="Open Sans"/>
                <a:cs typeface="Open Sans"/>
              </a:rPr>
              <a:t>maximum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value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1E2325"/>
                </a:solidFill>
                <a:latin typeface="Open Sans"/>
                <a:cs typeface="Open Sans"/>
              </a:rPr>
              <a:t>from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your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investment </a:t>
            </a:r>
            <a:r>
              <a:rPr dirty="0" sz="2600" spc="-66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in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Magento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Commerce.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This</a:t>
            </a:r>
            <a:r>
              <a:rPr dirty="0" sz="2600" spc="2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structure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is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based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on	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the</a:t>
            </a:r>
            <a:r>
              <a:rPr dirty="0" sz="260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Deloitte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and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Adobe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Commerce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Governance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Framework,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which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creates</a:t>
            </a:r>
            <a:endParaRPr sz="2600">
              <a:latin typeface="Open Sans"/>
              <a:cs typeface="Open Sans"/>
            </a:endParaRPr>
          </a:p>
          <a:p>
            <a:pPr marL="12700" marR="267970">
              <a:lnSpc>
                <a:spcPct val="116300"/>
              </a:lnSpc>
            </a:pP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the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appropriate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business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environment</a:t>
            </a:r>
            <a:r>
              <a:rPr dirty="0" sz="2600" spc="1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for</a:t>
            </a:r>
            <a:r>
              <a:rPr dirty="0" sz="2600" spc="2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digital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operations</a:t>
            </a:r>
            <a:r>
              <a:rPr dirty="0" sz="2600" spc="2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and </a:t>
            </a:r>
            <a:r>
              <a:rPr dirty="0" sz="2600" spc="-66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transformations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to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0">
                <a:solidFill>
                  <a:srgbClr val="1E2325"/>
                </a:solidFill>
                <a:latin typeface="Open Sans"/>
                <a:cs typeface="Open Sans"/>
              </a:rPr>
              <a:t>succeed.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It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includes:</a:t>
            </a:r>
            <a:endParaRPr sz="260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5115" y="5306509"/>
            <a:ext cx="1155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Leadership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5115" y="5804986"/>
            <a:ext cx="420433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 buy-in and support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successful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5115" y="6563016"/>
            <a:ext cx="8737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Strategy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85115" y="7061493"/>
            <a:ext cx="3938904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Clarity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alignment around key business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evaluating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5115" y="8070823"/>
            <a:ext cx="4207510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Solution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Hosting and infrastructure evaluation 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varying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06266" y="5306509"/>
            <a:ext cx="7175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People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06266" y="5804986"/>
            <a:ext cx="448119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expertise,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appropriate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run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06266" y="6563016"/>
            <a:ext cx="8064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Process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06266" y="7061493"/>
            <a:ext cx="442341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953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Procedures, project management,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workflows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managing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306266" y="7819522"/>
            <a:ext cx="3484245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Product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solutions,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integrations,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automations.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0440" y="1502572"/>
            <a:ext cx="617855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32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1.1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3520995"/>
            <a:ext cx="5654278" cy="56515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671155" y="9448855"/>
            <a:ext cx="924242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playbook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industry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agnostic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B2B)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operations.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50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391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5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Process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696595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10">
                <a:latin typeface="Open Sans"/>
                <a:cs typeface="Open Sans"/>
              </a:rPr>
              <a:t>Agile</a:t>
            </a:r>
            <a:r>
              <a:rPr dirty="0" sz="4750" spc="-15">
                <a:latin typeface="Open Sans"/>
                <a:cs typeface="Open Sans"/>
              </a:rPr>
              <a:t> </a:t>
            </a:r>
            <a:r>
              <a:rPr dirty="0" sz="4750" spc="-75">
                <a:latin typeface="Open Sans"/>
                <a:cs typeface="Open Sans"/>
              </a:rPr>
              <a:t>Scrum</a:t>
            </a:r>
            <a:r>
              <a:rPr dirty="0" sz="4750" spc="-5">
                <a:latin typeface="Open Sans"/>
                <a:cs typeface="Open Sans"/>
              </a:rPr>
              <a:t> </a:t>
            </a:r>
            <a:r>
              <a:rPr dirty="0" sz="4750" spc="-100">
                <a:latin typeface="Open Sans"/>
                <a:cs typeface="Open Sans"/>
              </a:rPr>
              <a:t>Methodology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3543275"/>
            <a:ext cx="5704840" cy="25380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Agile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time-boxed,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iterative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software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focuses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delivering incremental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continuously, compared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endParaRPr sz="1450">
              <a:latin typeface="Open Sans"/>
              <a:cs typeface="Open Sans"/>
            </a:endParaRPr>
          </a:p>
          <a:p>
            <a:pPr marL="12700" marR="889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traditional,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waterfall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approach.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Scrum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framework 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agile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often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Commerce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units.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shift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away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traditional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waterfall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styles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towards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agile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scrum-based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transparency,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collaboration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time-to-market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frameworks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330" y="6307086"/>
            <a:ext cx="5725795" cy="37947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Scrum encourages self-organised, cross-functional teams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solve problems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together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time-boxed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period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‘sprint’.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scrum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self-organising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leader,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cross-functional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everyone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idea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implementation.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33274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Scrum methodology, 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several meetings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are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transparency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progress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200660" marR="4508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Sprint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planning: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planning meeting where team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together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decide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much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 can be completed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‘sprint’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scum: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15-minute meeting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updates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3851" y="3567588"/>
            <a:ext cx="34728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5375" y="4070253"/>
            <a:ext cx="64960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Sprint review: A meeting 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demonstrate progress 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sprint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5375" y="4572919"/>
            <a:ext cx="104057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Sprint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retrospective: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reflect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previous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sprint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opportunities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5375" y="5050517"/>
            <a:ext cx="1169606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sprint,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value,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new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fixes,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upgrades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updates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releasable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5.6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0109" y="6658195"/>
            <a:ext cx="3963119" cy="4022107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51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391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5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Process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892429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14">
                <a:latin typeface="Open Sans"/>
                <a:cs typeface="Open Sans"/>
              </a:rPr>
              <a:t>Common</a:t>
            </a:r>
            <a:r>
              <a:rPr dirty="0" sz="4750" spc="-30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Commerce</a:t>
            </a:r>
            <a:r>
              <a:rPr dirty="0" sz="4750" spc="-25">
                <a:latin typeface="Open Sans"/>
                <a:cs typeface="Open Sans"/>
              </a:rPr>
              <a:t> </a:t>
            </a:r>
            <a:r>
              <a:rPr dirty="0" sz="4750" spc="-90">
                <a:latin typeface="Open Sans"/>
                <a:cs typeface="Open Sans"/>
              </a:rPr>
              <a:t>Workshops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3426822"/>
            <a:ext cx="4120515" cy="315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Project</a:t>
            </a:r>
            <a:r>
              <a:rPr dirty="0" sz="2600" spc="-1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2E75B5"/>
                </a:solidFill>
                <a:latin typeface="Open Sans"/>
                <a:cs typeface="Open Sans"/>
              </a:rPr>
              <a:t>kick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70">
                <a:solidFill>
                  <a:srgbClr val="2E75B5"/>
                </a:solidFill>
                <a:latin typeface="Open Sans"/>
                <a:cs typeface="Open Sans"/>
              </a:rPr>
              <a:t>off</a:t>
            </a:r>
            <a:endParaRPr sz="2600">
              <a:latin typeface="Open Sans"/>
              <a:cs typeface="Open Sans"/>
            </a:endParaRPr>
          </a:p>
          <a:p>
            <a:pPr marL="12700" marR="65405">
              <a:lnSpc>
                <a:spcPct val="113700"/>
              </a:lnSpc>
              <a:spcBef>
                <a:spcPts val="171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Kicking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exciting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can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horror. The only thing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save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from becoming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horror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proper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kick-off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planning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presentation.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kick-off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initial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step and needs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properly planned,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laid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and executed.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companies do not require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they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feel 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standard but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phase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 matter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standard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carried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foundation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330" y="6834756"/>
            <a:ext cx="37211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few phases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kick-off: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5330" y="7316920"/>
            <a:ext cx="1239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Preparation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330" y="7815397"/>
            <a:ext cx="420497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96215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step,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sometimes few team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touch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kick-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take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place,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where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kick-off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take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attending.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Usually,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kick-off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takes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client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 feel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comfortable as they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zone.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9673" y="3542836"/>
            <a:ext cx="4151629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step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add-on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presentation deck, proposed agenda,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deliverable,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 and timelines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avoid any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surprises.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face meeting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 possible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kick-off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 you are prepared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either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scenarios.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9694" y="5557810"/>
            <a:ext cx="4269105" cy="3036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Attendance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essential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outline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attendees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endParaRPr sz="1450">
              <a:latin typeface="Open Sans"/>
              <a:cs typeface="Open Sans"/>
            </a:endParaRPr>
          </a:p>
          <a:p>
            <a:pPr marL="12700" marR="23241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kick-off.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big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 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developers, users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 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complicate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kick-off.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key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stakeholders from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 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such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the project sponsors, 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client-side.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From the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side,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should be Project manager,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Architect,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Technical Architect and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Engagement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9694" y="8824727"/>
            <a:ext cx="15532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Topics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to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cover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9694" y="9323204"/>
            <a:ext cx="393382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Topics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cover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kick-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depends 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requirement,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06800" y="3543213"/>
            <a:ext cx="39160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things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cover are: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06800" y="4322183"/>
            <a:ext cx="20231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6800" y="4824848"/>
            <a:ext cx="18510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introduction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6800" y="5327514"/>
            <a:ext cx="10604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Timelines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06800" y="5830179"/>
            <a:ext cx="1622425" cy="12573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Deliverables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50825" indent="-238760">
              <a:lnSpc>
                <a:spcPct val="100000"/>
              </a:lnSpc>
              <a:buChar char="•"/>
              <a:tabLst>
                <a:tab pos="250825" algn="l"/>
                <a:tab pos="25146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Milestones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Proposed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06800" y="7338175"/>
            <a:ext cx="2188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mode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06800" y="7840840"/>
            <a:ext cx="9359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Training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06800" y="8343506"/>
            <a:ext cx="85216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06800" y="8846171"/>
            <a:ext cx="165353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Request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5.7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814074" y="3547400"/>
            <a:ext cx="4083050" cy="20313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5" b="1">
                <a:latin typeface="Open Sans Extrabold"/>
                <a:cs typeface="Open Sans Extrabold"/>
              </a:rPr>
              <a:t>Nex</a:t>
            </a:r>
            <a:r>
              <a:rPr dirty="0" sz="1650" spc="-75" b="1">
                <a:latin typeface="Open Sans Extrabold"/>
                <a:cs typeface="Open Sans Extrabold"/>
              </a:rPr>
              <a:t>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steps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Next steps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e-commerce 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refer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outlining the requirements such as the build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solution,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planning. Be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remotely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location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next steps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detailed so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aligned.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52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391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5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Process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421617"/>
            <a:ext cx="4287520" cy="315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Discovery</a:t>
            </a:r>
            <a:endParaRPr sz="2600">
              <a:latin typeface="Open Sans"/>
              <a:cs typeface="Open Sans"/>
            </a:endParaRPr>
          </a:p>
          <a:p>
            <a:pPr marL="12700" marR="102235">
              <a:lnSpc>
                <a:spcPct val="113700"/>
              </a:lnSpc>
              <a:spcBef>
                <a:spcPts val="171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 discovery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conducted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 leads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 the product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owner,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lead, digital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sometimes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 the 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involved.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the team side the project manager,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functional and technical leads attend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discovery workshop.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phase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requirement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client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greater</a:t>
            </a:r>
            <a:endParaRPr sz="1450">
              <a:latin typeface="Open Sans"/>
              <a:cs typeface="Open Sans"/>
            </a:endParaRPr>
          </a:p>
          <a:p>
            <a:pPr marL="12700" marR="194945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understand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 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expectations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5850995"/>
            <a:ext cx="4222750" cy="31203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Design</a:t>
            </a:r>
            <a:endParaRPr sz="2600">
              <a:latin typeface="Open Sans"/>
              <a:cs typeface="Open Sans"/>
            </a:endParaRPr>
          </a:p>
          <a:p>
            <a:pPr marL="12700" marR="1447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requirements go hand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hand.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e-commerce system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built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key workshops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workshop.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design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matter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attracting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on-site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workshop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usually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digital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provider,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owner, creative lead and 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 side project manager, functional lead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involved.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9197051"/>
            <a:ext cx="429450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workshop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brainstorming done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client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understand what look are there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after for 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storefront. To create an effective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workshop: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1640" y="2562509"/>
            <a:ext cx="21786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overview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1640" y="3065175"/>
            <a:ext cx="10699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41640" y="3567840"/>
            <a:ext cx="21380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Brainstorm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1640" y="4070505"/>
            <a:ext cx="20605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Define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outcomes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41640" y="4573170"/>
            <a:ext cx="21196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Sketch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Sketch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Sketch!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41640" y="5050768"/>
            <a:ext cx="37255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 within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feedback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each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work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1640" y="5829739"/>
            <a:ext cx="30607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down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likes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dislikes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41640" y="6332404"/>
            <a:ext cx="11404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41578" y="6856200"/>
            <a:ext cx="4206875" cy="18643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Technical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technical workshop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define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technical aspect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site.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workshop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side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 through various technical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accepts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relating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1578" y="8971131"/>
            <a:ext cx="20034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in-house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41578" y="9473796"/>
            <a:ext cx="11918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41578" y="9976461"/>
            <a:ext cx="16910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Coding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language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06842" y="2563137"/>
            <a:ext cx="6369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06842" y="3065802"/>
            <a:ext cx="5511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ERP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06842" y="3568468"/>
            <a:ext cx="24053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06883" y="4091887"/>
            <a:ext cx="4166235" cy="58851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QA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cannot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bugs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broken page,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poor checkout. Setting up 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complex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tested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inside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covering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aspects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o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Browser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Compatibility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o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o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o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Char char="o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Usability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o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Char char="o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o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o"/>
              <a:tabLst>
                <a:tab pos="389255" algn="l"/>
                <a:tab pos="389890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Availability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o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o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o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o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o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o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Backup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5.7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14074" y="2563137"/>
            <a:ext cx="15309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8925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Transactions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14074" y="3065802"/>
            <a:ext cx="13563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8925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814074" y="3568468"/>
            <a:ext cx="13804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8925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14074" y="4071133"/>
            <a:ext cx="4246245" cy="22625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35"/>
              </a:spcBef>
              <a:buChar char="o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Login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o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o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o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o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 must be tested thoroughly as any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negatively impact customer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53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391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5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Process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9955" y="4678256"/>
            <a:ext cx="7357109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A/B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testing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A/B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two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versions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performance.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9955" y="5930638"/>
            <a:ext cx="7496809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Once the website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created, running A/b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test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words, phrases,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images, content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working best towards increasing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rate. E.g.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A/B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green CTA button and red CTA button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which colour button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preferred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the customers.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9955" y="7187017"/>
            <a:ext cx="7093584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rule.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recommended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A/B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conducted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twice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major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release,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 and front-end optimisations.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71816" y="4678256"/>
            <a:ext cx="8026400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Deployment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testing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objective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deployment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build,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before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view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functionality.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71816" y="6433114"/>
            <a:ext cx="798957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Deployment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before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release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fixing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accordingly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avoid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issues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impacting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out.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release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environment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ease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transacting.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5.8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1855074"/>
            <a:ext cx="1977389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latin typeface="Open Sans"/>
                <a:cs typeface="Open Sans"/>
              </a:rPr>
              <a:t>Testing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911" y="3659574"/>
            <a:ext cx="596840" cy="5968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9280" y="3659574"/>
            <a:ext cx="596840" cy="59684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3130" y="879502"/>
            <a:ext cx="18066385" cy="635"/>
          </a:xfrm>
          <a:custGeom>
            <a:avLst/>
            <a:gdLst/>
            <a:ahLst/>
            <a:cxnLst/>
            <a:rect l="l" t="t" r="r" b="b"/>
            <a:pathLst>
              <a:path w="18066385" h="634">
                <a:moveTo>
                  <a:pt x="18065764" y="0"/>
                </a:moveTo>
                <a:lnTo>
                  <a:pt x="0" y="104"/>
                </a:lnTo>
                <a:lnTo>
                  <a:pt x="18065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54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644" y="3189468"/>
            <a:ext cx="4159885" cy="2303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90"/>
              </a:spcBef>
            </a:pPr>
            <a:r>
              <a:rPr dirty="0" sz="9900" spc="-325" b="1">
                <a:solidFill>
                  <a:srgbClr val="FFFFFF"/>
                </a:solidFill>
                <a:latin typeface="Open Sans Extrabold"/>
                <a:cs typeface="Open Sans Extrabold"/>
              </a:rPr>
              <a:t>People</a:t>
            </a:r>
            <a:endParaRPr sz="99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4079"/>
              </a:spcBef>
            </a:pP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Within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Open Sans Extrabold"/>
                <a:cs typeface="Open Sans Extrabold"/>
              </a:rPr>
              <a:t>thi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s</a:t>
            </a:r>
            <a:r>
              <a:rPr dirty="0" sz="1650" spc="-5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70" b="1">
                <a:solidFill>
                  <a:srgbClr val="FFFFFF"/>
                </a:solidFill>
                <a:latin typeface="Open Sans Extrabold"/>
                <a:cs typeface="Open Sans Extrabold"/>
              </a:rPr>
              <a:t>section: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4644" y="5713814"/>
            <a:ext cx="2179320" cy="438213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2034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Teams</a:t>
            </a:r>
            <a:endParaRPr sz="1450">
              <a:latin typeface="Open Sans"/>
              <a:cs typeface="Open Sans"/>
            </a:endParaRPr>
          </a:p>
          <a:p>
            <a:pPr marL="389255" marR="245110">
              <a:lnSpc>
                <a:spcPct val="151600"/>
              </a:lnSpc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Marketing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team </a:t>
            </a:r>
            <a:r>
              <a:rPr dirty="0" sz="1450" spc="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IT 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team </a:t>
            </a:r>
            <a:r>
              <a:rPr dirty="0" sz="1450" spc="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Customer</a:t>
            </a:r>
            <a:r>
              <a:rPr dirty="0" sz="1450" spc="-5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Service</a:t>
            </a:r>
            <a:endParaRPr sz="1450">
              <a:latin typeface="Open Sans"/>
              <a:cs typeface="Open Sans"/>
            </a:endParaRPr>
          </a:p>
          <a:p>
            <a:pPr marL="389255" marR="153035">
              <a:lnSpc>
                <a:spcPct val="151600"/>
              </a:lnSpc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E-Commerce</a:t>
            </a:r>
            <a:r>
              <a:rPr dirty="0" sz="1450" spc="-7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team </a:t>
            </a:r>
            <a:r>
              <a:rPr dirty="0" sz="1450" spc="-36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Warehouse</a:t>
            </a:r>
            <a:endParaRPr sz="1450">
              <a:latin typeface="Open Sans"/>
              <a:cs typeface="Open Sans"/>
            </a:endParaRPr>
          </a:p>
          <a:p>
            <a:pPr marL="389255" marR="1179195">
              <a:lnSpc>
                <a:spcPct val="151600"/>
              </a:lnSpc>
              <a:spcBef>
                <a:spcPts val="5"/>
              </a:spcBef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C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level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Others</a:t>
            </a:r>
            <a:endParaRPr sz="1450">
              <a:latin typeface="Open Sans"/>
              <a:cs typeface="Open Sans"/>
            </a:endParaRPr>
          </a:p>
          <a:p>
            <a:pPr marL="220345" marR="5080" indent="-220345">
              <a:lnSpc>
                <a:spcPct val="151600"/>
              </a:lnSpc>
              <a:buAutoNum type="arabicPeriod" startAt="2"/>
              <a:tabLst>
                <a:tab pos="22034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Team Structure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Centralised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Dispersed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Honeycomb/Holistic 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Decentralised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352973" y="2254962"/>
            <a:ext cx="7250430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-25">
                <a:solidFill>
                  <a:srgbClr val="FFFFFF"/>
                </a:solidFill>
                <a:latin typeface="Open Sans"/>
                <a:cs typeface="Open Sans"/>
              </a:rPr>
              <a:t>0</a:t>
            </a:r>
            <a:r>
              <a:rPr dirty="0" sz="41200" spc="-590">
                <a:solidFill>
                  <a:srgbClr val="FFFFFF"/>
                </a:solidFill>
                <a:latin typeface="Open Sans"/>
                <a:cs typeface="Open Sans"/>
              </a:rPr>
              <a:t>6.</a:t>
            </a:r>
            <a:endParaRPr sz="412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7193" y="594611"/>
            <a:ext cx="103822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Part</a:t>
            </a:r>
            <a:r>
              <a:rPr dirty="0" sz="11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6</a:t>
            </a:r>
            <a:r>
              <a:rPr dirty="0" sz="11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1130855"/>
            <a:ext cx="251301" cy="2513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8327" y="1130855"/>
            <a:ext cx="251301" cy="2513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1451" y="1130855"/>
            <a:ext cx="251301" cy="25130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4573" y="1130855"/>
            <a:ext cx="251301" cy="2513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17696" y="1130855"/>
            <a:ext cx="251301" cy="2513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20820" y="1130855"/>
            <a:ext cx="251301" cy="25130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335964" y="5739674"/>
            <a:ext cx="2828290" cy="4046854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389255">
              <a:lnSpc>
                <a:spcPct val="100000"/>
              </a:lnSpc>
              <a:spcBef>
                <a:spcPts val="990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Dandelion</a:t>
            </a:r>
            <a:endParaRPr sz="1450">
              <a:latin typeface="Open Sans"/>
              <a:cs typeface="Open Sans"/>
            </a:endParaRPr>
          </a:p>
          <a:p>
            <a:pPr marL="219710" indent="-207645">
              <a:lnSpc>
                <a:spcPct val="100000"/>
              </a:lnSpc>
              <a:spcBef>
                <a:spcPts val="900"/>
              </a:spcBef>
              <a:buAutoNum type="arabicPeriod" startAt="3"/>
              <a:tabLst>
                <a:tab pos="22034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Organisational</a:t>
            </a:r>
            <a:r>
              <a:rPr dirty="0" sz="14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Structure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51600"/>
              </a:lnSpc>
              <a:buAutoNum type="arabicPeriod" startAt="3"/>
              <a:tabLst>
                <a:tab pos="22034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Project-Based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Recommended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Organisational</a:t>
            </a:r>
            <a:r>
              <a:rPr dirty="0" sz="145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Structure</a:t>
            </a:r>
            <a:endParaRPr sz="1450">
              <a:latin typeface="Open Sans"/>
              <a:cs typeface="Open Sans"/>
            </a:endParaRPr>
          </a:p>
          <a:p>
            <a:pPr marL="219710" indent="-207645">
              <a:lnSpc>
                <a:spcPct val="100000"/>
              </a:lnSpc>
              <a:spcBef>
                <a:spcPts val="900"/>
              </a:spcBef>
              <a:buAutoNum type="arabicPeriod" startAt="3"/>
              <a:tabLst>
                <a:tab pos="22034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Communication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Processes</a:t>
            </a:r>
            <a:endParaRPr sz="1450">
              <a:latin typeface="Open Sans"/>
              <a:cs typeface="Open Sans"/>
            </a:endParaRPr>
          </a:p>
          <a:p>
            <a:pPr marL="220345" marR="680720" indent="-220345">
              <a:lnSpc>
                <a:spcPct val="151600"/>
              </a:lnSpc>
              <a:buAutoNum type="arabicPeriod" startAt="3"/>
              <a:tabLst>
                <a:tab pos="22034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Communication</a:t>
            </a:r>
            <a:r>
              <a:rPr dirty="0" sz="14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Tools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JIRA</a:t>
            </a:r>
            <a:endParaRPr sz="1450">
              <a:latin typeface="Open Sans"/>
              <a:cs typeface="Open Sans"/>
            </a:endParaRPr>
          </a:p>
          <a:p>
            <a:pPr marL="389255">
              <a:lnSpc>
                <a:spcPct val="100000"/>
              </a:lnSpc>
              <a:spcBef>
                <a:spcPts val="900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Confluence</a:t>
            </a:r>
            <a:endParaRPr sz="1450">
              <a:latin typeface="Open Sans"/>
              <a:cs typeface="Open Sans"/>
            </a:endParaRPr>
          </a:p>
          <a:p>
            <a:pPr marL="389255">
              <a:lnSpc>
                <a:spcPct val="100000"/>
              </a:lnSpc>
              <a:spcBef>
                <a:spcPts val="894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Stand-ups</a:t>
            </a:r>
            <a:endParaRPr sz="1450">
              <a:latin typeface="Open Sans"/>
              <a:cs typeface="Open Sans"/>
            </a:endParaRPr>
          </a:p>
          <a:p>
            <a:pPr marL="12700" marR="378460">
              <a:lnSpc>
                <a:spcPct val="151600"/>
              </a:lnSpc>
              <a:buAutoNum type="arabicPeriod" startAt="7"/>
              <a:tabLst>
                <a:tab pos="22034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Team Communication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8.Roles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Responsibilities</a:t>
            </a:r>
            <a:endParaRPr sz="1450">
              <a:latin typeface="Open Sans"/>
              <a:cs typeface="Open Sans"/>
            </a:endParaRPr>
          </a:p>
          <a:p>
            <a:pPr marL="389255">
              <a:lnSpc>
                <a:spcPct val="100000"/>
              </a:lnSpc>
              <a:spcBef>
                <a:spcPts val="900"/>
              </a:spcBef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Head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Digital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997284" y="5756865"/>
            <a:ext cx="3042920" cy="43808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1090930">
              <a:lnSpc>
                <a:spcPct val="151400"/>
              </a:lnSpc>
              <a:spcBef>
                <a:spcPts val="90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E-Commerce</a:t>
            </a:r>
            <a:r>
              <a:rPr dirty="0" sz="1450" spc="-7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SME </a:t>
            </a:r>
            <a:r>
              <a:rPr dirty="0" sz="1450" spc="-36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Marketing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  <a:p>
            <a:pPr marL="389255" marR="5080">
              <a:lnSpc>
                <a:spcPct val="151600"/>
              </a:lnSpc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E-Commerce</a:t>
            </a:r>
            <a:r>
              <a:rPr dirty="0" sz="14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Business</a:t>
            </a:r>
            <a:r>
              <a:rPr dirty="0" sz="14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Analyst </a:t>
            </a:r>
            <a:r>
              <a:rPr dirty="0" sz="1450" spc="-36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dirty="0" sz="145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  <a:p>
            <a:pPr marL="389255" marR="569595">
              <a:lnSpc>
                <a:spcPct val="151600"/>
              </a:lnSpc>
              <a:spcBef>
                <a:spcPts val="5"/>
              </a:spcBef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Warehouse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Team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Customer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Service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Team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Content</a:t>
            </a:r>
            <a:r>
              <a:rPr dirty="0" sz="145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  <a:p>
            <a:pPr marL="219710" indent="-207645">
              <a:lnSpc>
                <a:spcPct val="100000"/>
              </a:lnSpc>
              <a:spcBef>
                <a:spcPts val="894"/>
              </a:spcBef>
              <a:buAutoNum type="arabicPeriod" startAt="9"/>
              <a:tabLst>
                <a:tab pos="22034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Resources</a:t>
            </a:r>
            <a:endParaRPr sz="1450">
              <a:latin typeface="Open Sans"/>
              <a:cs typeface="Open Sans"/>
            </a:endParaRPr>
          </a:p>
          <a:p>
            <a:pPr marL="389255" marR="1838960">
              <a:lnSpc>
                <a:spcPct val="151600"/>
              </a:lnSpc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Internal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3rd</a:t>
            </a:r>
            <a:r>
              <a:rPr dirty="0" sz="1450" spc="-7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Party </a:t>
            </a:r>
            <a:r>
              <a:rPr dirty="0" sz="1450" spc="-3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Hybrid</a:t>
            </a:r>
            <a:endParaRPr sz="1450">
              <a:latin typeface="Open Sans"/>
              <a:cs typeface="Open Sans"/>
            </a:endParaRPr>
          </a:p>
          <a:p>
            <a:pPr marL="327025" indent="-314960">
              <a:lnSpc>
                <a:spcPct val="100000"/>
              </a:lnSpc>
              <a:spcBef>
                <a:spcPts val="900"/>
              </a:spcBef>
              <a:buAutoNum type="arabicPeriod" startAt="10"/>
              <a:tabLst>
                <a:tab pos="327660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Culture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11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5">
                <a:solidFill>
                  <a:srgbClr val="FFFFFF"/>
                </a:solidFill>
                <a:latin typeface="Open Sans"/>
                <a:cs typeface="Open Sans"/>
              </a:rPr>
              <a:t>.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Project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Teams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55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30" y="3543275"/>
            <a:ext cx="6079490" cy="5050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fastest-growing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segments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brands are rushing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 every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successful,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necessary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balance. Managing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with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experience, strategy and cross-functional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Along with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 team,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equally involved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 process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go-live.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collaborative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effort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achieve the envisioned goal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 so the business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departments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aren’t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isolation,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8064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Along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setting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teams,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onboarding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overlooked.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On-boarding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done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manner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define the success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mixed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</a:t>
            </a:r>
            <a:endParaRPr sz="1450">
              <a:latin typeface="Open Sans"/>
              <a:cs typeface="Open Sans"/>
            </a:endParaRPr>
          </a:p>
          <a:p>
            <a:pPr marL="12700" marR="5080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 can be co-located, working remotely, and 3rd party service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providers. A successful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can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in-house,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co-locates,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remote</a:t>
            </a:r>
            <a:endParaRPr sz="1450">
              <a:latin typeface="Open Sans"/>
              <a:cs typeface="Open Sans"/>
            </a:endParaRPr>
          </a:p>
          <a:p>
            <a:pPr marL="12700" marR="4114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3rd party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defined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minimize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maximise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efficiency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productivity.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6.0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1855074"/>
            <a:ext cx="190246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70">
                <a:latin typeface="Open Sans"/>
                <a:cs typeface="Open Sans"/>
              </a:rPr>
              <a:t>People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9893" y="2010399"/>
            <a:ext cx="11434206" cy="728774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56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547400"/>
            <a:ext cx="5783580" cy="35388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Marketing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team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 tons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tips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tricks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out 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be used 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 your brand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great,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 not work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 only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posting content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media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sending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emails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business,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marketing team that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bring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helps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ROI, produces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 and promotions, manages influences,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builds online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 strategies and so on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forth.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marketing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integral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SEO, SEM,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programs,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rewards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related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tasks running.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Coordination with the marketing team helps drive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rate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7312166"/>
            <a:ext cx="572643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 communication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collaboration, there could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crop up. For example,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inventory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certain item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warehouse and the marketing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sends 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promotional email regarding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product,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could face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angry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turn negatively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affect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perfect.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5423" y="1913942"/>
            <a:ext cx="5668645" cy="20313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IT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team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 take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(technical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team) involving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 back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front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</a:t>
            </a:r>
            <a:endParaRPr sz="1450">
              <a:latin typeface="Open Sans"/>
              <a:cs typeface="Open Sans"/>
            </a:endParaRPr>
          </a:p>
          <a:p>
            <a:pPr marL="12700" marR="6350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team,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them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separate.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 prefer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entire 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inhouse,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could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concern,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culture,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environment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423" y="4171277"/>
            <a:ext cx="558927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Alternatively,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 prefer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outsource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(development)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consultancy type firms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expertise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area and 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enable the in-house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prefer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mix of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5423" y="5678896"/>
            <a:ext cx="548259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Ideally,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remain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separate, but work together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unity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setting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goals,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planning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sprints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deploying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features.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5423" y="6688666"/>
            <a:ext cx="5543550" cy="2534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Customer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Service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Service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usually 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most overlooked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undervalued teams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organisation. But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industry,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everything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 team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direct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contact with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customers. They can provide the marketing, product,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employees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next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sprint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cycle.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5423" y="9448477"/>
            <a:ext cx="560451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example, an organisation had the customer service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room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the e-Commerce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time. The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64472" y="1909440"/>
            <a:ext cx="584390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were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firsthand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what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had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was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invaluable.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64472" y="2663343"/>
            <a:ext cx="564388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involved and consistently providing feedback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team, because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information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firsthand knowledge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customer. Any feedback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might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impacting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transactions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behaviour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 quickly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addressed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roadmap.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64472" y="4422201"/>
            <a:ext cx="564388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involved and consistently providing feedback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team, because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information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firsthand knowledge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customer. Any feedback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might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impacting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transactions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behaviour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 quickly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addressed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roadmap.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64382" y="6186063"/>
            <a:ext cx="189738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5" b="1">
                <a:latin typeface="Open Sans Extrabold"/>
                <a:cs typeface="Open Sans Extrabold"/>
              </a:rPr>
              <a:t>E-Commerce</a:t>
            </a:r>
            <a:r>
              <a:rPr dirty="0" sz="1650" spc="-4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team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64382" y="6684540"/>
            <a:ext cx="578993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Ideally,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dedicated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manages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day-to-day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related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goal,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maintenance,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everything related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online platform.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overview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e-Commerce team are: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64382" y="8217227"/>
            <a:ext cx="21850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64382" y="8719892"/>
            <a:ext cx="14128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SME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64382" y="9222557"/>
            <a:ext cx="17875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64382" y="9725223"/>
            <a:ext cx="16910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6.1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2505" y="1855074"/>
            <a:ext cx="190246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70">
                <a:latin typeface="Open Sans"/>
                <a:cs typeface="Open Sans"/>
              </a:rPr>
              <a:t>People</a:t>
            </a:r>
            <a:endParaRPr sz="47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57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311836"/>
            <a:ext cx="18986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SEO/SEM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Specialist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814502"/>
            <a:ext cx="17595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317167"/>
            <a:ext cx="10579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3794766"/>
            <a:ext cx="577786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overlap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depending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revenue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growth targets.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4803907"/>
            <a:ext cx="5831840" cy="2282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Warehouse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 plans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release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imperative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consider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working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warehouse because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though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online,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packaging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physical world.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only focus on the working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can miss out 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intricate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end-to-end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7312480"/>
            <a:ext cx="5769610" cy="2286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example, an organisation builds the website, did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end,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found 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warehouse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printer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because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warehouse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wait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turn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reduced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 they were 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package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out.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only wasted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but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orders were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delayed which increased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made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damaged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experience and 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7501" y="2290894"/>
            <a:ext cx="5753735" cy="32880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30" b="1">
                <a:latin typeface="Open Sans Extrabold"/>
                <a:cs typeface="Open Sans Extrabold"/>
              </a:rPr>
              <a:t>C </a:t>
            </a:r>
            <a:r>
              <a:rPr dirty="0" sz="1650" spc="-80" b="1">
                <a:latin typeface="Open Sans Extrabold"/>
                <a:cs typeface="Open Sans Extrabold"/>
              </a:rPr>
              <a:t>level</a:t>
            </a:r>
            <a:endParaRPr sz="1650">
              <a:latin typeface="Open Sans Extrabold"/>
              <a:cs typeface="Open Sans Extrabold"/>
            </a:endParaRPr>
          </a:p>
          <a:p>
            <a:pPr marL="12700" marR="39370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executives always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optimum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increase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gain returns on investments. For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happen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 only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organisation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endParaRPr sz="1450">
              <a:latin typeface="Open Sans"/>
              <a:cs typeface="Open Sans"/>
            </a:endParaRPr>
          </a:p>
          <a:p>
            <a:pPr marL="12700" marR="17208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 together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crucial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top-level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involved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goal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achieved.</a:t>
            </a:r>
            <a:endParaRPr sz="1450">
              <a:latin typeface="Open Sans"/>
              <a:cs typeface="Open Sans"/>
            </a:endParaRPr>
          </a:p>
          <a:p>
            <a:pPr marL="12700" marR="22352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 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top-level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buy-in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major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project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project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Direct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engagement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proper communication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needed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7501" y="5804421"/>
            <a:ext cx="5763895" cy="2286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Though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times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depend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whether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was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initiated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below. Often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 rather than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the business.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usually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 being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initiated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very reason,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necessary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involved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soon 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possible and keep them involved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till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very 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bring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together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expectations across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board so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you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move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along the project everyone knows what you are doing,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project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carried out.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7501" y="8316993"/>
            <a:ext cx="584327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mind, they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look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KPIs and the ROI but bringing them onto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journey from the very beginning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them understand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why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being done, what the organisation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gain from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stakeholders derive from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this.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downright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essential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everyone from top-down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equally involved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64382" y="2290894"/>
            <a:ext cx="5707380" cy="17805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Others</a:t>
            </a:r>
            <a:endParaRPr sz="1650">
              <a:latin typeface="Open Sans Extrabold"/>
              <a:cs typeface="Open Sans Extrabold"/>
            </a:endParaRPr>
          </a:p>
          <a:p>
            <a:pPr marL="12700" marR="4191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 various other teams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existing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stand-alone such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as: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aligned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teams 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content being put out 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received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64382" y="4045753"/>
            <a:ext cx="5768340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not.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updated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keep the customers 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date. The content team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 content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page,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category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blog,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footer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attracts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onto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data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64382" y="5829677"/>
            <a:ext cx="52057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gathered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analysed. Data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customer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64382" y="6055848"/>
            <a:ext cx="577723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information, spending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habits,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popular products,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footfall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 great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insight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functioning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improvement Data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recommend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trends are upcoming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the business 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64382" y="7814705"/>
            <a:ext cx="583247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Finance and Accounting team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small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finance and accounting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in-house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outsourced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 on budgeting, speculating and managing the finance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aspect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running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6.1</a:t>
            </a:r>
            <a:endParaRPr sz="11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58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30" y="3543275"/>
            <a:ext cx="7303134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refers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combination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individual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structure.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structures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elemental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process. 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correct enabled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allows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collaboration, communication,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leadership, problem-solving and decision-making.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 allows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individuals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 together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towards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 which working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usual.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ranging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hierarchical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industries.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5553371"/>
            <a:ext cx="7282180" cy="404685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In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below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diagram,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summary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different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team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structures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found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within </a:t>
            </a:r>
            <a:r>
              <a:rPr dirty="0" sz="1450" spc="-36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organisations:</a:t>
            </a:r>
            <a:endParaRPr sz="14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 Extrabold"/>
              <a:cs typeface="Open Sans Extrabold"/>
            </a:endParaRPr>
          </a:p>
          <a:p>
            <a:pPr marL="389255" indent="-377190">
              <a:lnSpc>
                <a:spcPct val="100000"/>
              </a:lnSpc>
              <a:buAutoNum type="arabicPeriod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Expertise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Dispersed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AutoNum type="arabicPeriod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AutoNum type="arabicPeriod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Centralised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AutoNum type="arabicPeriod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AutoNum type="arabicPeriod"/>
              <a:tabLst>
                <a:tab pos="389255" algn="l"/>
                <a:tab pos="389890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Hub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Spoke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AutoNum type="arabicPeriod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Dandelion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AutoNum type="arabicPeriod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AutoNum type="arabicPeriod"/>
              <a:tabLst>
                <a:tab pos="389255" algn="l"/>
                <a:tab pos="389890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Honeycomb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2032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part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flow,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centralised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5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types displayed below, with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honeycomb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structure being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closest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Agile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alignments.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6.2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1855074"/>
            <a:ext cx="424243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20">
                <a:latin typeface="Open Sans"/>
                <a:cs typeface="Open Sans"/>
              </a:rPr>
              <a:t>Team</a:t>
            </a:r>
            <a:r>
              <a:rPr dirty="0" sz="4750" spc="-60">
                <a:latin typeface="Open Sans"/>
                <a:cs typeface="Open Sans"/>
              </a:rPr>
              <a:t> Structure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74798" y="4322246"/>
            <a:ext cx="10293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Centralised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14246" y="4322246"/>
            <a:ext cx="17843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Expertise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Dispersed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298150" y="2376562"/>
            <a:ext cx="2921635" cy="1766570"/>
            <a:chOff x="9298150" y="2376562"/>
            <a:chExt cx="2921635" cy="1766570"/>
          </a:xfrm>
        </p:grpSpPr>
        <p:sp>
          <p:nvSpPr>
            <p:cNvPr id="11" name="object 11"/>
            <p:cNvSpPr/>
            <p:nvPr/>
          </p:nvSpPr>
          <p:spPr>
            <a:xfrm>
              <a:off x="9303385" y="2381797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19">
                  <a:moveTo>
                    <a:pt x="174968" y="349957"/>
                  </a:moveTo>
                  <a:lnTo>
                    <a:pt x="221483" y="343705"/>
                  </a:lnTo>
                  <a:lnTo>
                    <a:pt x="263279" y="326062"/>
                  </a:lnTo>
                  <a:lnTo>
                    <a:pt x="298691" y="298699"/>
                  </a:lnTo>
                  <a:lnTo>
                    <a:pt x="326049" y="263283"/>
                  </a:lnTo>
                  <a:lnTo>
                    <a:pt x="343687" y="221487"/>
                  </a:lnTo>
                  <a:lnTo>
                    <a:pt x="349936" y="174978"/>
                  </a:lnTo>
                  <a:lnTo>
                    <a:pt x="343687" y="128474"/>
                  </a:lnTo>
                  <a:lnTo>
                    <a:pt x="326049" y="86678"/>
                  </a:lnTo>
                  <a:lnTo>
                    <a:pt x="298691" y="51262"/>
                  </a:lnTo>
                  <a:lnTo>
                    <a:pt x="263279" y="23897"/>
                  </a:lnTo>
                  <a:lnTo>
                    <a:pt x="221483" y="6252"/>
                  </a:lnTo>
                  <a:lnTo>
                    <a:pt x="174968" y="0"/>
                  </a:lnTo>
                  <a:lnTo>
                    <a:pt x="128453" y="6252"/>
                  </a:lnTo>
                  <a:lnTo>
                    <a:pt x="86657" y="23897"/>
                  </a:lnTo>
                  <a:lnTo>
                    <a:pt x="51245" y="51262"/>
                  </a:lnTo>
                  <a:lnTo>
                    <a:pt x="23887" y="86678"/>
                  </a:lnTo>
                  <a:lnTo>
                    <a:pt x="6249" y="128474"/>
                  </a:lnTo>
                  <a:lnTo>
                    <a:pt x="0" y="174978"/>
                  </a:lnTo>
                  <a:lnTo>
                    <a:pt x="6249" y="221487"/>
                  </a:lnTo>
                  <a:lnTo>
                    <a:pt x="23887" y="263283"/>
                  </a:lnTo>
                  <a:lnTo>
                    <a:pt x="51245" y="298699"/>
                  </a:lnTo>
                  <a:lnTo>
                    <a:pt x="86657" y="326062"/>
                  </a:lnTo>
                  <a:lnTo>
                    <a:pt x="128453" y="343705"/>
                  </a:lnTo>
                  <a:lnTo>
                    <a:pt x="174968" y="349957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303385" y="3078602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20">
                  <a:moveTo>
                    <a:pt x="174968" y="349957"/>
                  </a:moveTo>
                  <a:lnTo>
                    <a:pt x="221483" y="343705"/>
                  </a:lnTo>
                  <a:lnTo>
                    <a:pt x="263279" y="326062"/>
                  </a:lnTo>
                  <a:lnTo>
                    <a:pt x="298691" y="298699"/>
                  </a:lnTo>
                  <a:lnTo>
                    <a:pt x="326049" y="263283"/>
                  </a:lnTo>
                  <a:lnTo>
                    <a:pt x="343687" y="221487"/>
                  </a:lnTo>
                  <a:lnTo>
                    <a:pt x="349936" y="174978"/>
                  </a:lnTo>
                  <a:lnTo>
                    <a:pt x="343687" y="128474"/>
                  </a:lnTo>
                  <a:lnTo>
                    <a:pt x="326049" y="86678"/>
                  </a:lnTo>
                  <a:lnTo>
                    <a:pt x="298691" y="51262"/>
                  </a:lnTo>
                  <a:lnTo>
                    <a:pt x="263279" y="23897"/>
                  </a:lnTo>
                  <a:lnTo>
                    <a:pt x="221483" y="6252"/>
                  </a:lnTo>
                  <a:lnTo>
                    <a:pt x="174968" y="0"/>
                  </a:lnTo>
                  <a:lnTo>
                    <a:pt x="128453" y="6252"/>
                  </a:lnTo>
                  <a:lnTo>
                    <a:pt x="86657" y="23897"/>
                  </a:lnTo>
                  <a:lnTo>
                    <a:pt x="51245" y="51262"/>
                  </a:lnTo>
                  <a:lnTo>
                    <a:pt x="23887" y="86678"/>
                  </a:lnTo>
                  <a:lnTo>
                    <a:pt x="6249" y="128474"/>
                  </a:lnTo>
                  <a:lnTo>
                    <a:pt x="0" y="174978"/>
                  </a:lnTo>
                  <a:lnTo>
                    <a:pt x="6249" y="221487"/>
                  </a:lnTo>
                  <a:lnTo>
                    <a:pt x="23887" y="263283"/>
                  </a:lnTo>
                  <a:lnTo>
                    <a:pt x="51245" y="298699"/>
                  </a:lnTo>
                  <a:lnTo>
                    <a:pt x="86657" y="326062"/>
                  </a:lnTo>
                  <a:lnTo>
                    <a:pt x="128453" y="343705"/>
                  </a:lnTo>
                  <a:lnTo>
                    <a:pt x="174968" y="349957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496849" y="2777647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w="0" h="255269">
                  <a:moveTo>
                    <a:pt x="0" y="0"/>
                  </a:moveTo>
                  <a:lnTo>
                    <a:pt x="0" y="254987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455950" y="2738557"/>
              <a:ext cx="81915" cy="333375"/>
            </a:xfrm>
            <a:custGeom>
              <a:avLst/>
              <a:gdLst/>
              <a:ahLst/>
              <a:cxnLst/>
              <a:rect l="l" t="t" r="r" b="b"/>
              <a:pathLst>
                <a:path w="81915" h="333375">
                  <a:moveTo>
                    <a:pt x="81788" y="289255"/>
                  </a:moveTo>
                  <a:lnTo>
                    <a:pt x="0" y="289255"/>
                  </a:lnTo>
                  <a:lnTo>
                    <a:pt x="40894" y="333184"/>
                  </a:lnTo>
                  <a:lnTo>
                    <a:pt x="81788" y="289255"/>
                  </a:lnTo>
                  <a:close/>
                </a:path>
                <a:path w="81915" h="333375">
                  <a:moveTo>
                    <a:pt x="81788" y="44005"/>
                  </a:moveTo>
                  <a:lnTo>
                    <a:pt x="40894" y="0"/>
                  </a:lnTo>
                  <a:lnTo>
                    <a:pt x="0" y="44005"/>
                  </a:lnTo>
                  <a:lnTo>
                    <a:pt x="81788" y="44005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03385" y="3769438"/>
              <a:ext cx="350520" cy="349885"/>
            </a:xfrm>
            <a:custGeom>
              <a:avLst/>
              <a:gdLst/>
              <a:ahLst/>
              <a:cxnLst/>
              <a:rect l="l" t="t" r="r" b="b"/>
              <a:pathLst>
                <a:path w="350520" h="349885">
                  <a:moveTo>
                    <a:pt x="174968" y="349874"/>
                  </a:moveTo>
                  <a:lnTo>
                    <a:pt x="221483" y="343627"/>
                  </a:lnTo>
                  <a:lnTo>
                    <a:pt x="263279" y="325995"/>
                  </a:lnTo>
                  <a:lnTo>
                    <a:pt x="298691" y="298642"/>
                  </a:lnTo>
                  <a:lnTo>
                    <a:pt x="326049" y="263232"/>
                  </a:lnTo>
                  <a:lnTo>
                    <a:pt x="343687" y="221428"/>
                  </a:lnTo>
                  <a:lnTo>
                    <a:pt x="349936" y="174895"/>
                  </a:lnTo>
                  <a:lnTo>
                    <a:pt x="343687" y="128396"/>
                  </a:lnTo>
                  <a:lnTo>
                    <a:pt x="326049" y="86616"/>
                  </a:lnTo>
                  <a:lnTo>
                    <a:pt x="298691" y="51220"/>
                  </a:lnTo>
                  <a:lnTo>
                    <a:pt x="263279" y="23875"/>
                  </a:lnTo>
                  <a:lnTo>
                    <a:pt x="221483" y="6246"/>
                  </a:lnTo>
                  <a:lnTo>
                    <a:pt x="174968" y="0"/>
                  </a:lnTo>
                  <a:lnTo>
                    <a:pt x="128453" y="6246"/>
                  </a:lnTo>
                  <a:lnTo>
                    <a:pt x="86657" y="23875"/>
                  </a:lnTo>
                  <a:lnTo>
                    <a:pt x="51245" y="51220"/>
                  </a:lnTo>
                  <a:lnTo>
                    <a:pt x="23887" y="86616"/>
                  </a:lnTo>
                  <a:lnTo>
                    <a:pt x="6249" y="128396"/>
                  </a:lnTo>
                  <a:lnTo>
                    <a:pt x="0" y="174895"/>
                  </a:lnTo>
                  <a:lnTo>
                    <a:pt x="6249" y="221428"/>
                  </a:lnTo>
                  <a:lnTo>
                    <a:pt x="23887" y="263232"/>
                  </a:lnTo>
                  <a:lnTo>
                    <a:pt x="51245" y="298642"/>
                  </a:lnTo>
                  <a:lnTo>
                    <a:pt x="86657" y="325995"/>
                  </a:lnTo>
                  <a:lnTo>
                    <a:pt x="128453" y="343627"/>
                  </a:lnTo>
                  <a:lnTo>
                    <a:pt x="174968" y="349874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496849" y="3472898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w="0" h="255270">
                  <a:moveTo>
                    <a:pt x="0" y="0"/>
                  </a:moveTo>
                  <a:lnTo>
                    <a:pt x="0" y="254987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455950" y="3433806"/>
              <a:ext cx="81915" cy="333375"/>
            </a:xfrm>
            <a:custGeom>
              <a:avLst/>
              <a:gdLst/>
              <a:ahLst/>
              <a:cxnLst/>
              <a:rect l="l" t="t" r="r" b="b"/>
              <a:pathLst>
                <a:path w="81915" h="333375">
                  <a:moveTo>
                    <a:pt x="81788" y="289179"/>
                  </a:moveTo>
                  <a:lnTo>
                    <a:pt x="0" y="289179"/>
                  </a:lnTo>
                  <a:lnTo>
                    <a:pt x="40894" y="333184"/>
                  </a:lnTo>
                  <a:lnTo>
                    <a:pt x="81788" y="289179"/>
                  </a:lnTo>
                  <a:close/>
                </a:path>
                <a:path w="81915" h="333375">
                  <a:moveTo>
                    <a:pt x="81788" y="43916"/>
                  </a:moveTo>
                  <a:lnTo>
                    <a:pt x="40894" y="0"/>
                  </a:lnTo>
                  <a:lnTo>
                    <a:pt x="0" y="43916"/>
                  </a:lnTo>
                  <a:lnTo>
                    <a:pt x="81788" y="43916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484361" y="3586196"/>
              <a:ext cx="676275" cy="0"/>
            </a:xfrm>
            <a:custGeom>
              <a:avLst/>
              <a:gdLst/>
              <a:ahLst/>
              <a:cxnLst/>
              <a:rect l="l" t="t" r="r" b="b"/>
              <a:pathLst>
                <a:path w="676275" h="0">
                  <a:moveTo>
                    <a:pt x="0" y="0"/>
                  </a:moveTo>
                  <a:lnTo>
                    <a:pt x="675728" y="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210434" y="3414979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20">
                  <a:moveTo>
                    <a:pt x="174968" y="349957"/>
                  </a:moveTo>
                  <a:lnTo>
                    <a:pt x="221483" y="343705"/>
                  </a:lnTo>
                  <a:lnTo>
                    <a:pt x="263279" y="326062"/>
                  </a:lnTo>
                  <a:lnTo>
                    <a:pt x="298691" y="298699"/>
                  </a:lnTo>
                  <a:lnTo>
                    <a:pt x="326049" y="263283"/>
                  </a:lnTo>
                  <a:lnTo>
                    <a:pt x="343687" y="221487"/>
                  </a:lnTo>
                  <a:lnTo>
                    <a:pt x="349936" y="174978"/>
                  </a:lnTo>
                  <a:lnTo>
                    <a:pt x="343687" y="128474"/>
                  </a:lnTo>
                  <a:lnTo>
                    <a:pt x="326049" y="86678"/>
                  </a:lnTo>
                  <a:lnTo>
                    <a:pt x="298691" y="51262"/>
                  </a:lnTo>
                  <a:lnTo>
                    <a:pt x="263279" y="23897"/>
                  </a:lnTo>
                  <a:lnTo>
                    <a:pt x="221483" y="6252"/>
                  </a:lnTo>
                  <a:lnTo>
                    <a:pt x="174968" y="0"/>
                  </a:lnTo>
                  <a:lnTo>
                    <a:pt x="128453" y="6252"/>
                  </a:lnTo>
                  <a:lnTo>
                    <a:pt x="86657" y="23897"/>
                  </a:lnTo>
                  <a:lnTo>
                    <a:pt x="51245" y="51262"/>
                  </a:lnTo>
                  <a:lnTo>
                    <a:pt x="23887" y="86678"/>
                  </a:lnTo>
                  <a:lnTo>
                    <a:pt x="6249" y="128474"/>
                  </a:lnTo>
                  <a:lnTo>
                    <a:pt x="0" y="174978"/>
                  </a:lnTo>
                  <a:lnTo>
                    <a:pt x="6249" y="221487"/>
                  </a:lnTo>
                  <a:lnTo>
                    <a:pt x="23887" y="263283"/>
                  </a:lnTo>
                  <a:lnTo>
                    <a:pt x="51245" y="298699"/>
                  </a:lnTo>
                  <a:lnTo>
                    <a:pt x="86657" y="326062"/>
                  </a:lnTo>
                  <a:lnTo>
                    <a:pt x="128453" y="343705"/>
                  </a:lnTo>
                  <a:lnTo>
                    <a:pt x="174968" y="349957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155210" y="3545297"/>
              <a:ext cx="44450" cy="81915"/>
            </a:xfrm>
            <a:custGeom>
              <a:avLst/>
              <a:gdLst/>
              <a:ahLst/>
              <a:cxnLst/>
              <a:rect l="l" t="t" r="r" b="b"/>
              <a:pathLst>
                <a:path w="44450" h="81914">
                  <a:moveTo>
                    <a:pt x="0" y="0"/>
                  </a:moveTo>
                  <a:lnTo>
                    <a:pt x="0" y="81798"/>
                  </a:lnTo>
                  <a:lnTo>
                    <a:pt x="43977" y="4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610719" y="3586196"/>
              <a:ext cx="598170" cy="0"/>
            </a:xfrm>
            <a:custGeom>
              <a:avLst/>
              <a:gdLst/>
              <a:ahLst/>
              <a:cxnLst/>
              <a:rect l="l" t="t" r="r" b="b"/>
              <a:pathLst>
                <a:path w="598170" h="0">
                  <a:moveTo>
                    <a:pt x="0" y="0"/>
                  </a:moveTo>
                  <a:lnTo>
                    <a:pt x="597636" y="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571617" y="3545297"/>
              <a:ext cx="44450" cy="81915"/>
            </a:xfrm>
            <a:custGeom>
              <a:avLst/>
              <a:gdLst/>
              <a:ahLst/>
              <a:cxnLst/>
              <a:rect l="l" t="t" r="r" b="b"/>
              <a:pathLst>
                <a:path w="44450" h="81914">
                  <a:moveTo>
                    <a:pt x="43977" y="0"/>
                  </a:moveTo>
                  <a:lnTo>
                    <a:pt x="0" y="40899"/>
                  </a:lnTo>
                  <a:lnTo>
                    <a:pt x="43977" y="81798"/>
                  </a:lnTo>
                  <a:lnTo>
                    <a:pt x="439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703670" y="2559232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 h="0">
                  <a:moveTo>
                    <a:pt x="0" y="0"/>
                  </a:moveTo>
                  <a:lnTo>
                    <a:pt x="456415" y="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664569" y="2518332"/>
              <a:ext cx="44450" cy="81915"/>
            </a:xfrm>
            <a:custGeom>
              <a:avLst/>
              <a:gdLst/>
              <a:ahLst/>
              <a:cxnLst/>
              <a:rect l="l" t="t" r="r" b="b"/>
              <a:pathLst>
                <a:path w="44450" h="81914">
                  <a:moveTo>
                    <a:pt x="43977" y="0"/>
                  </a:moveTo>
                  <a:lnTo>
                    <a:pt x="0" y="40899"/>
                  </a:lnTo>
                  <a:lnTo>
                    <a:pt x="43977" y="81798"/>
                  </a:lnTo>
                  <a:lnTo>
                    <a:pt x="439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210434" y="2381797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19">
                  <a:moveTo>
                    <a:pt x="174968" y="349957"/>
                  </a:moveTo>
                  <a:lnTo>
                    <a:pt x="221483" y="343705"/>
                  </a:lnTo>
                  <a:lnTo>
                    <a:pt x="263279" y="326062"/>
                  </a:lnTo>
                  <a:lnTo>
                    <a:pt x="298691" y="298699"/>
                  </a:lnTo>
                  <a:lnTo>
                    <a:pt x="326049" y="263283"/>
                  </a:lnTo>
                  <a:lnTo>
                    <a:pt x="343687" y="221487"/>
                  </a:lnTo>
                  <a:lnTo>
                    <a:pt x="349936" y="174978"/>
                  </a:lnTo>
                  <a:lnTo>
                    <a:pt x="343687" y="128474"/>
                  </a:lnTo>
                  <a:lnTo>
                    <a:pt x="326049" y="86678"/>
                  </a:lnTo>
                  <a:lnTo>
                    <a:pt x="298691" y="51262"/>
                  </a:lnTo>
                  <a:lnTo>
                    <a:pt x="263279" y="23897"/>
                  </a:lnTo>
                  <a:lnTo>
                    <a:pt x="221483" y="6252"/>
                  </a:lnTo>
                  <a:lnTo>
                    <a:pt x="174968" y="0"/>
                  </a:lnTo>
                  <a:lnTo>
                    <a:pt x="128453" y="6252"/>
                  </a:lnTo>
                  <a:lnTo>
                    <a:pt x="86657" y="23897"/>
                  </a:lnTo>
                  <a:lnTo>
                    <a:pt x="51245" y="51262"/>
                  </a:lnTo>
                  <a:lnTo>
                    <a:pt x="23887" y="86678"/>
                  </a:lnTo>
                  <a:lnTo>
                    <a:pt x="6249" y="128474"/>
                  </a:lnTo>
                  <a:lnTo>
                    <a:pt x="0" y="174978"/>
                  </a:lnTo>
                  <a:lnTo>
                    <a:pt x="6249" y="221487"/>
                  </a:lnTo>
                  <a:lnTo>
                    <a:pt x="23887" y="263283"/>
                  </a:lnTo>
                  <a:lnTo>
                    <a:pt x="51245" y="298699"/>
                  </a:lnTo>
                  <a:lnTo>
                    <a:pt x="86657" y="326062"/>
                  </a:lnTo>
                  <a:lnTo>
                    <a:pt x="128453" y="343705"/>
                  </a:lnTo>
                  <a:lnTo>
                    <a:pt x="174968" y="349957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155210" y="2518332"/>
              <a:ext cx="44450" cy="81915"/>
            </a:xfrm>
            <a:custGeom>
              <a:avLst/>
              <a:gdLst/>
              <a:ahLst/>
              <a:cxnLst/>
              <a:rect l="l" t="t" r="r" b="b"/>
              <a:pathLst>
                <a:path w="44450" h="81914">
                  <a:moveTo>
                    <a:pt x="0" y="0"/>
                  </a:moveTo>
                  <a:lnTo>
                    <a:pt x="0" y="81798"/>
                  </a:lnTo>
                  <a:lnTo>
                    <a:pt x="43977" y="4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039393" y="2381797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19">
                  <a:moveTo>
                    <a:pt x="174968" y="349957"/>
                  </a:moveTo>
                  <a:lnTo>
                    <a:pt x="221483" y="343705"/>
                  </a:lnTo>
                  <a:lnTo>
                    <a:pt x="263279" y="326062"/>
                  </a:lnTo>
                  <a:lnTo>
                    <a:pt x="298691" y="298699"/>
                  </a:lnTo>
                  <a:lnTo>
                    <a:pt x="326049" y="263283"/>
                  </a:lnTo>
                  <a:lnTo>
                    <a:pt x="343687" y="221487"/>
                  </a:lnTo>
                  <a:lnTo>
                    <a:pt x="349936" y="174978"/>
                  </a:lnTo>
                  <a:lnTo>
                    <a:pt x="343687" y="128474"/>
                  </a:lnTo>
                  <a:lnTo>
                    <a:pt x="326049" y="86678"/>
                  </a:lnTo>
                  <a:lnTo>
                    <a:pt x="298691" y="51262"/>
                  </a:lnTo>
                  <a:lnTo>
                    <a:pt x="263279" y="23897"/>
                  </a:lnTo>
                  <a:lnTo>
                    <a:pt x="221483" y="6252"/>
                  </a:lnTo>
                  <a:lnTo>
                    <a:pt x="174968" y="0"/>
                  </a:lnTo>
                  <a:lnTo>
                    <a:pt x="128453" y="6252"/>
                  </a:lnTo>
                  <a:lnTo>
                    <a:pt x="86657" y="23897"/>
                  </a:lnTo>
                  <a:lnTo>
                    <a:pt x="51245" y="51262"/>
                  </a:lnTo>
                  <a:lnTo>
                    <a:pt x="23887" y="86678"/>
                  </a:lnTo>
                  <a:lnTo>
                    <a:pt x="6249" y="128474"/>
                  </a:lnTo>
                  <a:lnTo>
                    <a:pt x="0" y="174978"/>
                  </a:lnTo>
                  <a:lnTo>
                    <a:pt x="6249" y="221487"/>
                  </a:lnTo>
                  <a:lnTo>
                    <a:pt x="23887" y="263283"/>
                  </a:lnTo>
                  <a:lnTo>
                    <a:pt x="51245" y="298699"/>
                  </a:lnTo>
                  <a:lnTo>
                    <a:pt x="86657" y="326062"/>
                  </a:lnTo>
                  <a:lnTo>
                    <a:pt x="128453" y="343705"/>
                  </a:lnTo>
                  <a:lnTo>
                    <a:pt x="174968" y="349957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610719" y="2559232"/>
              <a:ext cx="384810" cy="0"/>
            </a:xfrm>
            <a:custGeom>
              <a:avLst/>
              <a:gdLst/>
              <a:ahLst/>
              <a:cxnLst/>
              <a:rect l="l" t="t" r="r" b="b"/>
              <a:pathLst>
                <a:path w="384809" h="0">
                  <a:moveTo>
                    <a:pt x="0" y="0"/>
                  </a:moveTo>
                  <a:lnTo>
                    <a:pt x="384333" y="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571607" y="2518339"/>
              <a:ext cx="462915" cy="81915"/>
            </a:xfrm>
            <a:custGeom>
              <a:avLst/>
              <a:gdLst/>
              <a:ahLst/>
              <a:cxnLst/>
              <a:rect l="l" t="t" r="r" b="b"/>
              <a:pathLst>
                <a:path w="462915" h="81914">
                  <a:moveTo>
                    <a:pt x="43980" y="0"/>
                  </a:moveTo>
                  <a:lnTo>
                    <a:pt x="0" y="40894"/>
                  </a:lnTo>
                  <a:lnTo>
                    <a:pt x="43980" y="81800"/>
                  </a:lnTo>
                  <a:lnTo>
                    <a:pt x="43980" y="0"/>
                  </a:lnTo>
                  <a:close/>
                </a:path>
                <a:path w="462915" h="81914">
                  <a:moveTo>
                    <a:pt x="462534" y="40894"/>
                  </a:moveTo>
                  <a:lnTo>
                    <a:pt x="418566" y="0"/>
                  </a:lnTo>
                  <a:lnTo>
                    <a:pt x="418566" y="81800"/>
                  </a:lnTo>
                  <a:lnTo>
                    <a:pt x="462534" y="40894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864346" y="2381797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19">
                  <a:moveTo>
                    <a:pt x="174968" y="349957"/>
                  </a:moveTo>
                  <a:lnTo>
                    <a:pt x="221483" y="343705"/>
                  </a:lnTo>
                  <a:lnTo>
                    <a:pt x="263279" y="326062"/>
                  </a:lnTo>
                  <a:lnTo>
                    <a:pt x="298691" y="298699"/>
                  </a:lnTo>
                  <a:lnTo>
                    <a:pt x="326049" y="263283"/>
                  </a:lnTo>
                  <a:lnTo>
                    <a:pt x="343687" y="221487"/>
                  </a:lnTo>
                  <a:lnTo>
                    <a:pt x="349936" y="174978"/>
                  </a:lnTo>
                  <a:lnTo>
                    <a:pt x="343687" y="128474"/>
                  </a:lnTo>
                  <a:lnTo>
                    <a:pt x="326049" y="86678"/>
                  </a:lnTo>
                  <a:lnTo>
                    <a:pt x="298691" y="51262"/>
                  </a:lnTo>
                  <a:lnTo>
                    <a:pt x="263279" y="23897"/>
                  </a:lnTo>
                  <a:lnTo>
                    <a:pt x="221483" y="6252"/>
                  </a:lnTo>
                  <a:lnTo>
                    <a:pt x="174968" y="0"/>
                  </a:lnTo>
                  <a:lnTo>
                    <a:pt x="128453" y="6252"/>
                  </a:lnTo>
                  <a:lnTo>
                    <a:pt x="86657" y="23897"/>
                  </a:lnTo>
                  <a:lnTo>
                    <a:pt x="51245" y="51262"/>
                  </a:lnTo>
                  <a:lnTo>
                    <a:pt x="23887" y="86678"/>
                  </a:lnTo>
                  <a:lnTo>
                    <a:pt x="6249" y="128474"/>
                  </a:lnTo>
                  <a:lnTo>
                    <a:pt x="0" y="174978"/>
                  </a:lnTo>
                  <a:lnTo>
                    <a:pt x="6249" y="221487"/>
                  </a:lnTo>
                  <a:lnTo>
                    <a:pt x="23887" y="263283"/>
                  </a:lnTo>
                  <a:lnTo>
                    <a:pt x="51245" y="298699"/>
                  </a:lnTo>
                  <a:lnTo>
                    <a:pt x="86657" y="326062"/>
                  </a:lnTo>
                  <a:lnTo>
                    <a:pt x="128453" y="343705"/>
                  </a:lnTo>
                  <a:lnTo>
                    <a:pt x="174968" y="349957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433671" y="2559232"/>
              <a:ext cx="384810" cy="0"/>
            </a:xfrm>
            <a:custGeom>
              <a:avLst/>
              <a:gdLst/>
              <a:ahLst/>
              <a:cxnLst/>
              <a:rect l="l" t="t" r="r" b="b"/>
              <a:pathLst>
                <a:path w="384809" h="0">
                  <a:moveTo>
                    <a:pt x="0" y="0"/>
                  </a:moveTo>
                  <a:lnTo>
                    <a:pt x="384333" y="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394567" y="2518339"/>
              <a:ext cx="462915" cy="81915"/>
            </a:xfrm>
            <a:custGeom>
              <a:avLst/>
              <a:gdLst/>
              <a:ahLst/>
              <a:cxnLst/>
              <a:rect l="l" t="t" r="r" b="b"/>
              <a:pathLst>
                <a:path w="462915" h="81914">
                  <a:moveTo>
                    <a:pt x="43967" y="0"/>
                  </a:moveTo>
                  <a:lnTo>
                    <a:pt x="0" y="40894"/>
                  </a:lnTo>
                  <a:lnTo>
                    <a:pt x="43967" y="81800"/>
                  </a:lnTo>
                  <a:lnTo>
                    <a:pt x="43967" y="0"/>
                  </a:lnTo>
                  <a:close/>
                </a:path>
                <a:path w="462915" h="81914">
                  <a:moveTo>
                    <a:pt x="462534" y="40894"/>
                  </a:moveTo>
                  <a:lnTo>
                    <a:pt x="418553" y="0"/>
                  </a:lnTo>
                  <a:lnTo>
                    <a:pt x="418553" y="81800"/>
                  </a:lnTo>
                  <a:lnTo>
                    <a:pt x="462534" y="40894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039393" y="3787432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20">
                  <a:moveTo>
                    <a:pt x="174968" y="349957"/>
                  </a:moveTo>
                  <a:lnTo>
                    <a:pt x="221483" y="343705"/>
                  </a:lnTo>
                  <a:lnTo>
                    <a:pt x="263279" y="326062"/>
                  </a:lnTo>
                  <a:lnTo>
                    <a:pt x="298691" y="298699"/>
                  </a:lnTo>
                  <a:lnTo>
                    <a:pt x="326049" y="263283"/>
                  </a:lnTo>
                  <a:lnTo>
                    <a:pt x="343687" y="221487"/>
                  </a:lnTo>
                  <a:lnTo>
                    <a:pt x="349936" y="174978"/>
                  </a:lnTo>
                  <a:lnTo>
                    <a:pt x="343687" y="128445"/>
                  </a:lnTo>
                  <a:lnTo>
                    <a:pt x="326049" y="86641"/>
                  </a:lnTo>
                  <a:lnTo>
                    <a:pt x="298691" y="51231"/>
                  </a:lnTo>
                  <a:lnTo>
                    <a:pt x="263279" y="23878"/>
                  </a:lnTo>
                  <a:lnTo>
                    <a:pt x="221483" y="6246"/>
                  </a:lnTo>
                  <a:lnTo>
                    <a:pt x="174968" y="0"/>
                  </a:lnTo>
                  <a:lnTo>
                    <a:pt x="128453" y="6246"/>
                  </a:lnTo>
                  <a:lnTo>
                    <a:pt x="86657" y="23878"/>
                  </a:lnTo>
                  <a:lnTo>
                    <a:pt x="51245" y="51231"/>
                  </a:lnTo>
                  <a:lnTo>
                    <a:pt x="23887" y="86641"/>
                  </a:lnTo>
                  <a:lnTo>
                    <a:pt x="6249" y="128445"/>
                  </a:lnTo>
                  <a:lnTo>
                    <a:pt x="0" y="174978"/>
                  </a:lnTo>
                  <a:lnTo>
                    <a:pt x="6249" y="221487"/>
                  </a:lnTo>
                  <a:lnTo>
                    <a:pt x="23887" y="263283"/>
                  </a:lnTo>
                  <a:lnTo>
                    <a:pt x="51245" y="298699"/>
                  </a:lnTo>
                  <a:lnTo>
                    <a:pt x="86657" y="326062"/>
                  </a:lnTo>
                  <a:lnTo>
                    <a:pt x="128453" y="343705"/>
                  </a:lnTo>
                  <a:lnTo>
                    <a:pt x="174968" y="349957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709749" y="3948669"/>
              <a:ext cx="1285875" cy="0"/>
            </a:xfrm>
            <a:custGeom>
              <a:avLst/>
              <a:gdLst/>
              <a:ahLst/>
              <a:cxnLst/>
              <a:rect l="l" t="t" r="r" b="b"/>
              <a:pathLst>
                <a:path w="1285875" h="0">
                  <a:moveTo>
                    <a:pt x="0" y="0"/>
                  </a:moveTo>
                  <a:lnTo>
                    <a:pt x="1285301" y="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652546" y="3907770"/>
              <a:ext cx="1381760" cy="81915"/>
            </a:xfrm>
            <a:custGeom>
              <a:avLst/>
              <a:gdLst/>
              <a:ahLst/>
              <a:cxnLst/>
              <a:rect l="l" t="t" r="r" b="b"/>
              <a:pathLst>
                <a:path w="1381759" h="81914">
                  <a:moveTo>
                    <a:pt x="73431" y="14236"/>
                  </a:moveTo>
                  <a:lnTo>
                    <a:pt x="0" y="40906"/>
                  </a:lnTo>
                  <a:lnTo>
                    <a:pt x="73431" y="67652"/>
                  </a:lnTo>
                  <a:lnTo>
                    <a:pt x="57200" y="40906"/>
                  </a:lnTo>
                  <a:lnTo>
                    <a:pt x="73431" y="14236"/>
                  </a:lnTo>
                  <a:close/>
                </a:path>
                <a:path w="1381759" h="81914">
                  <a:moveTo>
                    <a:pt x="1381594" y="40906"/>
                  </a:moveTo>
                  <a:lnTo>
                    <a:pt x="1337627" y="0"/>
                  </a:lnTo>
                  <a:lnTo>
                    <a:pt x="1337627" y="81800"/>
                  </a:lnTo>
                  <a:lnTo>
                    <a:pt x="1381594" y="40906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864346" y="3090627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20">
                  <a:moveTo>
                    <a:pt x="174968" y="349957"/>
                  </a:moveTo>
                  <a:lnTo>
                    <a:pt x="221483" y="343705"/>
                  </a:lnTo>
                  <a:lnTo>
                    <a:pt x="263279" y="326062"/>
                  </a:lnTo>
                  <a:lnTo>
                    <a:pt x="298691" y="298699"/>
                  </a:lnTo>
                  <a:lnTo>
                    <a:pt x="326049" y="263283"/>
                  </a:lnTo>
                  <a:lnTo>
                    <a:pt x="343687" y="221487"/>
                  </a:lnTo>
                  <a:lnTo>
                    <a:pt x="349936" y="174978"/>
                  </a:lnTo>
                  <a:lnTo>
                    <a:pt x="343687" y="128445"/>
                  </a:lnTo>
                  <a:lnTo>
                    <a:pt x="326049" y="86641"/>
                  </a:lnTo>
                  <a:lnTo>
                    <a:pt x="298691" y="51231"/>
                  </a:lnTo>
                  <a:lnTo>
                    <a:pt x="263279" y="23878"/>
                  </a:lnTo>
                  <a:lnTo>
                    <a:pt x="221483" y="6246"/>
                  </a:lnTo>
                  <a:lnTo>
                    <a:pt x="174968" y="0"/>
                  </a:lnTo>
                  <a:lnTo>
                    <a:pt x="128453" y="6246"/>
                  </a:lnTo>
                  <a:lnTo>
                    <a:pt x="86657" y="23878"/>
                  </a:lnTo>
                  <a:lnTo>
                    <a:pt x="51245" y="51231"/>
                  </a:lnTo>
                  <a:lnTo>
                    <a:pt x="23887" y="86641"/>
                  </a:lnTo>
                  <a:lnTo>
                    <a:pt x="6249" y="128445"/>
                  </a:lnTo>
                  <a:lnTo>
                    <a:pt x="0" y="174978"/>
                  </a:lnTo>
                  <a:lnTo>
                    <a:pt x="6249" y="221487"/>
                  </a:lnTo>
                  <a:lnTo>
                    <a:pt x="23887" y="263283"/>
                  </a:lnTo>
                  <a:lnTo>
                    <a:pt x="51245" y="298699"/>
                  </a:lnTo>
                  <a:lnTo>
                    <a:pt x="86657" y="326062"/>
                  </a:lnTo>
                  <a:lnTo>
                    <a:pt x="128453" y="343705"/>
                  </a:lnTo>
                  <a:lnTo>
                    <a:pt x="174968" y="349957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039393" y="3078602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20">
                  <a:moveTo>
                    <a:pt x="174968" y="349957"/>
                  </a:moveTo>
                  <a:lnTo>
                    <a:pt x="221483" y="343705"/>
                  </a:lnTo>
                  <a:lnTo>
                    <a:pt x="263279" y="326062"/>
                  </a:lnTo>
                  <a:lnTo>
                    <a:pt x="298691" y="298699"/>
                  </a:lnTo>
                  <a:lnTo>
                    <a:pt x="326049" y="263283"/>
                  </a:lnTo>
                  <a:lnTo>
                    <a:pt x="343687" y="221487"/>
                  </a:lnTo>
                  <a:lnTo>
                    <a:pt x="349936" y="174978"/>
                  </a:lnTo>
                  <a:lnTo>
                    <a:pt x="343687" y="128474"/>
                  </a:lnTo>
                  <a:lnTo>
                    <a:pt x="326049" y="86678"/>
                  </a:lnTo>
                  <a:lnTo>
                    <a:pt x="298691" y="51262"/>
                  </a:lnTo>
                  <a:lnTo>
                    <a:pt x="263279" y="23897"/>
                  </a:lnTo>
                  <a:lnTo>
                    <a:pt x="221483" y="6252"/>
                  </a:lnTo>
                  <a:lnTo>
                    <a:pt x="174968" y="0"/>
                  </a:lnTo>
                  <a:lnTo>
                    <a:pt x="128453" y="6252"/>
                  </a:lnTo>
                  <a:lnTo>
                    <a:pt x="86657" y="23897"/>
                  </a:lnTo>
                  <a:lnTo>
                    <a:pt x="51245" y="51262"/>
                  </a:lnTo>
                  <a:lnTo>
                    <a:pt x="23887" y="86678"/>
                  </a:lnTo>
                  <a:lnTo>
                    <a:pt x="6249" y="128474"/>
                  </a:lnTo>
                  <a:lnTo>
                    <a:pt x="0" y="174978"/>
                  </a:lnTo>
                  <a:lnTo>
                    <a:pt x="6249" y="221487"/>
                  </a:lnTo>
                  <a:lnTo>
                    <a:pt x="23887" y="263283"/>
                  </a:lnTo>
                  <a:lnTo>
                    <a:pt x="51245" y="298699"/>
                  </a:lnTo>
                  <a:lnTo>
                    <a:pt x="86657" y="326062"/>
                  </a:lnTo>
                  <a:lnTo>
                    <a:pt x="128453" y="343705"/>
                  </a:lnTo>
                  <a:lnTo>
                    <a:pt x="174968" y="349957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1433671" y="3242457"/>
              <a:ext cx="390525" cy="0"/>
            </a:xfrm>
            <a:custGeom>
              <a:avLst/>
              <a:gdLst/>
              <a:ahLst/>
              <a:cxnLst/>
              <a:rect l="l" t="t" r="r" b="b"/>
              <a:pathLst>
                <a:path w="390525" h="0">
                  <a:moveTo>
                    <a:pt x="0" y="0"/>
                  </a:moveTo>
                  <a:lnTo>
                    <a:pt x="390333" y="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1394567" y="3201561"/>
              <a:ext cx="468630" cy="81915"/>
            </a:xfrm>
            <a:custGeom>
              <a:avLst/>
              <a:gdLst/>
              <a:ahLst/>
              <a:cxnLst/>
              <a:rect l="l" t="t" r="r" b="b"/>
              <a:pathLst>
                <a:path w="468629" h="81914">
                  <a:moveTo>
                    <a:pt x="43967" y="0"/>
                  </a:moveTo>
                  <a:lnTo>
                    <a:pt x="0" y="40906"/>
                  </a:lnTo>
                  <a:lnTo>
                    <a:pt x="43967" y="81800"/>
                  </a:lnTo>
                  <a:lnTo>
                    <a:pt x="43967" y="0"/>
                  </a:lnTo>
                  <a:close/>
                </a:path>
                <a:path w="468629" h="81914">
                  <a:moveTo>
                    <a:pt x="468541" y="40906"/>
                  </a:moveTo>
                  <a:lnTo>
                    <a:pt x="424561" y="0"/>
                  </a:lnTo>
                  <a:lnTo>
                    <a:pt x="424561" y="81800"/>
                  </a:lnTo>
                  <a:lnTo>
                    <a:pt x="468541" y="40906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1208270" y="3466845"/>
              <a:ext cx="0" cy="287020"/>
            </a:xfrm>
            <a:custGeom>
              <a:avLst/>
              <a:gdLst/>
              <a:ahLst/>
              <a:cxnLst/>
              <a:rect l="l" t="t" r="r" b="b"/>
              <a:pathLst>
                <a:path w="0" h="287020">
                  <a:moveTo>
                    <a:pt x="0" y="0"/>
                  </a:moveTo>
                  <a:lnTo>
                    <a:pt x="0" y="28664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167377" y="3427748"/>
              <a:ext cx="81915" cy="365125"/>
            </a:xfrm>
            <a:custGeom>
              <a:avLst/>
              <a:gdLst/>
              <a:ahLst/>
              <a:cxnLst/>
              <a:rect l="l" t="t" r="r" b="b"/>
              <a:pathLst>
                <a:path w="81915" h="365125">
                  <a:moveTo>
                    <a:pt x="81775" y="320916"/>
                  </a:moveTo>
                  <a:lnTo>
                    <a:pt x="0" y="320916"/>
                  </a:lnTo>
                  <a:lnTo>
                    <a:pt x="40881" y="364845"/>
                  </a:lnTo>
                  <a:lnTo>
                    <a:pt x="81775" y="320916"/>
                  </a:lnTo>
                  <a:close/>
                </a:path>
                <a:path w="81915" h="365125">
                  <a:moveTo>
                    <a:pt x="81775" y="44005"/>
                  </a:moveTo>
                  <a:lnTo>
                    <a:pt x="40881" y="0"/>
                  </a:lnTo>
                  <a:lnTo>
                    <a:pt x="0" y="44005"/>
                  </a:lnTo>
                  <a:lnTo>
                    <a:pt x="81775" y="44005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632933" y="2544752"/>
              <a:ext cx="0" cy="698500"/>
            </a:xfrm>
            <a:custGeom>
              <a:avLst/>
              <a:gdLst/>
              <a:ahLst/>
              <a:cxnLst/>
              <a:rect l="l" t="t" r="r" b="b"/>
              <a:pathLst>
                <a:path w="0" h="698500">
                  <a:moveTo>
                    <a:pt x="0" y="0"/>
                  </a:moveTo>
                  <a:lnTo>
                    <a:pt x="0" y="698439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7381" y="2742962"/>
              <a:ext cx="81777" cy="33040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2027741" y="3482715"/>
              <a:ext cx="0" cy="480059"/>
            </a:xfrm>
            <a:custGeom>
              <a:avLst/>
              <a:gdLst/>
              <a:ahLst/>
              <a:cxnLst/>
              <a:rect l="l" t="t" r="r" b="b"/>
              <a:pathLst>
                <a:path w="0" h="480060">
                  <a:moveTo>
                    <a:pt x="0" y="0"/>
                  </a:moveTo>
                  <a:lnTo>
                    <a:pt x="0" y="479702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1986852" y="3443612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40888" y="0"/>
                  </a:moveTo>
                  <a:lnTo>
                    <a:pt x="0" y="43925"/>
                  </a:lnTo>
                  <a:lnTo>
                    <a:pt x="81777" y="43925"/>
                  </a:lnTo>
                  <a:lnTo>
                    <a:pt x="40888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429666" y="3948669"/>
              <a:ext cx="614045" cy="0"/>
            </a:xfrm>
            <a:custGeom>
              <a:avLst/>
              <a:gdLst/>
              <a:ahLst/>
              <a:cxnLst/>
              <a:rect l="l" t="t" r="r" b="b"/>
              <a:pathLst>
                <a:path w="614045" h="0">
                  <a:moveTo>
                    <a:pt x="0" y="0"/>
                  </a:moveTo>
                  <a:lnTo>
                    <a:pt x="613656" y="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390564" y="3907770"/>
              <a:ext cx="44450" cy="81915"/>
            </a:xfrm>
            <a:custGeom>
              <a:avLst/>
              <a:gdLst/>
              <a:ahLst/>
              <a:cxnLst/>
              <a:rect l="l" t="t" r="r" b="b"/>
              <a:pathLst>
                <a:path w="44450" h="81914">
                  <a:moveTo>
                    <a:pt x="43977" y="0"/>
                  </a:moveTo>
                  <a:lnTo>
                    <a:pt x="0" y="40899"/>
                  </a:lnTo>
                  <a:lnTo>
                    <a:pt x="43977" y="81798"/>
                  </a:lnTo>
                  <a:lnTo>
                    <a:pt x="439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14575473" y="2373372"/>
            <a:ext cx="3769995" cy="1708150"/>
            <a:chOff x="14575473" y="2373372"/>
            <a:chExt cx="3769995" cy="1708150"/>
          </a:xfrm>
        </p:grpSpPr>
        <p:sp>
          <p:nvSpPr>
            <p:cNvPr id="49" name="object 49"/>
            <p:cNvSpPr/>
            <p:nvPr/>
          </p:nvSpPr>
          <p:spPr>
            <a:xfrm>
              <a:off x="16277408" y="2378608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293" y="338586"/>
                  </a:moveTo>
                  <a:lnTo>
                    <a:pt x="214296" y="332542"/>
                  </a:lnTo>
                  <a:lnTo>
                    <a:pt x="254737" y="315485"/>
                  </a:lnTo>
                  <a:lnTo>
                    <a:pt x="289000" y="289025"/>
                  </a:lnTo>
                  <a:lnTo>
                    <a:pt x="315472" y="254772"/>
                  </a:lnTo>
                  <a:lnTo>
                    <a:pt x="332538" y="214339"/>
                  </a:lnTo>
                  <a:lnTo>
                    <a:pt x="338586" y="169335"/>
                  </a:lnTo>
                  <a:lnTo>
                    <a:pt x="332538" y="124324"/>
                  </a:lnTo>
                  <a:lnTo>
                    <a:pt x="315472" y="83875"/>
                  </a:lnTo>
                  <a:lnTo>
                    <a:pt x="289000" y="49603"/>
                  </a:lnTo>
                  <a:lnTo>
                    <a:pt x="254737" y="23122"/>
                  </a:lnTo>
                  <a:lnTo>
                    <a:pt x="214296" y="6049"/>
                  </a:lnTo>
                  <a:lnTo>
                    <a:pt x="169293" y="0"/>
                  </a:lnTo>
                  <a:lnTo>
                    <a:pt x="124289" y="6049"/>
                  </a:lnTo>
                  <a:lnTo>
                    <a:pt x="83849" y="23122"/>
                  </a:lnTo>
                  <a:lnTo>
                    <a:pt x="49586" y="49603"/>
                  </a:lnTo>
                  <a:lnTo>
                    <a:pt x="23114" y="83875"/>
                  </a:lnTo>
                  <a:lnTo>
                    <a:pt x="6047" y="124324"/>
                  </a:lnTo>
                  <a:lnTo>
                    <a:pt x="0" y="169335"/>
                  </a:lnTo>
                  <a:lnTo>
                    <a:pt x="6047" y="214339"/>
                  </a:lnTo>
                  <a:lnTo>
                    <a:pt x="23114" y="254772"/>
                  </a:lnTo>
                  <a:lnTo>
                    <a:pt x="49586" y="289025"/>
                  </a:lnTo>
                  <a:lnTo>
                    <a:pt x="83849" y="315485"/>
                  </a:lnTo>
                  <a:lnTo>
                    <a:pt x="124289" y="332542"/>
                  </a:lnTo>
                  <a:lnTo>
                    <a:pt x="169293" y="338586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101478" y="3174723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293" y="338586"/>
                  </a:moveTo>
                  <a:lnTo>
                    <a:pt x="214296" y="332542"/>
                  </a:lnTo>
                  <a:lnTo>
                    <a:pt x="254737" y="315485"/>
                  </a:lnTo>
                  <a:lnTo>
                    <a:pt x="289000" y="289025"/>
                  </a:lnTo>
                  <a:lnTo>
                    <a:pt x="315472" y="254772"/>
                  </a:lnTo>
                  <a:lnTo>
                    <a:pt x="332538" y="214339"/>
                  </a:lnTo>
                  <a:lnTo>
                    <a:pt x="338586" y="169335"/>
                  </a:lnTo>
                  <a:lnTo>
                    <a:pt x="332538" y="124324"/>
                  </a:lnTo>
                  <a:lnTo>
                    <a:pt x="315472" y="83875"/>
                  </a:lnTo>
                  <a:lnTo>
                    <a:pt x="289000" y="49603"/>
                  </a:lnTo>
                  <a:lnTo>
                    <a:pt x="254737" y="23122"/>
                  </a:lnTo>
                  <a:lnTo>
                    <a:pt x="214296" y="6049"/>
                  </a:lnTo>
                  <a:lnTo>
                    <a:pt x="169293" y="0"/>
                  </a:lnTo>
                  <a:lnTo>
                    <a:pt x="124289" y="6049"/>
                  </a:lnTo>
                  <a:lnTo>
                    <a:pt x="83849" y="23122"/>
                  </a:lnTo>
                  <a:lnTo>
                    <a:pt x="49586" y="49603"/>
                  </a:lnTo>
                  <a:lnTo>
                    <a:pt x="23114" y="83875"/>
                  </a:lnTo>
                  <a:lnTo>
                    <a:pt x="6047" y="124324"/>
                  </a:lnTo>
                  <a:lnTo>
                    <a:pt x="0" y="169335"/>
                  </a:lnTo>
                  <a:lnTo>
                    <a:pt x="6047" y="214339"/>
                  </a:lnTo>
                  <a:lnTo>
                    <a:pt x="23114" y="254772"/>
                  </a:lnTo>
                  <a:lnTo>
                    <a:pt x="49586" y="289025"/>
                  </a:lnTo>
                  <a:lnTo>
                    <a:pt x="83849" y="315485"/>
                  </a:lnTo>
                  <a:lnTo>
                    <a:pt x="124289" y="332542"/>
                  </a:lnTo>
                  <a:lnTo>
                    <a:pt x="169293" y="338586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253972" y="2917041"/>
              <a:ext cx="2385695" cy="0"/>
            </a:xfrm>
            <a:custGeom>
              <a:avLst/>
              <a:gdLst/>
              <a:ahLst/>
              <a:cxnLst/>
              <a:rect l="l" t="t" r="r" b="b"/>
              <a:pathLst>
                <a:path w="2385694" h="0">
                  <a:moveTo>
                    <a:pt x="0" y="0"/>
                  </a:moveTo>
                  <a:lnTo>
                    <a:pt x="2385456" y="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5261258" y="2917532"/>
              <a:ext cx="0" cy="203200"/>
            </a:xfrm>
            <a:custGeom>
              <a:avLst/>
              <a:gdLst/>
              <a:ahLst/>
              <a:cxnLst/>
              <a:rect l="l" t="t" r="r" b="b"/>
              <a:pathLst>
                <a:path w="0" h="203200">
                  <a:moveTo>
                    <a:pt x="0" y="0"/>
                  </a:moveTo>
                  <a:lnTo>
                    <a:pt x="0" y="202632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5220369" y="3115253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81777" y="0"/>
                  </a:moveTo>
                  <a:lnTo>
                    <a:pt x="0" y="0"/>
                  </a:lnTo>
                  <a:lnTo>
                    <a:pt x="40888" y="44009"/>
                  </a:lnTo>
                  <a:lnTo>
                    <a:pt x="817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453031" y="2722430"/>
              <a:ext cx="0" cy="398145"/>
            </a:xfrm>
            <a:custGeom>
              <a:avLst/>
              <a:gdLst/>
              <a:ahLst/>
              <a:cxnLst/>
              <a:rect l="l" t="t" r="r" b="b"/>
              <a:pathLst>
                <a:path w="0" h="398144">
                  <a:moveTo>
                    <a:pt x="0" y="0"/>
                  </a:moveTo>
                  <a:lnTo>
                    <a:pt x="0" y="397726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294208" y="3174723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293" y="338586"/>
                  </a:moveTo>
                  <a:lnTo>
                    <a:pt x="214296" y="332542"/>
                  </a:lnTo>
                  <a:lnTo>
                    <a:pt x="254737" y="315485"/>
                  </a:lnTo>
                  <a:lnTo>
                    <a:pt x="289000" y="289025"/>
                  </a:lnTo>
                  <a:lnTo>
                    <a:pt x="315472" y="254772"/>
                  </a:lnTo>
                  <a:lnTo>
                    <a:pt x="332538" y="214339"/>
                  </a:lnTo>
                  <a:lnTo>
                    <a:pt x="338586" y="169335"/>
                  </a:lnTo>
                  <a:lnTo>
                    <a:pt x="332538" y="124324"/>
                  </a:lnTo>
                  <a:lnTo>
                    <a:pt x="315472" y="83875"/>
                  </a:lnTo>
                  <a:lnTo>
                    <a:pt x="289000" y="49603"/>
                  </a:lnTo>
                  <a:lnTo>
                    <a:pt x="254737" y="23122"/>
                  </a:lnTo>
                  <a:lnTo>
                    <a:pt x="214296" y="6049"/>
                  </a:lnTo>
                  <a:lnTo>
                    <a:pt x="169293" y="0"/>
                  </a:lnTo>
                  <a:lnTo>
                    <a:pt x="124289" y="6049"/>
                  </a:lnTo>
                  <a:lnTo>
                    <a:pt x="83849" y="23122"/>
                  </a:lnTo>
                  <a:lnTo>
                    <a:pt x="49586" y="49603"/>
                  </a:lnTo>
                  <a:lnTo>
                    <a:pt x="23114" y="83875"/>
                  </a:lnTo>
                  <a:lnTo>
                    <a:pt x="6047" y="124324"/>
                  </a:lnTo>
                  <a:lnTo>
                    <a:pt x="0" y="169335"/>
                  </a:lnTo>
                  <a:lnTo>
                    <a:pt x="6047" y="214339"/>
                  </a:lnTo>
                  <a:lnTo>
                    <a:pt x="23114" y="254772"/>
                  </a:lnTo>
                  <a:lnTo>
                    <a:pt x="49586" y="289025"/>
                  </a:lnTo>
                  <a:lnTo>
                    <a:pt x="83849" y="315485"/>
                  </a:lnTo>
                  <a:lnTo>
                    <a:pt x="124289" y="332542"/>
                  </a:lnTo>
                  <a:lnTo>
                    <a:pt x="169293" y="338586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6412142" y="3115253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81777" y="0"/>
                  </a:moveTo>
                  <a:lnTo>
                    <a:pt x="0" y="0"/>
                  </a:lnTo>
                  <a:lnTo>
                    <a:pt x="40888" y="44009"/>
                  </a:lnTo>
                  <a:lnTo>
                    <a:pt x="817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7623746" y="2917532"/>
              <a:ext cx="0" cy="203200"/>
            </a:xfrm>
            <a:custGeom>
              <a:avLst/>
              <a:gdLst/>
              <a:ahLst/>
              <a:cxnLst/>
              <a:rect l="l" t="t" r="r" b="b"/>
              <a:pathLst>
                <a:path w="0" h="203200">
                  <a:moveTo>
                    <a:pt x="0" y="0"/>
                  </a:moveTo>
                  <a:lnTo>
                    <a:pt x="0" y="202632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7486937" y="3174723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293" y="338586"/>
                  </a:moveTo>
                  <a:lnTo>
                    <a:pt x="214296" y="332542"/>
                  </a:lnTo>
                  <a:lnTo>
                    <a:pt x="254737" y="315485"/>
                  </a:lnTo>
                  <a:lnTo>
                    <a:pt x="289000" y="289025"/>
                  </a:lnTo>
                  <a:lnTo>
                    <a:pt x="315472" y="254772"/>
                  </a:lnTo>
                  <a:lnTo>
                    <a:pt x="332538" y="214339"/>
                  </a:lnTo>
                  <a:lnTo>
                    <a:pt x="338586" y="169335"/>
                  </a:lnTo>
                  <a:lnTo>
                    <a:pt x="332538" y="124324"/>
                  </a:lnTo>
                  <a:lnTo>
                    <a:pt x="315472" y="83875"/>
                  </a:lnTo>
                  <a:lnTo>
                    <a:pt x="289000" y="49603"/>
                  </a:lnTo>
                  <a:lnTo>
                    <a:pt x="254737" y="23122"/>
                  </a:lnTo>
                  <a:lnTo>
                    <a:pt x="214296" y="6049"/>
                  </a:lnTo>
                  <a:lnTo>
                    <a:pt x="169293" y="0"/>
                  </a:lnTo>
                  <a:lnTo>
                    <a:pt x="124289" y="6049"/>
                  </a:lnTo>
                  <a:lnTo>
                    <a:pt x="83849" y="23122"/>
                  </a:lnTo>
                  <a:lnTo>
                    <a:pt x="49586" y="49603"/>
                  </a:lnTo>
                  <a:lnTo>
                    <a:pt x="23114" y="83875"/>
                  </a:lnTo>
                  <a:lnTo>
                    <a:pt x="6047" y="124324"/>
                  </a:lnTo>
                  <a:lnTo>
                    <a:pt x="0" y="169335"/>
                  </a:lnTo>
                  <a:lnTo>
                    <a:pt x="6047" y="214339"/>
                  </a:lnTo>
                  <a:lnTo>
                    <a:pt x="23114" y="254772"/>
                  </a:lnTo>
                  <a:lnTo>
                    <a:pt x="49586" y="289025"/>
                  </a:lnTo>
                  <a:lnTo>
                    <a:pt x="83849" y="315485"/>
                  </a:lnTo>
                  <a:lnTo>
                    <a:pt x="124289" y="332542"/>
                  </a:lnTo>
                  <a:lnTo>
                    <a:pt x="169293" y="338586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7582857" y="3115253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81777" y="0"/>
                  </a:moveTo>
                  <a:lnTo>
                    <a:pt x="0" y="0"/>
                  </a:lnTo>
                  <a:lnTo>
                    <a:pt x="40888" y="44009"/>
                  </a:lnTo>
                  <a:lnTo>
                    <a:pt x="817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5098207" y="3737533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293" y="338586"/>
                  </a:moveTo>
                  <a:lnTo>
                    <a:pt x="214296" y="332536"/>
                  </a:lnTo>
                  <a:lnTo>
                    <a:pt x="254737" y="315463"/>
                  </a:lnTo>
                  <a:lnTo>
                    <a:pt x="289000" y="288983"/>
                  </a:lnTo>
                  <a:lnTo>
                    <a:pt x="315472" y="254710"/>
                  </a:lnTo>
                  <a:lnTo>
                    <a:pt x="332538" y="214261"/>
                  </a:lnTo>
                  <a:lnTo>
                    <a:pt x="338586" y="169251"/>
                  </a:lnTo>
                  <a:lnTo>
                    <a:pt x="332538" y="124247"/>
                  </a:lnTo>
                  <a:lnTo>
                    <a:pt x="315472" y="83813"/>
                  </a:lnTo>
                  <a:lnTo>
                    <a:pt x="289000" y="49561"/>
                  </a:lnTo>
                  <a:lnTo>
                    <a:pt x="254737" y="23101"/>
                  </a:lnTo>
                  <a:lnTo>
                    <a:pt x="214296" y="6043"/>
                  </a:lnTo>
                  <a:lnTo>
                    <a:pt x="169293" y="0"/>
                  </a:lnTo>
                  <a:lnTo>
                    <a:pt x="124289" y="6043"/>
                  </a:lnTo>
                  <a:lnTo>
                    <a:pt x="83849" y="23101"/>
                  </a:lnTo>
                  <a:lnTo>
                    <a:pt x="49586" y="49561"/>
                  </a:lnTo>
                  <a:lnTo>
                    <a:pt x="23114" y="83813"/>
                  </a:lnTo>
                  <a:lnTo>
                    <a:pt x="6047" y="124247"/>
                  </a:lnTo>
                  <a:lnTo>
                    <a:pt x="0" y="169251"/>
                  </a:lnTo>
                  <a:lnTo>
                    <a:pt x="6047" y="214261"/>
                  </a:lnTo>
                  <a:lnTo>
                    <a:pt x="23114" y="254710"/>
                  </a:lnTo>
                  <a:lnTo>
                    <a:pt x="49586" y="288983"/>
                  </a:lnTo>
                  <a:lnTo>
                    <a:pt x="83849" y="315463"/>
                  </a:lnTo>
                  <a:lnTo>
                    <a:pt x="124289" y="332536"/>
                  </a:lnTo>
                  <a:lnTo>
                    <a:pt x="169293" y="338586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5276764" y="3523126"/>
              <a:ext cx="0" cy="185420"/>
            </a:xfrm>
            <a:custGeom>
              <a:avLst/>
              <a:gdLst/>
              <a:ahLst/>
              <a:cxnLst/>
              <a:rect l="l" t="t" r="r" b="b"/>
              <a:pathLst>
                <a:path w="0" h="185420">
                  <a:moveTo>
                    <a:pt x="0" y="0"/>
                  </a:moveTo>
                  <a:lnTo>
                    <a:pt x="0" y="185041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5235876" y="3703258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81777" y="0"/>
                  </a:moveTo>
                  <a:lnTo>
                    <a:pt x="0" y="0"/>
                  </a:lnTo>
                  <a:lnTo>
                    <a:pt x="40888" y="44009"/>
                  </a:lnTo>
                  <a:lnTo>
                    <a:pt x="817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6304467" y="3737533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293" y="338586"/>
                  </a:moveTo>
                  <a:lnTo>
                    <a:pt x="214296" y="332536"/>
                  </a:lnTo>
                  <a:lnTo>
                    <a:pt x="254737" y="315463"/>
                  </a:lnTo>
                  <a:lnTo>
                    <a:pt x="289000" y="288983"/>
                  </a:lnTo>
                  <a:lnTo>
                    <a:pt x="315472" y="254710"/>
                  </a:lnTo>
                  <a:lnTo>
                    <a:pt x="332538" y="214261"/>
                  </a:lnTo>
                  <a:lnTo>
                    <a:pt x="338586" y="169251"/>
                  </a:lnTo>
                  <a:lnTo>
                    <a:pt x="332538" y="124247"/>
                  </a:lnTo>
                  <a:lnTo>
                    <a:pt x="315472" y="83813"/>
                  </a:lnTo>
                  <a:lnTo>
                    <a:pt x="289000" y="49561"/>
                  </a:lnTo>
                  <a:lnTo>
                    <a:pt x="254737" y="23101"/>
                  </a:lnTo>
                  <a:lnTo>
                    <a:pt x="214296" y="6043"/>
                  </a:lnTo>
                  <a:lnTo>
                    <a:pt x="169293" y="0"/>
                  </a:lnTo>
                  <a:lnTo>
                    <a:pt x="124289" y="6043"/>
                  </a:lnTo>
                  <a:lnTo>
                    <a:pt x="83849" y="23101"/>
                  </a:lnTo>
                  <a:lnTo>
                    <a:pt x="49586" y="49561"/>
                  </a:lnTo>
                  <a:lnTo>
                    <a:pt x="23114" y="83813"/>
                  </a:lnTo>
                  <a:lnTo>
                    <a:pt x="6047" y="124247"/>
                  </a:lnTo>
                  <a:lnTo>
                    <a:pt x="0" y="169251"/>
                  </a:lnTo>
                  <a:lnTo>
                    <a:pt x="6047" y="214261"/>
                  </a:lnTo>
                  <a:lnTo>
                    <a:pt x="23114" y="254710"/>
                  </a:lnTo>
                  <a:lnTo>
                    <a:pt x="49586" y="288983"/>
                  </a:lnTo>
                  <a:lnTo>
                    <a:pt x="83849" y="315463"/>
                  </a:lnTo>
                  <a:lnTo>
                    <a:pt x="124289" y="332536"/>
                  </a:lnTo>
                  <a:lnTo>
                    <a:pt x="169293" y="338586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6469860" y="3523126"/>
              <a:ext cx="0" cy="185420"/>
            </a:xfrm>
            <a:custGeom>
              <a:avLst/>
              <a:gdLst/>
              <a:ahLst/>
              <a:cxnLst/>
              <a:rect l="l" t="t" r="r" b="b"/>
              <a:pathLst>
                <a:path w="0" h="185420">
                  <a:moveTo>
                    <a:pt x="0" y="0"/>
                  </a:moveTo>
                  <a:lnTo>
                    <a:pt x="0" y="185041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6428971" y="3703258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81777" y="0"/>
                  </a:moveTo>
                  <a:lnTo>
                    <a:pt x="0" y="0"/>
                  </a:lnTo>
                  <a:lnTo>
                    <a:pt x="40888" y="44009"/>
                  </a:lnTo>
                  <a:lnTo>
                    <a:pt x="817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7483668" y="3737533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293" y="338586"/>
                  </a:moveTo>
                  <a:lnTo>
                    <a:pt x="214296" y="332536"/>
                  </a:lnTo>
                  <a:lnTo>
                    <a:pt x="254737" y="315463"/>
                  </a:lnTo>
                  <a:lnTo>
                    <a:pt x="289000" y="288983"/>
                  </a:lnTo>
                  <a:lnTo>
                    <a:pt x="315472" y="254710"/>
                  </a:lnTo>
                  <a:lnTo>
                    <a:pt x="332538" y="214261"/>
                  </a:lnTo>
                  <a:lnTo>
                    <a:pt x="338586" y="169251"/>
                  </a:lnTo>
                  <a:lnTo>
                    <a:pt x="332538" y="124247"/>
                  </a:lnTo>
                  <a:lnTo>
                    <a:pt x="315472" y="83813"/>
                  </a:lnTo>
                  <a:lnTo>
                    <a:pt x="289000" y="49561"/>
                  </a:lnTo>
                  <a:lnTo>
                    <a:pt x="254737" y="23101"/>
                  </a:lnTo>
                  <a:lnTo>
                    <a:pt x="214296" y="6043"/>
                  </a:lnTo>
                  <a:lnTo>
                    <a:pt x="169293" y="0"/>
                  </a:lnTo>
                  <a:lnTo>
                    <a:pt x="124289" y="6043"/>
                  </a:lnTo>
                  <a:lnTo>
                    <a:pt x="83849" y="23101"/>
                  </a:lnTo>
                  <a:lnTo>
                    <a:pt x="49586" y="49561"/>
                  </a:lnTo>
                  <a:lnTo>
                    <a:pt x="23114" y="83813"/>
                  </a:lnTo>
                  <a:lnTo>
                    <a:pt x="6047" y="124247"/>
                  </a:lnTo>
                  <a:lnTo>
                    <a:pt x="0" y="169251"/>
                  </a:lnTo>
                  <a:lnTo>
                    <a:pt x="6047" y="214261"/>
                  </a:lnTo>
                  <a:lnTo>
                    <a:pt x="23114" y="254710"/>
                  </a:lnTo>
                  <a:lnTo>
                    <a:pt x="49586" y="288983"/>
                  </a:lnTo>
                  <a:lnTo>
                    <a:pt x="83849" y="315463"/>
                  </a:lnTo>
                  <a:lnTo>
                    <a:pt x="124289" y="332536"/>
                  </a:lnTo>
                  <a:lnTo>
                    <a:pt x="169293" y="338586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7651008" y="3523126"/>
              <a:ext cx="0" cy="185420"/>
            </a:xfrm>
            <a:custGeom>
              <a:avLst/>
              <a:gdLst/>
              <a:ahLst/>
              <a:cxnLst/>
              <a:rect l="l" t="t" r="r" b="b"/>
              <a:pathLst>
                <a:path w="0" h="185420">
                  <a:moveTo>
                    <a:pt x="0" y="0"/>
                  </a:moveTo>
                  <a:lnTo>
                    <a:pt x="0" y="185041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7610120" y="3703258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81777" y="0"/>
                  </a:moveTo>
                  <a:lnTo>
                    <a:pt x="0" y="0"/>
                  </a:lnTo>
                  <a:lnTo>
                    <a:pt x="40888" y="44009"/>
                  </a:lnTo>
                  <a:lnTo>
                    <a:pt x="817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4771036" y="3529833"/>
              <a:ext cx="969644" cy="0"/>
            </a:xfrm>
            <a:custGeom>
              <a:avLst/>
              <a:gdLst/>
              <a:ahLst/>
              <a:cxnLst/>
              <a:rect l="l" t="t" r="r" b="b"/>
              <a:pathLst>
                <a:path w="969644" h="0">
                  <a:moveTo>
                    <a:pt x="0" y="0"/>
                  </a:moveTo>
                  <a:lnTo>
                    <a:pt x="969279" y="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4580708" y="3737533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293" y="338586"/>
                  </a:moveTo>
                  <a:lnTo>
                    <a:pt x="214296" y="332536"/>
                  </a:lnTo>
                  <a:lnTo>
                    <a:pt x="254737" y="315463"/>
                  </a:lnTo>
                  <a:lnTo>
                    <a:pt x="289000" y="288983"/>
                  </a:lnTo>
                  <a:lnTo>
                    <a:pt x="315472" y="254710"/>
                  </a:lnTo>
                  <a:lnTo>
                    <a:pt x="332538" y="214261"/>
                  </a:lnTo>
                  <a:lnTo>
                    <a:pt x="338586" y="169251"/>
                  </a:lnTo>
                  <a:lnTo>
                    <a:pt x="332538" y="124247"/>
                  </a:lnTo>
                  <a:lnTo>
                    <a:pt x="315472" y="83813"/>
                  </a:lnTo>
                  <a:lnTo>
                    <a:pt x="289000" y="49561"/>
                  </a:lnTo>
                  <a:lnTo>
                    <a:pt x="254737" y="23101"/>
                  </a:lnTo>
                  <a:lnTo>
                    <a:pt x="214296" y="6043"/>
                  </a:lnTo>
                  <a:lnTo>
                    <a:pt x="169293" y="0"/>
                  </a:lnTo>
                  <a:lnTo>
                    <a:pt x="124289" y="6043"/>
                  </a:lnTo>
                  <a:lnTo>
                    <a:pt x="83849" y="23101"/>
                  </a:lnTo>
                  <a:lnTo>
                    <a:pt x="49586" y="49561"/>
                  </a:lnTo>
                  <a:lnTo>
                    <a:pt x="23114" y="83813"/>
                  </a:lnTo>
                  <a:lnTo>
                    <a:pt x="6047" y="124247"/>
                  </a:lnTo>
                  <a:lnTo>
                    <a:pt x="0" y="169251"/>
                  </a:lnTo>
                  <a:lnTo>
                    <a:pt x="6047" y="214261"/>
                  </a:lnTo>
                  <a:lnTo>
                    <a:pt x="23114" y="254710"/>
                  </a:lnTo>
                  <a:lnTo>
                    <a:pt x="49586" y="288983"/>
                  </a:lnTo>
                  <a:lnTo>
                    <a:pt x="83849" y="315463"/>
                  </a:lnTo>
                  <a:lnTo>
                    <a:pt x="124289" y="332536"/>
                  </a:lnTo>
                  <a:lnTo>
                    <a:pt x="169293" y="338586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4798269" y="3528115"/>
              <a:ext cx="0" cy="167640"/>
            </a:xfrm>
            <a:custGeom>
              <a:avLst/>
              <a:gdLst/>
              <a:ahLst/>
              <a:cxnLst/>
              <a:rect l="l" t="t" r="r" b="b"/>
              <a:pathLst>
                <a:path w="0" h="167639">
                  <a:moveTo>
                    <a:pt x="0" y="0"/>
                  </a:moveTo>
                  <a:lnTo>
                    <a:pt x="0" y="167366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4757380" y="3690579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81777" y="0"/>
                  </a:moveTo>
                  <a:lnTo>
                    <a:pt x="0" y="0"/>
                  </a:lnTo>
                  <a:lnTo>
                    <a:pt x="40888" y="44009"/>
                  </a:lnTo>
                  <a:lnTo>
                    <a:pt x="817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5615707" y="3737533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293" y="338586"/>
                  </a:moveTo>
                  <a:lnTo>
                    <a:pt x="214296" y="332536"/>
                  </a:lnTo>
                  <a:lnTo>
                    <a:pt x="254737" y="315463"/>
                  </a:lnTo>
                  <a:lnTo>
                    <a:pt x="289000" y="288983"/>
                  </a:lnTo>
                  <a:lnTo>
                    <a:pt x="315472" y="254710"/>
                  </a:lnTo>
                  <a:lnTo>
                    <a:pt x="332538" y="214261"/>
                  </a:lnTo>
                  <a:lnTo>
                    <a:pt x="338586" y="169251"/>
                  </a:lnTo>
                  <a:lnTo>
                    <a:pt x="332538" y="124247"/>
                  </a:lnTo>
                  <a:lnTo>
                    <a:pt x="315472" y="83813"/>
                  </a:lnTo>
                  <a:lnTo>
                    <a:pt x="289000" y="49561"/>
                  </a:lnTo>
                  <a:lnTo>
                    <a:pt x="254737" y="23101"/>
                  </a:lnTo>
                  <a:lnTo>
                    <a:pt x="214296" y="6043"/>
                  </a:lnTo>
                  <a:lnTo>
                    <a:pt x="169293" y="0"/>
                  </a:lnTo>
                  <a:lnTo>
                    <a:pt x="124289" y="6043"/>
                  </a:lnTo>
                  <a:lnTo>
                    <a:pt x="83849" y="23101"/>
                  </a:lnTo>
                  <a:lnTo>
                    <a:pt x="49586" y="49561"/>
                  </a:lnTo>
                  <a:lnTo>
                    <a:pt x="23114" y="83813"/>
                  </a:lnTo>
                  <a:lnTo>
                    <a:pt x="6047" y="124247"/>
                  </a:lnTo>
                  <a:lnTo>
                    <a:pt x="0" y="169251"/>
                  </a:lnTo>
                  <a:lnTo>
                    <a:pt x="6047" y="214261"/>
                  </a:lnTo>
                  <a:lnTo>
                    <a:pt x="23114" y="254710"/>
                  </a:lnTo>
                  <a:lnTo>
                    <a:pt x="49586" y="288983"/>
                  </a:lnTo>
                  <a:lnTo>
                    <a:pt x="83849" y="315463"/>
                  </a:lnTo>
                  <a:lnTo>
                    <a:pt x="124289" y="332536"/>
                  </a:lnTo>
                  <a:lnTo>
                    <a:pt x="169293" y="338586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5726474" y="3528115"/>
              <a:ext cx="0" cy="167640"/>
            </a:xfrm>
            <a:custGeom>
              <a:avLst/>
              <a:gdLst/>
              <a:ahLst/>
              <a:cxnLst/>
              <a:rect l="l" t="t" r="r" b="b"/>
              <a:pathLst>
                <a:path w="0" h="167639">
                  <a:moveTo>
                    <a:pt x="0" y="0"/>
                  </a:moveTo>
                  <a:lnTo>
                    <a:pt x="0" y="167366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5685585" y="3690579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81777" y="0"/>
                  </a:moveTo>
                  <a:lnTo>
                    <a:pt x="0" y="0"/>
                  </a:lnTo>
                  <a:lnTo>
                    <a:pt x="40888" y="44009"/>
                  </a:lnTo>
                  <a:lnTo>
                    <a:pt x="817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7156497" y="3529833"/>
              <a:ext cx="969644" cy="0"/>
            </a:xfrm>
            <a:custGeom>
              <a:avLst/>
              <a:gdLst/>
              <a:ahLst/>
              <a:cxnLst/>
              <a:rect l="l" t="t" r="r" b="b"/>
              <a:pathLst>
                <a:path w="969644" h="0">
                  <a:moveTo>
                    <a:pt x="0" y="0"/>
                  </a:moveTo>
                  <a:lnTo>
                    <a:pt x="969279" y="0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6966168" y="3737533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293" y="338586"/>
                  </a:moveTo>
                  <a:lnTo>
                    <a:pt x="214296" y="332536"/>
                  </a:lnTo>
                  <a:lnTo>
                    <a:pt x="254737" y="315463"/>
                  </a:lnTo>
                  <a:lnTo>
                    <a:pt x="289000" y="288983"/>
                  </a:lnTo>
                  <a:lnTo>
                    <a:pt x="315472" y="254710"/>
                  </a:lnTo>
                  <a:lnTo>
                    <a:pt x="332538" y="214261"/>
                  </a:lnTo>
                  <a:lnTo>
                    <a:pt x="338586" y="169251"/>
                  </a:lnTo>
                  <a:lnTo>
                    <a:pt x="332538" y="124247"/>
                  </a:lnTo>
                  <a:lnTo>
                    <a:pt x="315472" y="83813"/>
                  </a:lnTo>
                  <a:lnTo>
                    <a:pt x="289000" y="49561"/>
                  </a:lnTo>
                  <a:lnTo>
                    <a:pt x="254737" y="23101"/>
                  </a:lnTo>
                  <a:lnTo>
                    <a:pt x="214296" y="6043"/>
                  </a:lnTo>
                  <a:lnTo>
                    <a:pt x="169293" y="0"/>
                  </a:lnTo>
                  <a:lnTo>
                    <a:pt x="124289" y="6043"/>
                  </a:lnTo>
                  <a:lnTo>
                    <a:pt x="83849" y="23101"/>
                  </a:lnTo>
                  <a:lnTo>
                    <a:pt x="49586" y="49561"/>
                  </a:lnTo>
                  <a:lnTo>
                    <a:pt x="23114" y="83813"/>
                  </a:lnTo>
                  <a:lnTo>
                    <a:pt x="6047" y="124247"/>
                  </a:lnTo>
                  <a:lnTo>
                    <a:pt x="0" y="169251"/>
                  </a:lnTo>
                  <a:lnTo>
                    <a:pt x="6047" y="214261"/>
                  </a:lnTo>
                  <a:lnTo>
                    <a:pt x="23114" y="254710"/>
                  </a:lnTo>
                  <a:lnTo>
                    <a:pt x="49586" y="288983"/>
                  </a:lnTo>
                  <a:lnTo>
                    <a:pt x="83849" y="315463"/>
                  </a:lnTo>
                  <a:lnTo>
                    <a:pt x="124289" y="332536"/>
                  </a:lnTo>
                  <a:lnTo>
                    <a:pt x="169293" y="338586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7183729" y="3528115"/>
              <a:ext cx="0" cy="167640"/>
            </a:xfrm>
            <a:custGeom>
              <a:avLst/>
              <a:gdLst/>
              <a:ahLst/>
              <a:cxnLst/>
              <a:rect l="l" t="t" r="r" b="b"/>
              <a:pathLst>
                <a:path w="0" h="167639">
                  <a:moveTo>
                    <a:pt x="0" y="0"/>
                  </a:moveTo>
                  <a:lnTo>
                    <a:pt x="0" y="167366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7142841" y="3690579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81777" y="0"/>
                  </a:moveTo>
                  <a:lnTo>
                    <a:pt x="0" y="0"/>
                  </a:lnTo>
                  <a:lnTo>
                    <a:pt x="40888" y="44009"/>
                  </a:lnTo>
                  <a:lnTo>
                    <a:pt x="817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8001167" y="3737533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293" y="338586"/>
                  </a:moveTo>
                  <a:lnTo>
                    <a:pt x="214296" y="332536"/>
                  </a:lnTo>
                  <a:lnTo>
                    <a:pt x="254737" y="315463"/>
                  </a:lnTo>
                  <a:lnTo>
                    <a:pt x="289000" y="288983"/>
                  </a:lnTo>
                  <a:lnTo>
                    <a:pt x="315472" y="254710"/>
                  </a:lnTo>
                  <a:lnTo>
                    <a:pt x="332538" y="214261"/>
                  </a:lnTo>
                  <a:lnTo>
                    <a:pt x="338586" y="169251"/>
                  </a:lnTo>
                  <a:lnTo>
                    <a:pt x="332538" y="124247"/>
                  </a:lnTo>
                  <a:lnTo>
                    <a:pt x="315472" y="83813"/>
                  </a:lnTo>
                  <a:lnTo>
                    <a:pt x="289000" y="49561"/>
                  </a:lnTo>
                  <a:lnTo>
                    <a:pt x="254737" y="23101"/>
                  </a:lnTo>
                  <a:lnTo>
                    <a:pt x="214296" y="6043"/>
                  </a:lnTo>
                  <a:lnTo>
                    <a:pt x="169293" y="0"/>
                  </a:lnTo>
                  <a:lnTo>
                    <a:pt x="124289" y="6043"/>
                  </a:lnTo>
                  <a:lnTo>
                    <a:pt x="83849" y="23101"/>
                  </a:lnTo>
                  <a:lnTo>
                    <a:pt x="49586" y="49561"/>
                  </a:lnTo>
                  <a:lnTo>
                    <a:pt x="23114" y="83813"/>
                  </a:lnTo>
                  <a:lnTo>
                    <a:pt x="6047" y="124247"/>
                  </a:lnTo>
                  <a:lnTo>
                    <a:pt x="0" y="169251"/>
                  </a:lnTo>
                  <a:lnTo>
                    <a:pt x="6047" y="214261"/>
                  </a:lnTo>
                  <a:lnTo>
                    <a:pt x="23114" y="254710"/>
                  </a:lnTo>
                  <a:lnTo>
                    <a:pt x="49586" y="288983"/>
                  </a:lnTo>
                  <a:lnTo>
                    <a:pt x="83849" y="315463"/>
                  </a:lnTo>
                  <a:lnTo>
                    <a:pt x="124289" y="332536"/>
                  </a:lnTo>
                  <a:lnTo>
                    <a:pt x="169293" y="338586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8111934" y="3528115"/>
              <a:ext cx="0" cy="167640"/>
            </a:xfrm>
            <a:custGeom>
              <a:avLst/>
              <a:gdLst/>
              <a:ahLst/>
              <a:cxnLst/>
              <a:rect l="l" t="t" r="r" b="b"/>
              <a:pathLst>
                <a:path w="0" h="167639">
                  <a:moveTo>
                    <a:pt x="0" y="0"/>
                  </a:moveTo>
                  <a:lnTo>
                    <a:pt x="0" y="167366"/>
                  </a:lnTo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8071045" y="3690579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81777" y="0"/>
                  </a:moveTo>
                  <a:lnTo>
                    <a:pt x="0" y="0"/>
                  </a:lnTo>
                  <a:lnTo>
                    <a:pt x="40888" y="44009"/>
                  </a:lnTo>
                  <a:lnTo>
                    <a:pt x="81777" y="0"/>
                  </a:lnTo>
                  <a:close/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9989258" y="7212210"/>
            <a:ext cx="11779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Hub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&amp;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Spoke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101589" y="10227826"/>
            <a:ext cx="10966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Honeycomb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9266865" y="5402977"/>
            <a:ext cx="2795905" cy="1508125"/>
            <a:chOff x="9266865" y="5402977"/>
            <a:chExt cx="2795905" cy="1508125"/>
          </a:xfrm>
        </p:grpSpPr>
        <p:sp>
          <p:nvSpPr>
            <p:cNvPr id="86" name="object 86"/>
            <p:cNvSpPr/>
            <p:nvPr/>
          </p:nvSpPr>
          <p:spPr>
            <a:xfrm>
              <a:off x="10359280" y="5874167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70">
                  <a:moveTo>
                    <a:pt x="305383" y="610745"/>
                  </a:moveTo>
                  <a:lnTo>
                    <a:pt x="354917" y="606749"/>
                  </a:lnTo>
                  <a:lnTo>
                    <a:pt x="401906" y="595179"/>
                  </a:lnTo>
                  <a:lnTo>
                    <a:pt x="445722" y="576664"/>
                  </a:lnTo>
                  <a:lnTo>
                    <a:pt x="485737" y="551833"/>
                  </a:lnTo>
                  <a:lnTo>
                    <a:pt x="521320" y="521312"/>
                  </a:lnTo>
                  <a:lnTo>
                    <a:pt x="551844" y="485731"/>
                  </a:lnTo>
                  <a:lnTo>
                    <a:pt x="576679" y="445719"/>
                  </a:lnTo>
                  <a:lnTo>
                    <a:pt x="595197" y="401903"/>
                  </a:lnTo>
                  <a:lnTo>
                    <a:pt x="606769" y="354911"/>
                  </a:lnTo>
                  <a:lnTo>
                    <a:pt x="610766" y="305372"/>
                  </a:lnTo>
                  <a:lnTo>
                    <a:pt x="606769" y="255834"/>
                  </a:lnTo>
                  <a:lnTo>
                    <a:pt x="595197" y="208842"/>
                  </a:lnTo>
                  <a:lnTo>
                    <a:pt x="576679" y="165026"/>
                  </a:lnTo>
                  <a:lnTo>
                    <a:pt x="551844" y="125013"/>
                  </a:lnTo>
                  <a:lnTo>
                    <a:pt x="521320" y="89433"/>
                  </a:lnTo>
                  <a:lnTo>
                    <a:pt x="485737" y="58912"/>
                  </a:lnTo>
                  <a:lnTo>
                    <a:pt x="445722" y="34080"/>
                  </a:lnTo>
                  <a:lnTo>
                    <a:pt x="401906" y="15565"/>
                  </a:lnTo>
                  <a:lnTo>
                    <a:pt x="354917" y="3996"/>
                  </a:lnTo>
                  <a:lnTo>
                    <a:pt x="305383" y="0"/>
                  </a:lnTo>
                  <a:lnTo>
                    <a:pt x="255849" y="3996"/>
                  </a:lnTo>
                  <a:lnTo>
                    <a:pt x="208860" y="15565"/>
                  </a:lnTo>
                  <a:lnTo>
                    <a:pt x="165043" y="34080"/>
                  </a:lnTo>
                  <a:lnTo>
                    <a:pt x="125029" y="58912"/>
                  </a:lnTo>
                  <a:lnTo>
                    <a:pt x="89446" y="89433"/>
                  </a:lnTo>
                  <a:lnTo>
                    <a:pt x="58922" y="125013"/>
                  </a:lnTo>
                  <a:lnTo>
                    <a:pt x="34087" y="165026"/>
                  </a:lnTo>
                  <a:lnTo>
                    <a:pt x="15569" y="208842"/>
                  </a:lnTo>
                  <a:lnTo>
                    <a:pt x="3997" y="255834"/>
                  </a:lnTo>
                  <a:lnTo>
                    <a:pt x="0" y="305372"/>
                  </a:lnTo>
                  <a:lnTo>
                    <a:pt x="3997" y="354911"/>
                  </a:lnTo>
                  <a:lnTo>
                    <a:pt x="15569" y="401903"/>
                  </a:lnTo>
                  <a:lnTo>
                    <a:pt x="34087" y="445719"/>
                  </a:lnTo>
                  <a:lnTo>
                    <a:pt x="58922" y="485731"/>
                  </a:lnTo>
                  <a:lnTo>
                    <a:pt x="89446" y="521312"/>
                  </a:lnTo>
                  <a:lnTo>
                    <a:pt x="125029" y="551833"/>
                  </a:lnTo>
                  <a:lnTo>
                    <a:pt x="165043" y="576664"/>
                  </a:lnTo>
                  <a:lnTo>
                    <a:pt x="208860" y="595179"/>
                  </a:lnTo>
                  <a:lnTo>
                    <a:pt x="255849" y="606749"/>
                  </a:lnTo>
                  <a:lnTo>
                    <a:pt x="305383" y="610745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694246" y="6191728"/>
              <a:ext cx="621030" cy="0"/>
            </a:xfrm>
            <a:custGeom>
              <a:avLst/>
              <a:gdLst/>
              <a:ahLst/>
              <a:cxnLst/>
              <a:rect l="l" t="t" r="r" b="b"/>
              <a:pathLst>
                <a:path w="621029" h="0">
                  <a:moveTo>
                    <a:pt x="0" y="0"/>
                  </a:moveTo>
                  <a:lnTo>
                    <a:pt x="620693" y="0"/>
                  </a:lnTo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9655137" y="6150832"/>
              <a:ext cx="699135" cy="81915"/>
            </a:xfrm>
            <a:custGeom>
              <a:avLst/>
              <a:gdLst/>
              <a:ahLst/>
              <a:cxnLst/>
              <a:rect l="l" t="t" r="r" b="b"/>
              <a:pathLst>
                <a:path w="699134" h="81914">
                  <a:moveTo>
                    <a:pt x="43980" y="0"/>
                  </a:moveTo>
                  <a:lnTo>
                    <a:pt x="0" y="40906"/>
                  </a:lnTo>
                  <a:lnTo>
                    <a:pt x="43980" y="81800"/>
                  </a:lnTo>
                  <a:lnTo>
                    <a:pt x="43980" y="0"/>
                  </a:lnTo>
                  <a:close/>
                </a:path>
                <a:path w="699134" h="81914">
                  <a:moveTo>
                    <a:pt x="698893" y="40906"/>
                  </a:moveTo>
                  <a:lnTo>
                    <a:pt x="654926" y="0"/>
                  </a:lnTo>
                  <a:lnTo>
                    <a:pt x="654926" y="81800"/>
                  </a:lnTo>
                  <a:lnTo>
                    <a:pt x="698893" y="40906"/>
                  </a:lnTo>
                  <a:close/>
                </a:path>
              </a:pathLst>
            </a:custGeom>
            <a:solidFill>
              <a:srgbClr val="2C0F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1014386" y="6182240"/>
              <a:ext cx="621030" cy="0"/>
            </a:xfrm>
            <a:custGeom>
              <a:avLst/>
              <a:gdLst/>
              <a:ahLst/>
              <a:cxnLst/>
              <a:rect l="l" t="t" r="r" b="b"/>
              <a:pathLst>
                <a:path w="621029" h="0">
                  <a:moveTo>
                    <a:pt x="0" y="0"/>
                  </a:moveTo>
                  <a:lnTo>
                    <a:pt x="620693" y="0"/>
                  </a:lnTo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0975276" y="6141345"/>
              <a:ext cx="699135" cy="81915"/>
            </a:xfrm>
            <a:custGeom>
              <a:avLst/>
              <a:gdLst/>
              <a:ahLst/>
              <a:cxnLst/>
              <a:rect l="l" t="t" r="r" b="b"/>
              <a:pathLst>
                <a:path w="699134" h="81914">
                  <a:moveTo>
                    <a:pt x="43980" y="0"/>
                  </a:moveTo>
                  <a:lnTo>
                    <a:pt x="0" y="40906"/>
                  </a:lnTo>
                  <a:lnTo>
                    <a:pt x="43980" y="81711"/>
                  </a:lnTo>
                  <a:lnTo>
                    <a:pt x="43980" y="0"/>
                  </a:lnTo>
                  <a:close/>
                </a:path>
                <a:path w="699134" h="81914">
                  <a:moveTo>
                    <a:pt x="698906" y="40906"/>
                  </a:moveTo>
                  <a:lnTo>
                    <a:pt x="654926" y="0"/>
                  </a:lnTo>
                  <a:lnTo>
                    <a:pt x="654926" y="81711"/>
                  </a:lnTo>
                  <a:lnTo>
                    <a:pt x="698906" y="40906"/>
                  </a:lnTo>
                  <a:close/>
                </a:path>
              </a:pathLst>
            </a:custGeom>
            <a:solidFill>
              <a:srgbClr val="2C0F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1679415" y="5990656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905" y="377768"/>
                  </a:moveTo>
                  <a:lnTo>
                    <a:pt x="239124" y="371020"/>
                  </a:lnTo>
                  <a:lnTo>
                    <a:pt x="284250" y="351976"/>
                  </a:lnTo>
                  <a:lnTo>
                    <a:pt x="322482" y="322439"/>
                  </a:lnTo>
                  <a:lnTo>
                    <a:pt x="352019" y="284210"/>
                  </a:lnTo>
                  <a:lnTo>
                    <a:pt x="371062" y="239091"/>
                  </a:lnTo>
                  <a:lnTo>
                    <a:pt x="377810" y="188884"/>
                  </a:lnTo>
                  <a:lnTo>
                    <a:pt x="371062" y="138677"/>
                  </a:lnTo>
                  <a:lnTo>
                    <a:pt x="352019" y="93558"/>
                  </a:lnTo>
                  <a:lnTo>
                    <a:pt x="322482" y="55329"/>
                  </a:lnTo>
                  <a:lnTo>
                    <a:pt x="284250" y="25792"/>
                  </a:lnTo>
                  <a:lnTo>
                    <a:pt x="239124" y="6748"/>
                  </a:lnTo>
                  <a:lnTo>
                    <a:pt x="188905" y="0"/>
                  </a:lnTo>
                  <a:lnTo>
                    <a:pt x="138685" y="6748"/>
                  </a:lnTo>
                  <a:lnTo>
                    <a:pt x="93560" y="25792"/>
                  </a:lnTo>
                  <a:lnTo>
                    <a:pt x="55328" y="55329"/>
                  </a:lnTo>
                  <a:lnTo>
                    <a:pt x="25790" y="93558"/>
                  </a:lnTo>
                  <a:lnTo>
                    <a:pt x="6747" y="138677"/>
                  </a:lnTo>
                  <a:lnTo>
                    <a:pt x="0" y="188884"/>
                  </a:lnTo>
                  <a:lnTo>
                    <a:pt x="6747" y="239091"/>
                  </a:lnTo>
                  <a:lnTo>
                    <a:pt x="25790" y="284210"/>
                  </a:lnTo>
                  <a:lnTo>
                    <a:pt x="55328" y="322439"/>
                  </a:lnTo>
                  <a:lnTo>
                    <a:pt x="93560" y="351976"/>
                  </a:lnTo>
                  <a:lnTo>
                    <a:pt x="138685" y="371020"/>
                  </a:lnTo>
                  <a:lnTo>
                    <a:pt x="188905" y="377768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9272100" y="5990656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905" y="377768"/>
                  </a:moveTo>
                  <a:lnTo>
                    <a:pt x="239124" y="371020"/>
                  </a:lnTo>
                  <a:lnTo>
                    <a:pt x="284250" y="351976"/>
                  </a:lnTo>
                  <a:lnTo>
                    <a:pt x="322482" y="322439"/>
                  </a:lnTo>
                  <a:lnTo>
                    <a:pt x="352019" y="284210"/>
                  </a:lnTo>
                  <a:lnTo>
                    <a:pt x="371062" y="239091"/>
                  </a:lnTo>
                  <a:lnTo>
                    <a:pt x="377810" y="188884"/>
                  </a:lnTo>
                  <a:lnTo>
                    <a:pt x="371062" y="138677"/>
                  </a:lnTo>
                  <a:lnTo>
                    <a:pt x="352019" y="93558"/>
                  </a:lnTo>
                  <a:lnTo>
                    <a:pt x="322482" y="55329"/>
                  </a:lnTo>
                  <a:lnTo>
                    <a:pt x="284250" y="25792"/>
                  </a:lnTo>
                  <a:lnTo>
                    <a:pt x="239124" y="6748"/>
                  </a:lnTo>
                  <a:lnTo>
                    <a:pt x="188905" y="0"/>
                  </a:lnTo>
                  <a:lnTo>
                    <a:pt x="138685" y="6748"/>
                  </a:lnTo>
                  <a:lnTo>
                    <a:pt x="93560" y="25792"/>
                  </a:lnTo>
                  <a:lnTo>
                    <a:pt x="55328" y="55329"/>
                  </a:lnTo>
                  <a:lnTo>
                    <a:pt x="25790" y="93558"/>
                  </a:lnTo>
                  <a:lnTo>
                    <a:pt x="6747" y="138677"/>
                  </a:lnTo>
                  <a:lnTo>
                    <a:pt x="0" y="188884"/>
                  </a:lnTo>
                  <a:lnTo>
                    <a:pt x="6747" y="239091"/>
                  </a:lnTo>
                  <a:lnTo>
                    <a:pt x="25790" y="284210"/>
                  </a:lnTo>
                  <a:lnTo>
                    <a:pt x="55328" y="322439"/>
                  </a:lnTo>
                  <a:lnTo>
                    <a:pt x="93560" y="351976"/>
                  </a:lnTo>
                  <a:lnTo>
                    <a:pt x="138685" y="371020"/>
                  </a:lnTo>
                  <a:lnTo>
                    <a:pt x="188905" y="377768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0050489" y="5830315"/>
              <a:ext cx="0" cy="349250"/>
            </a:xfrm>
            <a:custGeom>
              <a:avLst/>
              <a:gdLst/>
              <a:ahLst/>
              <a:cxnLst/>
              <a:rect l="l" t="t" r="r" b="b"/>
              <a:pathLst>
                <a:path w="0" h="349250">
                  <a:moveTo>
                    <a:pt x="0" y="349224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0009600" y="5791217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40888" y="0"/>
                  </a:moveTo>
                  <a:lnTo>
                    <a:pt x="0" y="44009"/>
                  </a:lnTo>
                  <a:lnTo>
                    <a:pt x="81767" y="44009"/>
                  </a:lnTo>
                  <a:lnTo>
                    <a:pt x="40888" y="0"/>
                  </a:lnTo>
                  <a:close/>
                </a:path>
              </a:pathLst>
            </a:custGeom>
            <a:solidFill>
              <a:srgbClr val="2C0F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1321488" y="5830315"/>
              <a:ext cx="0" cy="349250"/>
            </a:xfrm>
            <a:custGeom>
              <a:avLst/>
              <a:gdLst/>
              <a:ahLst/>
              <a:cxnLst/>
              <a:rect l="l" t="t" r="r" b="b"/>
              <a:pathLst>
                <a:path w="0" h="349250">
                  <a:moveTo>
                    <a:pt x="0" y="349224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1280599" y="5791217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40888" y="0"/>
                  </a:moveTo>
                  <a:lnTo>
                    <a:pt x="0" y="44009"/>
                  </a:lnTo>
                  <a:lnTo>
                    <a:pt x="81777" y="44009"/>
                  </a:lnTo>
                  <a:lnTo>
                    <a:pt x="40888" y="0"/>
                  </a:lnTo>
                  <a:close/>
                </a:path>
              </a:pathLst>
            </a:custGeom>
            <a:solidFill>
              <a:srgbClr val="2C0F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9854516" y="5408213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905" y="377768"/>
                  </a:moveTo>
                  <a:lnTo>
                    <a:pt x="239124" y="371026"/>
                  </a:lnTo>
                  <a:lnTo>
                    <a:pt x="284250" y="351995"/>
                  </a:lnTo>
                  <a:lnTo>
                    <a:pt x="322482" y="322470"/>
                  </a:lnTo>
                  <a:lnTo>
                    <a:pt x="352019" y="284247"/>
                  </a:lnTo>
                  <a:lnTo>
                    <a:pt x="371062" y="239120"/>
                  </a:lnTo>
                  <a:lnTo>
                    <a:pt x="377810" y="188884"/>
                  </a:lnTo>
                  <a:lnTo>
                    <a:pt x="371062" y="138677"/>
                  </a:lnTo>
                  <a:lnTo>
                    <a:pt x="352019" y="93558"/>
                  </a:lnTo>
                  <a:lnTo>
                    <a:pt x="322482" y="55329"/>
                  </a:lnTo>
                  <a:lnTo>
                    <a:pt x="284250" y="25792"/>
                  </a:lnTo>
                  <a:lnTo>
                    <a:pt x="239124" y="6748"/>
                  </a:lnTo>
                  <a:lnTo>
                    <a:pt x="188905" y="0"/>
                  </a:lnTo>
                  <a:lnTo>
                    <a:pt x="138685" y="6748"/>
                  </a:lnTo>
                  <a:lnTo>
                    <a:pt x="93560" y="25792"/>
                  </a:lnTo>
                  <a:lnTo>
                    <a:pt x="55328" y="55329"/>
                  </a:lnTo>
                  <a:lnTo>
                    <a:pt x="25790" y="93558"/>
                  </a:lnTo>
                  <a:lnTo>
                    <a:pt x="6747" y="138677"/>
                  </a:lnTo>
                  <a:lnTo>
                    <a:pt x="0" y="188884"/>
                  </a:lnTo>
                  <a:lnTo>
                    <a:pt x="6747" y="239120"/>
                  </a:lnTo>
                  <a:lnTo>
                    <a:pt x="25790" y="284247"/>
                  </a:lnTo>
                  <a:lnTo>
                    <a:pt x="55328" y="322470"/>
                  </a:lnTo>
                  <a:lnTo>
                    <a:pt x="93560" y="351995"/>
                  </a:lnTo>
                  <a:lnTo>
                    <a:pt x="138685" y="371026"/>
                  </a:lnTo>
                  <a:lnTo>
                    <a:pt x="188905" y="377768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1135828" y="5408213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905" y="377768"/>
                  </a:moveTo>
                  <a:lnTo>
                    <a:pt x="239124" y="371026"/>
                  </a:lnTo>
                  <a:lnTo>
                    <a:pt x="284250" y="351995"/>
                  </a:lnTo>
                  <a:lnTo>
                    <a:pt x="322482" y="322470"/>
                  </a:lnTo>
                  <a:lnTo>
                    <a:pt x="352019" y="284247"/>
                  </a:lnTo>
                  <a:lnTo>
                    <a:pt x="371062" y="239120"/>
                  </a:lnTo>
                  <a:lnTo>
                    <a:pt x="377810" y="188884"/>
                  </a:lnTo>
                  <a:lnTo>
                    <a:pt x="371062" y="138677"/>
                  </a:lnTo>
                  <a:lnTo>
                    <a:pt x="352019" y="93558"/>
                  </a:lnTo>
                  <a:lnTo>
                    <a:pt x="322482" y="55329"/>
                  </a:lnTo>
                  <a:lnTo>
                    <a:pt x="284250" y="25792"/>
                  </a:lnTo>
                  <a:lnTo>
                    <a:pt x="239124" y="6748"/>
                  </a:lnTo>
                  <a:lnTo>
                    <a:pt x="188905" y="0"/>
                  </a:lnTo>
                  <a:lnTo>
                    <a:pt x="138685" y="6748"/>
                  </a:lnTo>
                  <a:lnTo>
                    <a:pt x="93560" y="25792"/>
                  </a:lnTo>
                  <a:lnTo>
                    <a:pt x="55328" y="55329"/>
                  </a:lnTo>
                  <a:lnTo>
                    <a:pt x="25790" y="93558"/>
                  </a:lnTo>
                  <a:lnTo>
                    <a:pt x="6747" y="138677"/>
                  </a:lnTo>
                  <a:lnTo>
                    <a:pt x="0" y="188884"/>
                  </a:lnTo>
                  <a:lnTo>
                    <a:pt x="6747" y="239120"/>
                  </a:lnTo>
                  <a:lnTo>
                    <a:pt x="25790" y="284247"/>
                  </a:lnTo>
                  <a:lnTo>
                    <a:pt x="55328" y="322470"/>
                  </a:lnTo>
                  <a:lnTo>
                    <a:pt x="93560" y="351995"/>
                  </a:lnTo>
                  <a:lnTo>
                    <a:pt x="138685" y="371026"/>
                  </a:lnTo>
                  <a:lnTo>
                    <a:pt x="188905" y="377768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0678069" y="6529247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w="0" h="194309">
                  <a:moveTo>
                    <a:pt x="0" y="193878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0637180" y="6490149"/>
              <a:ext cx="81915" cy="44450"/>
            </a:xfrm>
            <a:custGeom>
              <a:avLst/>
              <a:gdLst/>
              <a:ahLst/>
              <a:cxnLst/>
              <a:rect l="l" t="t" r="r" b="b"/>
              <a:pathLst>
                <a:path w="81915" h="44450">
                  <a:moveTo>
                    <a:pt x="40888" y="0"/>
                  </a:moveTo>
                  <a:lnTo>
                    <a:pt x="0" y="44009"/>
                  </a:lnTo>
                  <a:lnTo>
                    <a:pt x="81777" y="44009"/>
                  </a:lnTo>
                  <a:lnTo>
                    <a:pt x="40888" y="0"/>
                  </a:lnTo>
                  <a:close/>
                </a:path>
              </a:pathLst>
            </a:custGeom>
            <a:solidFill>
              <a:srgbClr val="2C0F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0004868" y="6711019"/>
              <a:ext cx="1285240" cy="0"/>
            </a:xfrm>
            <a:custGeom>
              <a:avLst/>
              <a:gdLst/>
              <a:ahLst/>
              <a:cxnLst/>
              <a:rect l="l" t="t" r="r" b="b"/>
              <a:pathLst>
                <a:path w="1285240" h="0">
                  <a:moveTo>
                    <a:pt x="0" y="0"/>
                  </a:moveTo>
                  <a:lnTo>
                    <a:pt x="1285081" y="0"/>
                  </a:lnTo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9965753" y="6670122"/>
              <a:ext cx="1363345" cy="81915"/>
            </a:xfrm>
            <a:custGeom>
              <a:avLst/>
              <a:gdLst/>
              <a:ahLst/>
              <a:cxnLst/>
              <a:rect l="l" t="t" r="r" b="b"/>
              <a:pathLst>
                <a:path w="1363345" h="81915">
                  <a:moveTo>
                    <a:pt x="43980" y="0"/>
                  </a:moveTo>
                  <a:lnTo>
                    <a:pt x="0" y="40906"/>
                  </a:lnTo>
                  <a:lnTo>
                    <a:pt x="43980" y="81724"/>
                  </a:lnTo>
                  <a:lnTo>
                    <a:pt x="43980" y="0"/>
                  </a:lnTo>
                  <a:close/>
                </a:path>
                <a:path w="1363345" h="81915">
                  <a:moveTo>
                    <a:pt x="1363294" y="40906"/>
                  </a:moveTo>
                  <a:lnTo>
                    <a:pt x="1319314" y="0"/>
                  </a:lnTo>
                  <a:lnTo>
                    <a:pt x="1319314" y="81724"/>
                  </a:lnTo>
                  <a:lnTo>
                    <a:pt x="1363294" y="40906"/>
                  </a:lnTo>
                  <a:close/>
                </a:path>
              </a:pathLst>
            </a:custGeom>
            <a:solidFill>
              <a:srgbClr val="2C0F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9569779" y="6527780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905" y="377768"/>
                  </a:moveTo>
                  <a:lnTo>
                    <a:pt x="239124" y="371020"/>
                  </a:lnTo>
                  <a:lnTo>
                    <a:pt x="284250" y="351976"/>
                  </a:lnTo>
                  <a:lnTo>
                    <a:pt x="322482" y="322439"/>
                  </a:lnTo>
                  <a:lnTo>
                    <a:pt x="352019" y="284210"/>
                  </a:lnTo>
                  <a:lnTo>
                    <a:pt x="371062" y="239091"/>
                  </a:lnTo>
                  <a:lnTo>
                    <a:pt x="377810" y="188884"/>
                  </a:lnTo>
                  <a:lnTo>
                    <a:pt x="371062" y="138648"/>
                  </a:lnTo>
                  <a:lnTo>
                    <a:pt x="352019" y="93521"/>
                  </a:lnTo>
                  <a:lnTo>
                    <a:pt x="322482" y="55298"/>
                  </a:lnTo>
                  <a:lnTo>
                    <a:pt x="284250" y="25773"/>
                  </a:lnTo>
                  <a:lnTo>
                    <a:pt x="239124" y="6742"/>
                  </a:lnTo>
                  <a:lnTo>
                    <a:pt x="188905" y="0"/>
                  </a:lnTo>
                  <a:lnTo>
                    <a:pt x="138685" y="6742"/>
                  </a:lnTo>
                  <a:lnTo>
                    <a:pt x="93560" y="25773"/>
                  </a:lnTo>
                  <a:lnTo>
                    <a:pt x="55328" y="55298"/>
                  </a:lnTo>
                  <a:lnTo>
                    <a:pt x="25790" y="93521"/>
                  </a:lnTo>
                  <a:lnTo>
                    <a:pt x="6747" y="138648"/>
                  </a:lnTo>
                  <a:lnTo>
                    <a:pt x="0" y="188884"/>
                  </a:lnTo>
                  <a:lnTo>
                    <a:pt x="6747" y="239091"/>
                  </a:lnTo>
                  <a:lnTo>
                    <a:pt x="25790" y="284210"/>
                  </a:lnTo>
                  <a:lnTo>
                    <a:pt x="55328" y="322439"/>
                  </a:lnTo>
                  <a:lnTo>
                    <a:pt x="93560" y="351976"/>
                  </a:lnTo>
                  <a:lnTo>
                    <a:pt x="138685" y="371020"/>
                  </a:lnTo>
                  <a:lnTo>
                    <a:pt x="188905" y="377768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1334281" y="6527780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905" y="377768"/>
                  </a:moveTo>
                  <a:lnTo>
                    <a:pt x="239124" y="371020"/>
                  </a:lnTo>
                  <a:lnTo>
                    <a:pt x="284250" y="351976"/>
                  </a:lnTo>
                  <a:lnTo>
                    <a:pt x="322482" y="322439"/>
                  </a:lnTo>
                  <a:lnTo>
                    <a:pt x="352019" y="284210"/>
                  </a:lnTo>
                  <a:lnTo>
                    <a:pt x="371062" y="239091"/>
                  </a:lnTo>
                  <a:lnTo>
                    <a:pt x="377810" y="188884"/>
                  </a:lnTo>
                  <a:lnTo>
                    <a:pt x="371062" y="138648"/>
                  </a:lnTo>
                  <a:lnTo>
                    <a:pt x="352019" y="93521"/>
                  </a:lnTo>
                  <a:lnTo>
                    <a:pt x="322482" y="55298"/>
                  </a:lnTo>
                  <a:lnTo>
                    <a:pt x="284250" y="25773"/>
                  </a:lnTo>
                  <a:lnTo>
                    <a:pt x="239124" y="6742"/>
                  </a:lnTo>
                  <a:lnTo>
                    <a:pt x="188905" y="0"/>
                  </a:lnTo>
                  <a:lnTo>
                    <a:pt x="138685" y="6742"/>
                  </a:lnTo>
                  <a:lnTo>
                    <a:pt x="93560" y="25773"/>
                  </a:lnTo>
                  <a:lnTo>
                    <a:pt x="55328" y="55298"/>
                  </a:lnTo>
                  <a:lnTo>
                    <a:pt x="25790" y="93521"/>
                  </a:lnTo>
                  <a:lnTo>
                    <a:pt x="6747" y="138648"/>
                  </a:lnTo>
                  <a:lnTo>
                    <a:pt x="0" y="188884"/>
                  </a:lnTo>
                  <a:lnTo>
                    <a:pt x="6747" y="239091"/>
                  </a:lnTo>
                  <a:lnTo>
                    <a:pt x="25790" y="284210"/>
                  </a:lnTo>
                  <a:lnTo>
                    <a:pt x="55328" y="322439"/>
                  </a:lnTo>
                  <a:lnTo>
                    <a:pt x="93560" y="351976"/>
                  </a:lnTo>
                  <a:lnTo>
                    <a:pt x="138685" y="371020"/>
                  </a:lnTo>
                  <a:lnTo>
                    <a:pt x="188905" y="377768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 txBox="1"/>
          <p:nvPr/>
        </p:nvSpPr>
        <p:spPr>
          <a:xfrm>
            <a:off x="15882763" y="7463511"/>
            <a:ext cx="9366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Dandelion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9612272" y="7915989"/>
            <a:ext cx="2010410" cy="2010410"/>
            <a:chOff x="9612272" y="7915989"/>
            <a:chExt cx="2010410" cy="2010410"/>
          </a:xfrm>
        </p:grpSpPr>
        <p:sp>
          <p:nvSpPr>
            <p:cNvPr id="107" name="object 107"/>
            <p:cNvSpPr/>
            <p:nvPr/>
          </p:nvSpPr>
          <p:spPr>
            <a:xfrm>
              <a:off x="9617508" y="7921225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999969" y="1999939"/>
                  </a:moveTo>
                  <a:lnTo>
                    <a:pt x="1048418" y="1998785"/>
                  </a:lnTo>
                  <a:lnTo>
                    <a:pt x="1096272" y="1995361"/>
                  </a:lnTo>
                  <a:lnTo>
                    <a:pt x="1143479" y="1989717"/>
                  </a:lnTo>
                  <a:lnTo>
                    <a:pt x="1189986" y="1981907"/>
                  </a:lnTo>
                  <a:lnTo>
                    <a:pt x="1235741" y="1971983"/>
                  </a:lnTo>
                  <a:lnTo>
                    <a:pt x="1280691" y="1959997"/>
                  </a:lnTo>
                  <a:lnTo>
                    <a:pt x="1324784" y="1946001"/>
                  </a:lnTo>
                  <a:lnTo>
                    <a:pt x="1367967" y="1930048"/>
                  </a:lnTo>
                  <a:lnTo>
                    <a:pt x="1410189" y="1912191"/>
                  </a:lnTo>
                  <a:lnTo>
                    <a:pt x="1451397" y="1892481"/>
                  </a:lnTo>
                  <a:lnTo>
                    <a:pt x="1491538" y="1870971"/>
                  </a:lnTo>
                  <a:lnTo>
                    <a:pt x="1530560" y="1847714"/>
                  </a:lnTo>
                  <a:lnTo>
                    <a:pt x="1568411" y="1822762"/>
                  </a:lnTo>
                  <a:lnTo>
                    <a:pt x="1605038" y="1796167"/>
                  </a:lnTo>
                  <a:lnTo>
                    <a:pt x="1640389" y="1767982"/>
                  </a:lnTo>
                  <a:lnTo>
                    <a:pt x="1674412" y="1738258"/>
                  </a:lnTo>
                  <a:lnTo>
                    <a:pt x="1707054" y="1707050"/>
                  </a:lnTo>
                  <a:lnTo>
                    <a:pt x="1738262" y="1674408"/>
                  </a:lnTo>
                  <a:lnTo>
                    <a:pt x="1767985" y="1640385"/>
                  </a:lnTo>
                  <a:lnTo>
                    <a:pt x="1796170" y="1605033"/>
                  </a:lnTo>
                  <a:lnTo>
                    <a:pt x="1822765" y="1568406"/>
                  </a:lnTo>
                  <a:lnTo>
                    <a:pt x="1847717" y="1530555"/>
                  </a:lnTo>
                  <a:lnTo>
                    <a:pt x="1870974" y="1491533"/>
                  </a:lnTo>
                  <a:lnTo>
                    <a:pt x="1892483" y="1451392"/>
                  </a:lnTo>
                  <a:lnTo>
                    <a:pt x="1912192" y="1410184"/>
                  </a:lnTo>
                  <a:lnTo>
                    <a:pt x="1930050" y="1367963"/>
                  </a:lnTo>
                  <a:lnTo>
                    <a:pt x="1946002" y="1324779"/>
                  </a:lnTo>
                  <a:lnTo>
                    <a:pt x="1959997" y="1280687"/>
                  </a:lnTo>
                  <a:lnTo>
                    <a:pt x="1971983" y="1235737"/>
                  </a:lnTo>
                  <a:lnTo>
                    <a:pt x="1981908" y="1189983"/>
                  </a:lnTo>
                  <a:lnTo>
                    <a:pt x="1989718" y="1143477"/>
                  </a:lnTo>
                  <a:lnTo>
                    <a:pt x="1995361" y="1096271"/>
                  </a:lnTo>
                  <a:lnTo>
                    <a:pt x="1998785" y="1048417"/>
                  </a:lnTo>
                  <a:lnTo>
                    <a:pt x="1999939" y="999969"/>
                  </a:lnTo>
                  <a:lnTo>
                    <a:pt x="1998785" y="951521"/>
                  </a:lnTo>
                  <a:lnTo>
                    <a:pt x="1995361" y="903667"/>
                  </a:lnTo>
                  <a:lnTo>
                    <a:pt x="1989718" y="856461"/>
                  </a:lnTo>
                  <a:lnTo>
                    <a:pt x="1981908" y="809955"/>
                  </a:lnTo>
                  <a:lnTo>
                    <a:pt x="1971983" y="764201"/>
                  </a:lnTo>
                  <a:lnTo>
                    <a:pt x="1959997" y="719251"/>
                  </a:lnTo>
                  <a:lnTo>
                    <a:pt x="1946002" y="675159"/>
                  </a:lnTo>
                  <a:lnTo>
                    <a:pt x="1930050" y="631975"/>
                  </a:lnTo>
                  <a:lnTo>
                    <a:pt x="1912192" y="589754"/>
                  </a:lnTo>
                  <a:lnTo>
                    <a:pt x="1892483" y="548546"/>
                  </a:lnTo>
                  <a:lnTo>
                    <a:pt x="1870974" y="508405"/>
                  </a:lnTo>
                  <a:lnTo>
                    <a:pt x="1847717" y="469383"/>
                  </a:lnTo>
                  <a:lnTo>
                    <a:pt x="1822765" y="431532"/>
                  </a:lnTo>
                  <a:lnTo>
                    <a:pt x="1796170" y="394905"/>
                  </a:lnTo>
                  <a:lnTo>
                    <a:pt x="1767985" y="359553"/>
                  </a:lnTo>
                  <a:lnTo>
                    <a:pt x="1738262" y="325531"/>
                  </a:lnTo>
                  <a:lnTo>
                    <a:pt x="1707054" y="292888"/>
                  </a:lnTo>
                  <a:lnTo>
                    <a:pt x="1674412" y="261680"/>
                  </a:lnTo>
                  <a:lnTo>
                    <a:pt x="1640389" y="231956"/>
                  </a:lnTo>
                  <a:lnTo>
                    <a:pt x="1605038" y="203771"/>
                  </a:lnTo>
                  <a:lnTo>
                    <a:pt x="1568411" y="177176"/>
                  </a:lnTo>
                  <a:lnTo>
                    <a:pt x="1530560" y="152224"/>
                  </a:lnTo>
                  <a:lnTo>
                    <a:pt x="1491538" y="128967"/>
                  </a:lnTo>
                  <a:lnTo>
                    <a:pt x="1451397" y="107457"/>
                  </a:lnTo>
                  <a:lnTo>
                    <a:pt x="1410189" y="87747"/>
                  </a:lnTo>
                  <a:lnTo>
                    <a:pt x="1367967" y="69890"/>
                  </a:lnTo>
                  <a:lnTo>
                    <a:pt x="1324784" y="53937"/>
                  </a:lnTo>
                  <a:lnTo>
                    <a:pt x="1280691" y="39942"/>
                  </a:lnTo>
                  <a:lnTo>
                    <a:pt x="1235741" y="27955"/>
                  </a:lnTo>
                  <a:lnTo>
                    <a:pt x="1189986" y="18031"/>
                  </a:lnTo>
                  <a:lnTo>
                    <a:pt x="1143479" y="10221"/>
                  </a:lnTo>
                  <a:lnTo>
                    <a:pt x="1096272" y="4577"/>
                  </a:lnTo>
                  <a:lnTo>
                    <a:pt x="1048418" y="1153"/>
                  </a:lnTo>
                  <a:lnTo>
                    <a:pt x="999969" y="0"/>
                  </a:lnTo>
                  <a:lnTo>
                    <a:pt x="951520" y="1153"/>
                  </a:lnTo>
                  <a:lnTo>
                    <a:pt x="903666" y="4577"/>
                  </a:lnTo>
                  <a:lnTo>
                    <a:pt x="856459" y="10221"/>
                  </a:lnTo>
                  <a:lnTo>
                    <a:pt x="809952" y="18031"/>
                  </a:lnTo>
                  <a:lnTo>
                    <a:pt x="764198" y="27955"/>
                  </a:lnTo>
                  <a:lnTo>
                    <a:pt x="719248" y="39942"/>
                  </a:lnTo>
                  <a:lnTo>
                    <a:pt x="675155" y="53937"/>
                  </a:lnTo>
                  <a:lnTo>
                    <a:pt x="631971" y="69890"/>
                  </a:lnTo>
                  <a:lnTo>
                    <a:pt x="589749" y="87747"/>
                  </a:lnTo>
                  <a:lnTo>
                    <a:pt x="548542" y="107457"/>
                  </a:lnTo>
                  <a:lnTo>
                    <a:pt x="508400" y="128967"/>
                  </a:lnTo>
                  <a:lnTo>
                    <a:pt x="469378" y="152224"/>
                  </a:lnTo>
                  <a:lnTo>
                    <a:pt x="431527" y="177176"/>
                  </a:lnTo>
                  <a:lnTo>
                    <a:pt x="394900" y="203771"/>
                  </a:lnTo>
                  <a:lnTo>
                    <a:pt x="359549" y="231956"/>
                  </a:lnTo>
                  <a:lnTo>
                    <a:pt x="325526" y="261680"/>
                  </a:lnTo>
                  <a:lnTo>
                    <a:pt x="292885" y="292888"/>
                  </a:lnTo>
                  <a:lnTo>
                    <a:pt x="261676" y="325531"/>
                  </a:lnTo>
                  <a:lnTo>
                    <a:pt x="231953" y="359553"/>
                  </a:lnTo>
                  <a:lnTo>
                    <a:pt x="203768" y="394905"/>
                  </a:lnTo>
                  <a:lnTo>
                    <a:pt x="177173" y="431532"/>
                  </a:lnTo>
                  <a:lnTo>
                    <a:pt x="152221" y="469383"/>
                  </a:lnTo>
                  <a:lnTo>
                    <a:pt x="128964" y="508405"/>
                  </a:lnTo>
                  <a:lnTo>
                    <a:pt x="107455" y="548546"/>
                  </a:lnTo>
                  <a:lnTo>
                    <a:pt x="87746" y="589754"/>
                  </a:lnTo>
                  <a:lnTo>
                    <a:pt x="69889" y="631975"/>
                  </a:lnTo>
                  <a:lnTo>
                    <a:pt x="53936" y="675159"/>
                  </a:lnTo>
                  <a:lnTo>
                    <a:pt x="39941" y="719251"/>
                  </a:lnTo>
                  <a:lnTo>
                    <a:pt x="27955" y="764201"/>
                  </a:lnTo>
                  <a:lnTo>
                    <a:pt x="18031" y="809955"/>
                  </a:lnTo>
                  <a:lnTo>
                    <a:pt x="10221" y="856461"/>
                  </a:lnTo>
                  <a:lnTo>
                    <a:pt x="4577" y="903667"/>
                  </a:lnTo>
                  <a:lnTo>
                    <a:pt x="1153" y="951521"/>
                  </a:lnTo>
                  <a:lnTo>
                    <a:pt x="0" y="999969"/>
                  </a:lnTo>
                  <a:lnTo>
                    <a:pt x="1153" y="1048417"/>
                  </a:lnTo>
                  <a:lnTo>
                    <a:pt x="4577" y="1096271"/>
                  </a:lnTo>
                  <a:lnTo>
                    <a:pt x="10221" y="1143477"/>
                  </a:lnTo>
                  <a:lnTo>
                    <a:pt x="18031" y="1189983"/>
                  </a:lnTo>
                  <a:lnTo>
                    <a:pt x="27955" y="1235737"/>
                  </a:lnTo>
                  <a:lnTo>
                    <a:pt x="39941" y="1280687"/>
                  </a:lnTo>
                  <a:lnTo>
                    <a:pt x="53936" y="1324779"/>
                  </a:lnTo>
                  <a:lnTo>
                    <a:pt x="69889" y="1367963"/>
                  </a:lnTo>
                  <a:lnTo>
                    <a:pt x="87746" y="1410184"/>
                  </a:lnTo>
                  <a:lnTo>
                    <a:pt x="107455" y="1451392"/>
                  </a:lnTo>
                  <a:lnTo>
                    <a:pt x="128964" y="1491533"/>
                  </a:lnTo>
                  <a:lnTo>
                    <a:pt x="152221" y="1530555"/>
                  </a:lnTo>
                  <a:lnTo>
                    <a:pt x="177173" y="1568406"/>
                  </a:lnTo>
                  <a:lnTo>
                    <a:pt x="203768" y="1605033"/>
                  </a:lnTo>
                  <a:lnTo>
                    <a:pt x="231953" y="1640385"/>
                  </a:lnTo>
                  <a:lnTo>
                    <a:pt x="261676" y="1674408"/>
                  </a:lnTo>
                  <a:lnTo>
                    <a:pt x="292885" y="1707050"/>
                  </a:lnTo>
                  <a:lnTo>
                    <a:pt x="325526" y="1738258"/>
                  </a:lnTo>
                  <a:lnTo>
                    <a:pt x="359549" y="1767982"/>
                  </a:lnTo>
                  <a:lnTo>
                    <a:pt x="394900" y="1796167"/>
                  </a:lnTo>
                  <a:lnTo>
                    <a:pt x="431527" y="1822762"/>
                  </a:lnTo>
                  <a:lnTo>
                    <a:pt x="469378" y="1847714"/>
                  </a:lnTo>
                  <a:lnTo>
                    <a:pt x="508400" y="1870971"/>
                  </a:lnTo>
                  <a:lnTo>
                    <a:pt x="548542" y="1892481"/>
                  </a:lnTo>
                  <a:lnTo>
                    <a:pt x="589749" y="1912191"/>
                  </a:lnTo>
                  <a:lnTo>
                    <a:pt x="631971" y="1930048"/>
                  </a:lnTo>
                  <a:lnTo>
                    <a:pt x="675155" y="1946001"/>
                  </a:lnTo>
                  <a:lnTo>
                    <a:pt x="719248" y="1959997"/>
                  </a:lnTo>
                  <a:lnTo>
                    <a:pt x="764198" y="1971983"/>
                  </a:lnTo>
                  <a:lnTo>
                    <a:pt x="809952" y="1981907"/>
                  </a:lnTo>
                  <a:lnTo>
                    <a:pt x="856459" y="1989717"/>
                  </a:lnTo>
                  <a:lnTo>
                    <a:pt x="903666" y="1995361"/>
                  </a:lnTo>
                  <a:lnTo>
                    <a:pt x="951520" y="1998785"/>
                  </a:lnTo>
                  <a:lnTo>
                    <a:pt x="999969" y="1999939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0395587" y="8098575"/>
              <a:ext cx="433070" cy="344805"/>
            </a:xfrm>
            <a:custGeom>
              <a:avLst/>
              <a:gdLst/>
              <a:ahLst/>
              <a:cxnLst/>
              <a:rect l="l" t="t" r="r" b="b"/>
              <a:pathLst>
                <a:path w="433070" h="344804">
                  <a:moveTo>
                    <a:pt x="324388" y="0"/>
                  </a:moveTo>
                  <a:lnTo>
                    <a:pt x="108132" y="0"/>
                  </a:lnTo>
                  <a:lnTo>
                    <a:pt x="0" y="172193"/>
                  </a:lnTo>
                  <a:lnTo>
                    <a:pt x="108132" y="344314"/>
                  </a:lnTo>
                  <a:lnTo>
                    <a:pt x="324388" y="344314"/>
                  </a:lnTo>
                  <a:lnTo>
                    <a:pt x="432520" y="172193"/>
                  </a:lnTo>
                  <a:lnTo>
                    <a:pt x="324388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0810902" y="8339324"/>
              <a:ext cx="433070" cy="344805"/>
            </a:xfrm>
            <a:custGeom>
              <a:avLst/>
              <a:gdLst/>
              <a:ahLst/>
              <a:cxnLst/>
              <a:rect l="l" t="t" r="r" b="b"/>
              <a:pathLst>
                <a:path w="433070" h="344804">
                  <a:moveTo>
                    <a:pt x="324388" y="0"/>
                  </a:moveTo>
                  <a:lnTo>
                    <a:pt x="108132" y="0"/>
                  </a:lnTo>
                  <a:lnTo>
                    <a:pt x="0" y="172193"/>
                  </a:lnTo>
                  <a:lnTo>
                    <a:pt x="108132" y="344314"/>
                  </a:lnTo>
                  <a:lnTo>
                    <a:pt x="324388" y="344314"/>
                  </a:lnTo>
                  <a:lnTo>
                    <a:pt x="432520" y="172193"/>
                  </a:lnTo>
                  <a:lnTo>
                    <a:pt x="324388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0810902" y="8808141"/>
              <a:ext cx="433070" cy="344805"/>
            </a:xfrm>
            <a:custGeom>
              <a:avLst/>
              <a:gdLst/>
              <a:ahLst/>
              <a:cxnLst/>
              <a:rect l="l" t="t" r="r" b="b"/>
              <a:pathLst>
                <a:path w="433070" h="344804">
                  <a:moveTo>
                    <a:pt x="324388" y="0"/>
                  </a:moveTo>
                  <a:lnTo>
                    <a:pt x="108132" y="0"/>
                  </a:lnTo>
                  <a:lnTo>
                    <a:pt x="0" y="172193"/>
                  </a:lnTo>
                  <a:lnTo>
                    <a:pt x="108132" y="344314"/>
                  </a:lnTo>
                  <a:lnTo>
                    <a:pt x="324388" y="344314"/>
                  </a:lnTo>
                  <a:lnTo>
                    <a:pt x="432520" y="172193"/>
                  </a:lnTo>
                  <a:lnTo>
                    <a:pt x="324388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0810902" y="9239002"/>
              <a:ext cx="433070" cy="344805"/>
            </a:xfrm>
            <a:custGeom>
              <a:avLst/>
              <a:gdLst/>
              <a:ahLst/>
              <a:cxnLst/>
              <a:rect l="l" t="t" r="r" b="b"/>
              <a:pathLst>
                <a:path w="433070" h="344804">
                  <a:moveTo>
                    <a:pt x="324388" y="0"/>
                  </a:moveTo>
                  <a:lnTo>
                    <a:pt x="108132" y="0"/>
                  </a:lnTo>
                  <a:lnTo>
                    <a:pt x="0" y="172109"/>
                  </a:lnTo>
                  <a:lnTo>
                    <a:pt x="108132" y="344314"/>
                  </a:lnTo>
                  <a:lnTo>
                    <a:pt x="324388" y="344314"/>
                  </a:lnTo>
                  <a:lnTo>
                    <a:pt x="432520" y="172109"/>
                  </a:lnTo>
                  <a:lnTo>
                    <a:pt x="324388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9956337" y="9239002"/>
              <a:ext cx="433070" cy="344805"/>
            </a:xfrm>
            <a:custGeom>
              <a:avLst/>
              <a:gdLst/>
              <a:ahLst/>
              <a:cxnLst/>
              <a:rect l="l" t="t" r="r" b="b"/>
              <a:pathLst>
                <a:path w="433070" h="344804">
                  <a:moveTo>
                    <a:pt x="324388" y="0"/>
                  </a:moveTo>
                  <a:lnTo>
                    <a:pt x="108132" y="0"/>
                  </a:lnTo>
                  <a:lnTo>
                    <a:pt x="0" y="172109"/>
                  </a:lnTo>
                  <a:lnTo>
                    <a:pt x="108132" y="344314"/>
                  </a:lnTo>
                  <a:lnTo>
                    <a:pt x="324388" y="344314"/>
                  </a:lnTo>
                  <a:lnTo>
                    <a:pt x="432520" y="172109"/>
                  </a:lnTo>
                  <a:lnTo>
                    <a:pt x="324388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9956337" y="8808141"/>
              <a:ext cx="433070" cy="344805"/>
            </a:xfrm>
            <a:custGeom>
              <a:avLst/>
              <a:gdLst/>
              <a:ahLst/>
              <a:cxnLst/>
              <a:rect l="l" t="t" r="r" b="b"/>
              <a:pathLst>
                <a:path w="433070" h="344804">
                  <a:moveTo>
                    <a:pt x="324388" y="0"/>
                  </a:moveTo>
                  <a:lnTo>
                    <a:pt x="108132" y="0"/>
                  </a:lnTo>
                  <a:lnTo>
                    <a:pt x="0" y="172193"/>
                  </a:lnTo>
                  <a:lnTo>
                    <a:pt x="108132" y="344314"/>
                  </a:lnTo>
                  <a:lnTo>
                    <a:pt x="324388" y="344314"/>
                  </a:lnTo>
                  <a:lnTo>
                    <a:pt x="432520" y="172193"/>
                  </a:lnTo>
                  <a:lnTo>
                    <a:pt x="324388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9956337" y="8339324"/>
              <a:ext cx="433070" cy="344805"/>
            </a:xfrm>
            <a:custGeom>
              <a:avLst/>
              <a:gdLst/>
              <a:ahLst/>
              <a:cxnLst/>
              <a:rect l="l" t="t" r="r" b="b"/>
              <a:pathLst>
                <a:path w="433070" h="344804">
                  <a:moveTo>
                    <a:pt x="324388" y="0"/>
                  </a:moveTo>
                  <a:lnTo>
                    <a:pt x="108132" y="0"/>
                  </a:lnTo>
                  <a:lnTo>
                    <a:pt x="0" y="172193"/>
                  </a:lnTo>
                  <a:lnTo>
                    <a:pt x="108132" y="344314"/>
                  </a:lnTo>
                  <a:lnTo>
                    <a:pt x="324388" y="344314"/>
                  </a:lnTo>
                  <a:lnTo>
                    <a:pt x="432520" y="172193"/>
                  </a:lnTo>
                  <a:lnTo>
                    <a:pt x="324388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0392771" y="8546287"/>
              <a:ext cx="433070" cy="344805"/>
            </a:xfrm>
            <a:custGeom>
              <a:avLst/>
              <a:gdLst/>
              <a:ahLst/>
              <a:cxnLst/>
              <a:rect l="l" t="t" r="r" b="b"/>
              <a:pathLst>
                <a:path w="433070" h="344804">
                  <a:moveTo>
                    <a:pt x="324388" y="0"/>
                  </a:moveTo>
                  <a:lnTo>
                    <a:pt x="108132" y="0"/>
                  </a:lnTo>
                  <a:lnTo>
                    <a:pt x="0" y="172193"/>
                  </a:lnTo>
                  <a:lnTo>
                    <a:pt x="108132" y="344314"/>
                  </a:lnTo>
                  <a:lnTo>
                    <a:pt x="324388" y="344314"/>
                  </a:lnTo>
                  <a:lnTo>
                    <a:pt x="432520" y="172193"/>
                  </a:lnTo>
                  <a:lnTo>
                    <a:pt x="324388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0392771" y="8993999"/>
              <a:ext cx="433070" cy="344805"/>
            </a:xfrm>
            <a:custGeom>
              <a:avLst/>
              <a:gdLst/>
              <a:ahLst/>
              <a:cxnLst/>
              <a:rect l="l" t="t" r="r" b="b"/>
              <a:pathLst>
                <a:path w="433070" h="344804">
                  <a:moveTo>
                    <a:pt x="324388" y="0"/>
                  </a:moveTo>
                  <a:lnTo>
                    <a:pt x="108132" y="0"/>
                  </a:lnTo>
                  <a:lnTo>
                    <a:pt x="0" y="172193"/>
                  </a:lnTo>
                  <a:lnTo>
                    <a:pt x="108132" y="344314"/>
                  </a:lnTo>
                  <a:lnTo>
                    <a:pt x="324388" y="344314"/>
                  </a:lnTo>
                  <a:lnTo>
                    <a:pt x="432520" y="172193"/>
                  </a:lnTo>
                  <a:lnTo>
                    <a:pt x="324388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0392771" y="9441711"/>
              <a:ext cx="433070" cy="344805"/>
            </a:xfrm>
            <a:custGeom>
              <a:avLst/>
              <a:gdLst/>
              <a:ahLst/>
              <a:cxnLst/>
              <a:rect l="l" t="t" r="r" b="b"/>
              <a:pathLst>
                <a:path w="433070" h="344804">
                  <a:moveTo>
                    <a:pt x="324388" y="0"/>
                  </a:moveTo>
                  <a:lnTo>
                    <a:pt x="108132" y="0"/>
                  </a:lnTo>
                  <a:lnTo>
                    <a:pt x="0" y="172109"/>
                  </a:lnTo>
                  <a:lnTo>
                    <a:pt x="108132" y="344314"/>
                  </a:lnTo>
                  <a:lnTo>
                    <a:pt x="324388" y="344314"/>
                  </a:lnTo>
                  <a:lnTo>
                    <a:pt x="432520" y="172109"/>
                  </a:lnTo>
                  <a:lnTo>
                    <a:pt x="324388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8" name="object 118"/>
          <p:cNvGrpSpPr/>
          <p:nvPr/>
        </p:nvGrpSpPr>
        <p:grpSpPr>
          <a:xfrm>
            <a:off x="12942014" y="3477318"/>
            <a:ext cx="1130935" cy="81915"/>
            <a:chOff x="12942014" y="3477318"/>
            <a:chExt cx="1130935" cy="81915"/>
          </a:xfrm>
        </p:grpSpPr>
        <p:sp>
          <p:nvSpPr>
            <p:cNvPr id="119" name="object 119"/>
            <p:cNvSpPr/>
            <p:nvPr/>
          </p:nvSpPr>
          <p:spPr>
            <a:xfrm>
              <a:off x="12942014" y="3518217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 h="0">
                  <a:moveTo>
                    <a:pt x="0" y="0"/>
                  </a:moveTo>
                  <a:lnTo>
                    <a:pt x="1091757" y="0"/>
                  </a:lnTo>
                </a:path>
              </a:pathLst>
            </a:custGeom>
            <a:ln w="10470">
              <a:solidFill>
                <a:srgbClr val="2E75B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4028892" y="3477318"/>
              <a:ext cx="44450" cy="81915"/>
            </a:xfrm>
            <a:custGeom>
              <a:avLst/>
              <a:gdLst/>
              <a:ahLst/>
              <a:cxnLst/>
              <a:rect l="l" t="t" r="r" b="b"/>
              <a:pathLst>
                <a:path w="44450" h="81914">
                  <a:moveTo>
                    <a:pt x="0" y="0"/>
                  </a:moveTo>
                  <a:lnTo>
                    <a:pt x="0" y="81798"/>
                  </a:lnTo>
                  <a:lnTo>
                    <a:pt x="43977" y="4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1" name="object 121"/>
          <p:cNvGrpSpPr/>
          <p:nvPr/>
        </p:nvGrpSpPr>
        <p:grpSpPr>
          <a:xfrm>
            <a:off x="12942014" y="4769488"/>
            <a:ext cx="1890395" cy="1271905"/>
            <a:chOff x="12942014" y="4769488"/>
            <a:chExt cx="1890395" cy="1271905"/>
          </a:xfrm>
        </p:grpSpPr>
        <p:sp>
          <p:nvSpPr>
            <p:cNvPr id="122" name="object 122"/>
            <p:cNvSpPr/>
            <p:nvPr/>
          </p:nvSpPr>
          <p:spPr>
            <a:xfrm>
              <a:off x="12974547" y="4774723"/>
              <a:ext cx="1852295" cy="1235075"/>
            </a:xfrm>
            <a:custGeom>
              <a:avLst/>
              <a:gdLst/>
              <a:ahLst/>
              <a:cxnLst/>
              <a:rect l="l" t="t" r="r" b="b"/>
              <a:pathLst>
                <a:path w="1852294" h="1235075">
                  <a:moveTo>
                    <a:pt x="1852226" y="0"/>
                  </a:moveTo>
                  <a:lnTo>
                    <a:pt x="0" y="1234831"/>
                  </a:lnTo>
                </a:path>
              </a:pathLst>
            </a:custGeom>
            <a:ln w="10470">
              <a:solidFill>
                <a:srgbClr val="2E75B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12942014" y="5972823"/>
              <a:ext cx="59690" cy="68580"/>
            </a:xfrm>
            <a:custGeom>
              <a:avLst/>
              <a:gdLst/>
              <a:ahLst/>
              <a:cxnLst/>
              <a:rect l="l" t="t" r="r" b="b"/>
              <a:pathLst>
                <a:path w="59690" h="68579">
                  <a:moveTo>
                    <a:pt x="13905" y="0"/>
                  </a:moveTo>
                  <a:lnTo>
                    <a:pt x="0" y="58406"/>
                  </a:lnTo>
                  <a:lnTo>
                    <a:pt x="59265" y="68060"/>
                  </a:lnTo>
                  <a:lnTo>
                    <a:pt x="13905" y="0"/>
                  </a:lnTo>
                  <a:close/>
                </a:path>
              </a:pathLst>
            </a:custGeom>
            <a:solidFill>
              <a:srgbClr val="2E75B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4" name="object 124"/>
          <p:cNvGrpSpPr/>
          <p:nvPr/>
        </p:nvGrpSpPr>
        <p:grpSpPr>
          <a:xfrm>
            <a:off x="12942014" y="8218745"/>
            <a:ext cx="1890395" cy="1271905"/>
            <a:chOff x="12942014" y="8218745"/>
            <a:chExt cx="1890395" cy="1271905"/>
          </a:xfrm>
        </p:grpSpPr>
        <p:sp>
          <p:nvSpPr>
            <p:cNvPr id="125" name="object 125"/>
            <p:cNvSpPr/>
            <p:nvPr/>
          </p:nvSpPr>
          <p:spPr>
            <a:xfrm>
              <a:off x="12974547" y="8223981"/>
              <a:ext cx="1852295" cy="1235075"/>
            </a:xfrm>
            <a:custGeom>
              <a:avLst/>
              <a:gdLst/>
              <a:ahLst/>
              <a:cxnLst/>
              <a:rect l="l" t="t" r="r" b="b"/>
              <a:pathLst>
                <a:path w="1852294" h="1235075">
                  <a:moveTo>
                    <a:pt x="1852226" y="0"/>
                  </a:moveTo>
                  <a:lnTo>
                    <a:pt x="0" y="1234831"/>
                  </a:lnTo>
                </a:path>
              </a:pathLst>
            </a:custGeom>
            <a:ln w="10470">
              <a:solidFill>
                <a:srgbClr val="2E75B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2942014" y="9422080"/>
              <a:ext cx="59690" cy="68580"/>
            </a:xfrm>
            <a:custGeom>
              <a:avLst/>
              <a:gdLst/>
              <a:ahLst/>
              <a:cxnLst/>
              <a:rect l="l" t="t" r="r" b="b"/>
              <a:pathLst>
                <a:path w="59690" h="68579">
                  <a:moveTo>
                    <a:pt x="13905" y="0"/>
                  </a:moveTo>
                  <a:lnTo>
                    <a:pt x="0" y="58406"/>
                  </a:lnTo>
                  <a:lnTo>
                    <a:pt x="59265" y="68060"/>
                  </a:lnTo>
                  <a:lnTo>
                    <a:pt x="13905" y="0"/>
                  </a:lnTo>
                  <a:close/>
                </a:path>
              </a:pathLst>
            </a:custGeom>
            <a:solidFill>
              <a:srgbClr val="2E75B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7" name="object 127"/>
          <p:cNvGrpSpPr/>
          <p:nvPr/>
        </p:nvGrpSpPr>
        <p:grpSpPr>
          <a:xfrm>
            <a:off x="13004840" y="6492933"/>
            <a:ext cx="1130935" cy="81915"/>
            <a:chOff x="13004840" y="6492933"/>
            <a:chExt cx="1130935" cy="81915"/>
          </a:xfrm>
        </p:grpSpPr>
        <p:sp>
          <p:nvSpPr>
            <p:cNvPr id="128" name="object 128"/>
            <p:cNvSpPr/>
            <p:nvPr/>
          </p:nvSpPr>
          <p:spPr>
            <a:xfrm>
              <a:off x="13004840" y="6533832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 h="0">
                  <a:moveTo>
                    <a:pt x="0" y="0"/>
                  </a:moveTo>
                  <a:lnTo>
                    <a:pt x="1091757" y="0"/>
                  </a:lnTo>
                </a:path>
              </a:pathLst>
            </a:custGeom>
            <a:ln w="10470">
              <a:solidFill>
                <a:srgbClr val="2E75B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4091718" y="6492933"/>
              <a:ext cx="44450" cy="81915"/>
            </a:xfrm>
            <a:custGeom>
              <a:avLst/>
              <a:gdLst/>
              <a:ahLst/>
              <a:cxnLst/>
              <a:rect l="l" t="t" r="r" b="b"/>
              <a:pathLst>
                <a:path w="44450" h="81915">
                  <a:moveTo>
                    <a:pt x="0" y="0"/>
                  </a:moveTo>
                  <a:lnTo>
                    <a:pt x="0" y="81798"/>
                  </a:lnTo>
                  <a:lnTo>
                    <a:pt x="43977" y="4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0" name="object 130"/>
          <p:cNvGrpSpPr/>
          <p:nvPr/>
        </p:nvGrpSpPr>
        <p:grpSpPr>
          <a:xfrm>
            <a:off x="15232970" y="5151675"/>
            <a:ext cx="2330450" cy="1811655"/>
            <a:chOff x="15232970" y="5151675"/>
            <a:chExt cx="2330450" cy="1811655"/>
          </a:xfrm>
        </p:grpSpPr>
        <p:sp>
          <p:nvSpPr>
            <p:cNvPr id="131" name="object 131"/>
            <p:cNvSpPr/>
            <p:nvPr/>
          </p:nvSpPr>
          <p:spPr>
            <a:xfrm>
              <a:off x="15999117" y="5910815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69" h="610870">
                  <a:moveTo>
                    <a:pt x="305383" y="610745"/>
                  </a:moveTo>
                  <a:lnTo>
                    <a:pt x="354919" y="606749"/>
                  </a:lnTo>
                  <a:lnTo>
                    <a:pt x="401910" y="595179"/>
                  </a:lnTo>
                  <a:lnTo>
                    <a:pt x="445727" y="576664"/>
                  </a:lnTo>
                  <a:lnTo>
                    <a:pt x="485741" y="551833"/>
                  </a:lnTo>
                  <a:lnTo>
                    <a:pt x="521324" y="521312"/>
                  </a:lnTo>
                  <a:lnTo>
                    <a:pt x="551847" y="485731"/>
                  </a:lnTo>
                  <a:lnTo>
                    <a:pt x="576681" y="445719"/>
                  </a:lnTo>
                  <a:lnTo>
                    <a:pt x="595198" y="401903"/>
                  </a:lnTo>
                  <a:lnTo>
                    <a:pt x="606769" y="354911"/>
                  </a:lnTo>
                  <a:lnTo>
                    <a:pt x="610766" y="305372"/>
                  </a:lnTo>
                  <a:lnTo>
                    <a:pt x="606769" y="255834"/>
                  </a:lnTo>
                  <a:lnTo>
                    <a:pt x="595198" y="208842"/>
                  </a:lnTo>
                  <a:lnTo>
                    <a:pt x="576681" y="165026"/>
                  </a:lnTo>
                  <a:lnTo>
                    <a:pt x="551847" y="125013"/>
                  </a:lnTo>
                  <a:lnTo>
                    <a:pt x="521324" y="89433"/>
                  </a:lnTo>
                  <a:lnTo>
                    <a:pt x="485741" y="58912"/>
                  </a:lnTo>
                  <a:lnTo>
                    <a:pt x="445727" y="34080"/>
                  </a:lnTo>
                  <a:lnTo>
                    <a:pt x="401910" y="15565"/>
                  </a:lnTo>
                  <a:lnTo>
                    <a:pt x="354919" y="3996"/>
                  </a:lnTo>
                  <a:lnTo>
                    <a:pt x="305383" y="0"/>
                  </a:lnTo>
                  <a:lnTo>
                    <a:pt x="255849" y="3996"/>
                  </a:lnTo>
                  <a:lnTo>
                    <a:pt x="208860" y="15565"/>
                  </a:lnTo>
                  <a:lnTo>
                    <a:pt x="165043" y="34080"/>
                  </a:lnTo>
                  <a:lnTo>
                    <a:pt x="125029" y="58912"/>
                  </a:lnTo>
                  <a:lnTo>
                    <a:pt x="89446" y="89433"/>
                  </a:lnTo>
                  <a:lnTo>
                    <a:pt x="58922" y="125013"/>
                  </a:lnTo>
                  <a:lnTo>
                    <a:pt x="34087" y="165026"/>
                  </a:lnTo>
                  <a:lnTo>
                    <a:pt x="15569" y="208842"/>
                  </a:lnTo>
                  <a:lnTo>
                    <a:pt x="3997" y="255834"/>
                  </a:lnTo>
                  <a:lnTo>
                    <a:pt x="0" y="305372"/>
                  </a:lnTo>
                  <a:lnTo>
                    <a:pt x="3997" y="354911"/>
                  </a:lnTo>
                  <a:lnTo>
                    <a:pt x="15569" y="401903"/>
                  </a:lnTo>
                  <a:lnTo>
                    <a:pt x="34087" y="445719"/>
                  </a:lnTo>
                  <a:lnTo>
                    <a:pt x="58922" y="485731"/>
                  </a:lnTo>
                  <a:lnTo>
                    <a:pt x="89446" y="521312"/>
                  </a:lnTo>
                  <a:lnTo>
                    <a:pt x="125029" y="551833"/>
                  </a:lnTo>
                  <a:lnTo>
                    <a:pt x="165043" y="576664"/>
                  </a:lnTo>
                  <a:lnTo>
                    <a:pt x="208860" y="595179"/>
                  </a:lnTo>
                  <a:lnTo>
                    <a:pt x="255849" y="606749"/>
                  </a:lnTo>
                  <a:lnTo>
                    <a:pt x="305383" y="610745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16609031" y="5533863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905" y="377768"/>
                  </a:moveTo>
                  <a:lnTo>
                    <a:pt x="239124" y="371020"/>
                  </a:lnTo>
                  <a:lnTo>
                    <a:pt x="284250" y="351976"/>
                  </a:lnTo>
                  <a:lnTo>
                    <a:pt x="322482" y="322439"/>
                  </a:lnTo>
                  <a:lnTo>
                    <a:pt x="352019" y="284210"/>
                  </a:lnTo>
                  <a:lnTo>
                    <a:pt x="371062" y="239091"/>
                  </a:lnTo>
                  <a:lnTo>
                    <a:pt x="377810" y="188884"/>
                  </a:lnTo>
                  <a:lnTo>
                    <a:pt x="371062" y="138677"/>
                  </a:lnTo>
                  <a:lnTo>
                    <a:pt x="352019" y="93558"/>
                  </a:lnTo>
                  <a:lnTo>
                    <a:pt x="322482" y="55329"/>
                  </a:lnTo>
                  <a:lnTo>
                    <a:pt x="284250" y="25792"/>
                  </a:lnTo>
                  <a:lnTo>
                    <a:pt x="239124" y="6748"/>
                  </a:lnTo>
                  <a:lnTo>
                    <a:pt x="188905" y="0"/>
                  </a:lnTo>
                  <a:lnTo>
                    <a:pt x="138685" y="6748"/>
                  </a:lnTo>
                  <a:lnTo>
                    <a:pt x="93560" y="25792"/>
                  </a:lnTo>
                  <a:lnTo>
                    <a:pt x="55328" y="55329"/>
                  </a:lnTo>
                  <a:lnTo>
                    <a:pt x="25790" y="93558"/>
                  </a:lnTo>
                  <a:lnTo>
                    <a:pt x="6747" y="138677"/>
                  </a:lnTo>
                  <a:lnTo>
                    <a:pt x="0" y="188884"/>
                  </a:lnTo>
                  <a:lnTo>
                    <a:pt x="6747" y="239091"/>
                  </a:lnTo>
                  <a:lnTo>
                    <a:pt x="25790" y="284210"/>
                  </a:lnTo>
                  <a:lnTo>
                    <a:pt x="55328" y="322439"/>
                  </a:lnTo>
                  <a:lnTo>
                    <a:pt x="93560" y="351976"/>
                  </a:lnTo>
                  <a:lnTo>
                    <a:pt x="138685" y="371020"/>
                  </a:lnTo>
                  <a:lnTo>
                    <a:pt x="188905" y="377768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7228" y="5856863"/>
              <a:ext cx="153831" cy="14041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5547982" y="5659514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905" y="377768"/>
                  </a:moveTo>
                  <a:lnTo>
                    <a:pt x="239124" y="371020"/>
                  </a:lnTo>
                  <a:lnTo>
                    <a:pt x="284250" y="351976"/>
                  </a:lnTo>
                  <a:lnTo>
                    <a:pt x="322482" y="322439"/>
                  </a:lnTo>
                  <a:lnTo>
                    <a:pt x="352019" y="284210"/>
                  </a:lnTo>
                  <a:lnTo>
                    <a:pt x="371062" y="239091"/>
                  </a:lnTo>
                  <a:lnTo>
                    <a:pt x="377810" y="188884"/>
                  </a:lnTo>
                  <a:lnTo>
                    <a:pt x="371062" y="138677"/>
                  </a:lnTo>
                  <a:lnTo>
                    <a:pt x="352019" y="93558"/>
                  </a:lnTo>
                  <a:lnTo>
                    <a:pt x="322482" y="55329"/>
                  </a:lnTo>
                  <a:lnTo>
                    <a:pt x="284250" y="25792"/>
                  </a:lnTo>
                  <a:lnTo>
                    <a:pt x="239124" y="6748"/>
                  </a:lnTo>
                  <a:lnTo>
                    <a:pt x="188905" y="0"/>
                  </a:lnTo>
                  <a:lnTo>
                    <a:pt x="138685" y="6748"/>
                  </a:lnTo>
                  <a:lnTo>
                    <a:pt x="93560" y="25792"/>
                  </a:lnTo>
                  <a:lnTo>
                    <a:pt x="55328" y="55329"/>
                  </a:lnTo>
                  <a:lnTo>
                    <a:pt x="25790" y="93558"/>
                  </a:lnTo>
                  <a:lnTo>
                    <a:pt x="6747" y="138677"/>
                  </a:lnTo>
                  <a:lnTo>
                    <a:pt x="0" y="188884"/>
                  </a:lnTo>
                  <a:lnTo>
                    <a:pt x="6747" y="239091"/>
                  </a:lnTo>
                  <a:lnTo>
                    <a:pt x="25790" y="284210"/>
                  </a:lnTo>
                  <a:lnTo>
                    <a:pt x="55328" y="322439"/>
                  </a:lnTo>
                  <a:lnTo>
                    <a:pt x="93560" y="351976"/>
                  </a:lnTo>
                  <a:lnTo>
                    <a:pt x="138685" y="371020"/>
                  </a:lnTo>
                  <a:lnTo>
                    <a:pt x="188905" y="377768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8853" y="5951018"/>
              <a:ext cx="132522" cy="121237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16834582" y="621929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905" y="377768"/>
                  </a:moveTo>
                  <a:lnTo>
                    <a:pt x="239124" y="371020"/>
                  </a:lnTo>
                  <a:lnTo>
                    <a:pt x="284250" y="351976"/>
                  </a:lnTo>
                  <a:lnTo>
                    <a:pt x="322482" y="322439"/>
                  </a:lnTo>
                  <a:lnTo>
                    <a:pt x="352019" y="284210"/>
                  </a:lnTo>
                  <a:lnTo>
                    <a:pt x="371062" y="239091"/>
                  </a:lnTo>
                  <a:lnTo>
                    <a:pt x="377810" y="188884"/>
                  </a:lnTo>
                  <a:lnTo>
                    <a:pt x="371062" y="138677"/>
                  </a:lnTo>
                  <a:lnTo>
                    <a:pt x="352019" y="93558"/>
                  </a:lnTo>
                  <a:lnTo>
                    <a:pt x="322482" y="55329"/>
                  </a:lnTo>
                  <a:lnTo>
                    <a:pt x="284250" y="25792"/>
                  </a:lnTo>
                  <a:lnTo>
                    <a:pt x="239124" y="6748"/>
                  </a:lnTo>
                  <a:lnTo>
                    <a:pt x="188905" y="0"/>
                  </a:lnTo>
                  <a:lnTo>
                    <a:pt x="138685" y="6748"/>
                  </a:lnTo>
                  <a:lnTo>
                    <a:pt x="93560" y="25792"/>
                  </a:lnTo>
                  <a:lnTo>
                    <a:pt x="55328" y="55329"/>
                  </a:lnTo>
                  <a:lnTo>
                    <a:pt x="25790" y="93558"/>
                  </a:lnTo>
                  <a:lnTo>
                    <a:pt x="6747" y="138677"/>
                  </a:lnTo>
                  <a:lnTo>
                    <a:pt x="0" y="188884"/>
                  </a:lnTo>
                  <a:lnTo>
                    <a:pt x="6747" y="239091"/>
                  </a:lnTo>
                  <a:lnTo>
                    <a:pt x="25790" y="284210"/>
                  </a:lnTo>
                  <a:lnTo>
                    <a:pt x="55328" y="322439"/>
                  </a:lnTo>
                  <a:lnTo>
                    <a:pt x="93560" y="351976"/>
                  </a:lnTo>
                  <a:lnTo>
                    <a:pt x="138685" y="371020"/>
                  </a:lnTo>
                  <a:lnTo>
                    <a:pt x="188905" y="377768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87560" y="6256514"/>
              <a:ext cx="247415" cy="12818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16620363" y="6664719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477" y="256945"/>
                  </a:moveTo>
                  <a:lnTo>
                    <a:pt x="178489" y="246850"/>
                  </a:lnTo>
                  <a:lnTo>
                    <a:pt x="219327" y="219316"/>
                  </a:lnTo>
                  <a:lnTo>
                    <a:pt x="246859" y="178469"/>
                  </a:lnTo>
                  <a:lnTo>
                    <a:pt x="256955" y="128435"/>
                  </a:lnTo>
                  <a:lnTo>
                    <a:pt x="246859" y="78444"/>
                  </a:lnTo>
                  <a:lnTo>
                    <a:pt x="219327" y="37619"/>
                  </a:lnTo>
                  <a:lnTo>
                    <a:pt x="178489" y="10093"/>
                  </a:lnTo>
                  <a:lnTo>
                    <a:pt x="128477" y="0"/>
                  </a:lnTo>
                  <a:lnTo>
                    <a:pt x="78466" y="10093"/>
                  </a:lnTo>
                  <a:lnTo>
                    <a:pt x="37628" y="37619"/>
                  </a:lnTo>
                  <a:lnTo>
                    <a:pt x="10095" y="78444"/>
                  </a:lnTo>
                  <a:lnTo>
                    <a:pt x="0" y="128435"/>
                  </a:lnTo>
                  <a:lnTo>
                    <a:pt x="10095" y="178469"/>
                  </a:lnTo>
                  <a:lnTo>
                    <a:pt x="37628" y="219316"/>
                  </a:lnTo>
                  <a:lnTo>
                    <a:pt x="78466" y="246850"/>
                  </a:lnTo>
                  <a:lnTo>
                    <a:pt x="128477" y="256945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30026" y="6589252"/>
              <a:ext cx="113338" cy="103975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17106832" y="6700958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477" y="256945"/>
                  </a:moveTo>
                  <a:lnTo>
                    <a:pt x="178489" y="246850"/>
                  </a:lnTo>
                  <a:lnTo>
                    <a:pt x="219327" y="219316"/>
                  </a:lnTo>
                  <a:lnTo>
                    <a:pt x="246859" y="178469"/>
                  </a:lnTo>
                  <a:lnTo>
                    <a:pt x="256955" y="128435"/>
                  </a:lnTo>
                  <a:lnTo>
                    <a:pt x="246859" y="78444"/>
                  </a:lnTo>
                  <a:lnTo>
                    <a:pt x="219327" y="37619"/>
                  </a:lnTo>
                  <a:lnTo>
                    <a:pt x="178489" y="10093"/>
                  </a:lnTo>
                  <a:lnTo>
                    <a:pt x="128477" y="0"/>
                  </a:lnTo>
                  <a:lnTo>
                    <a:pt x="78466" y="10093"/>
                  </a:lnTo>
                  <a:lnTo>
                    <a:pt x="37628" y="37619"/>
                  </a:lnTo>
                  <a:lnTo>
                    <a:pt x="10095" y="78444"/>
                  </a:lnTo>
                  <a:lnTo>
                    <a:pt x="0" y="128435"/>
                  </a:lnTo>
                  <a:lnTo>
                    <a:pt x="10095" y="178469"/>
                  </a:lnTo>
                  <a:lnTo>
                    <a:pt x="37628" y="219316"/>
                  </a:lnTo>
                  <a:lnTo>
                    <a:pt x="78466" y="246850"/>
                  </a:lnTo>
                  <a:lnTo>
                    <a:pt x="128477" y="256945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3698" y="6586593"/>
              <a:ext cx="134526" cy="123037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7300970" y="6154099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477" y="256945"/>
                  </a:moveTo>
                  <a:lnTo>
                    <a:pt x="178489" y="246850"/>
                  </a:lnTo>
                  <a:lnTo>
                    <a:pt x="219327" y="219316"/>
                  </a:lnTo>
                  <a:lnTo>
                    <a:pt x="246859" y="178469"/>
                  </a:lnTo>
                  <a:lnTo>
                    <a:pt x="256955" y="128435"/>
                  </a:lnTo>
                  <a:lnTo>
                    <a:pt x="246859" y="78444"/>
                  </a:lnTo>
                  <a:lnTo>
                    <a:pt x="219327" y="37619"/>
                  </a:lnTo>
                  <a:lnTo>
                    <a:pt x="178489" y="10093"/>
                  </a:lnTo>
                  <a:lnTo>
                    <a:pt x="128477" y="0"/>
                  </a:lnTo>
                  <a:lnTo>
                    <a:pt x="78466" y="10093"/>
                  </a:lnTo>
                  <a:lnTo>
                    <a:pt x="37628" y="37619"/>
                  </a:lnTo>
                  <a:lnTo>
                    <a:pt x="10095" y="78444"/>
                  </a:lnTo>
                  <a:lnTo>
                    <a:pt x="0" y="128435"/>
                  </a:lnTo>
                  <a:lnTo>
                    <a:pt x="10095" y="178469"/>
                  </a:lnTo>
                  <a:lnTo>
                    <a:pt x="37628" y="219316"/>
                  </a:lnTo>
                  <a:lnTo>
                    <a:pt x="78466" y="246850"/>
                  </a:lnTo>
                  <a:lnTo>
                    <a:pt x="128477" y="256945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75442" y="6231445"/>
              <a:ext cx="135917" cy="102125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17107020" y="5534026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14278" y="223732"/>
                  </a:moveTo>
                  <a:lnTo>
                    <a:pt x="244679" y="182793"/>
                  </a:lnTo>
                  <a:lnTo>
                    <a:pt x="256594" y="135023"/>
                  </a:lnTo>
                  <a:lnTo>
                    <a:pt x="249712" y="86248"/>
                  </a:lnTo>
                  <a:lnTo>
                    <a:pt x="223723" y="42293"/>
                  </a:lnTo>
                  <a:lnTo>
                    <a:pt x="182778" y="11913"/>
                  </a:lnTo>
                  <a:lnTo>
                    <a:pt x="135003" y="0"/>
                  </a:lnTo>
                  <a:lnTo>
                    <a:pt x="86239" y="6861"/>
                  </a:lnTo>
                  <a:lnTo>
                    <a:pt x="42325" y="32806"/>
                  </a:lnTo>
                  <a:lnTo>
                    <a:pt x="11923" y="73774"/>
                  </a:lnTo>
                  <a:lnTo>
                    <a:pt x="0" y="121557"/>
                  </a:lnTo>
                  <a:lnTo>
                    <a:pt x="6857" y="170314"/>
                  </a:lnTo>
                  <a:lnTo>
                    <a:pt x="32797" y="214204"/>
                  </a:lnTo>
                  <a:lnTo>
                    <a:pt x="73790" y="244647"/>
                  </a:lnTo>
                  <a:lnTo>
                    <a:pt x="121590" y="256577"/>
                  </a:lnTo>
                  <a:lnTo>
                    <a:pt x="170364" y="249702"/>
                  </a:lnTo>
                  <a:lnTo>
                    <a:pt x="214278" y="223732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42956" y="5564617"/>
              <a:ext cx="180780" cy="86554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16494712" y="5156910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477" y="0"/>
                  </a:moveTo>
                  <a:lnTo>
                    <a:pt x="78466" y="10094"/>
                  </a:lnTo>
                  <a:lnTo>
                    <a:pt x="37628" y="37628"/>
                  </a:lnTo>
                  <a:lnTo>
                    <a:pt x="10095" y="78475"/>
                  </a:lnTo>
                  <a:lnTo>
                    <a:pt x="0" y="128509"/>
                  </a:lnTo>
                  <a:lnTo>
                    <a:pt x="10095" y="178500"/>
                  </a:lnTo>
                  <a:lnTo>
                    <a:pt x="37628" y="219325"/>
                  </a:lnTo>
                  <a:lnTo>
                    <a:pt x="78466" y="246851"/>
                  </a:lnTo>
                  <a:lnTo>
                    <a:pt x="128477" y="256945"/>
                  </a:lnTo>
                  <a:lnTo>
                    <a:pt x="178489" y="246851"/>
                  </a:lnTo>
                  <a:lnTo>
                    <a:pt x="219327" y="219325"/>
                  </a:lnTo>
                  <a:lnTo>
                    <a:pt x="246859" y="178500"/>
                  </a:lnTo>
                  <a:lnTo>
                    <a:pt x="256955" y="128509"/>
                  </a:lnTo>
                  <a:lnTo>
                    <a:pt x="246859" y="78475"/>
                  </a:lnTo>
                  <a:lnTo>
                    <a:pt x="219327" y="37628"/>
                  </a:lnTo>
                  <a:lnTo>
                    <a:pt x="178489" y="10094"/>
                  </a:lnTo>
                  <a:lnTo>
                    <a:pt x="128477" y="0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60283" y="5405183"/>
              <a:ext cx="134525" cy="123037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15546669" y="5240673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19334" y="37634"/>
                  </a:moveTo>
                  <a:lnTo>
                    <a:pt x="176830" y="9405"/>
                  </a:lnTo>
                  <a:lnTo>
                    <a:pt x="128485" y="0"/>
                  </a:lnTo>
                  <a:lnTo>
                    <a:pt x="80135" y="9422"/>
                  </a:lnTo>
                  <a:lnTo>
                    <a:pt x="37612" y="37676"/>
                  </a:lnTo>
                  <a:lnTo>
                    <a:pt x="9400" y="80156"/>
                  </a:lnTo>
                  <a:lnTo>
                    <a:pt x="0" y="128485"/>
                  </a:lnTo>
                  <a:lnTo>
                    <a:pt x="9413" y="176822"/>
                  </a:lnTo>
                  <a:lnTo>
                    <a:pt x="37644" y="219325"/>
                  </a:lnTo>
                  <a:lnTo>
                    <a:pt x="80147" y="247556"/>
                  </a:lnTo>
                  <a:lnTo>
                    <a:pt x="128484" y="256969"/>
                  </a:lnTo>
                  <a:lnTo>
                    <a:pt x="176813" y="247569"/>
                  </a:lnTo>
                  <a:lnTo>
                    <a:pt x="219293" y="219357"/>
                  </a:lnTo>
                  <a:lnTo>
                    <a:pt x="247547" y="176834"/>
                  </a:lnTo>
                  <a:lnTo>
                    <a:pt x="256969" y="128484"/>
                  </a:lnTo>
                  <a:lnTo>
                    <a:pt x="247564" y="80139"/>
                  </a:lnTo>
                  <a:lnTo>
                    <a:pt x="219334" y="37634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29756" y="5501673"/>
              <a:ext cx="86554" cy="180780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15238206" y="5408212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477" y="0"/>
                  </a:moveTo>
                  <a:lnTo>
                    <a:pt x="78466" y="10094"/>
                  </a:lnTo>
                  <a:lnTo>
                    <a:pt x="37628" y="37628"/>
                  </a:lnTo>
                  <a:lnTo>
                    <a:pt x="10095" y="78475"/>
                  </a:lnTo>
                  <a:lnTo>
                    <a:pt x="0" y="128509"/>
                  </a:lnTo>
                  <a:lnTo>
                    <a:pt x="10095" y="178500"/>
                  </a:lnTo>
                  <a:lnTo>
                    <a:pt x="37628" y="219325"/>
                  </a:lnTo>
                  <a:lnTo>
                    <a:pt x="78466" y="246851"/>
                  </a:lnTo>
                  <a:lnTo>
                    <a:pt x="128477" y="256945"/>
                  </a:lnTo>
                  <a:lnTo>
                    <a:pt x="178489" y="246851"/>
                  </a:lnTo>
                  <a:lnTo>
                    <a:pt x="219327" y="219325"/>
                  </a:lnTo>
                  <a:lnTo>
                    <a:pt x="246859" y="178500"/>
                  </a:lnTo>
                  <a:lnTo>
                    <a:pt x="256955" y="128509"/>
                  </a:lnTo>
                  <a:lnTo>
                    <a:pt x="246859" y="78475"/>
                  </a:lnTo>
                  <a:lnTo>
                    <a:pt x="219327" y="37628"/>
                  </a:lnTo>
                  <a:lnTo>
                    <a:pt x="178489" y="10094"/>
                  </a:lnTo>
                  <a:lnTo>
                    <a:pt x="128477" y="0"/>
                  </a:lnTo>
                  <a:close/>
                </a:path>
              </a:pathLst>
            </a:custGeom>
            <a:ln w="10470">
              <a:solidFill>
                <a:srgbClr val="2C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55599" y="5634275"/>
              <a:ext cx="134525" cy="123037"/>
            </a:xfrm>
            <a:prstGeom prst="rect">
              <a:avLst/>
            </a:prstGeom>
          </p:spPr>
        </p:pic>
      </p:grpSp>
      <p:sp>
        <p:nvSpPr>
          <p:cNvPr id="152" name="object 1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59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543275"/>
            <a:ext cx="1155763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implementation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projects,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usually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centralised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implemented.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individual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owner.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 would look: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78308" y="3543087"/>
            <a:ext cx="5025390" cy="253873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benefits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centralised modal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implementation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Promotes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control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consistency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Unifies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scalability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Supporting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wider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1855074"/>
            <a:ext cx="684149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279265" algn="l"/>
              </a:tabLst>
            </a:pPr>
            <a:r>
              <a:rPr dirty="0" sz="4750" spc="-100">
                <a:latin typeface="Open Sans"/>
                <a:cs typeface="Open Sans"/>
              </a:rPr>
              <a:t>Organisationa</a:t>
            </a:r>
            <a:r>
              <a:rPr dirty="0" sz="4750" spc="-50">
                <a:latin typeface="Open Sans"/>
                <a:cs typeface="Open Sans"/>
              </a:rPr>
              <a:t>l</a:t>
            </a:r>
            <a:r>
              <a:rPr dirty="0" sz="4750">
                <a:latin typeface="Open Sans"/>
                <a:cs typeface="Open Sans"/>
              </a:rPr>
              <a:t>	</a:t>
            </a:r>
            <a:r>
              <a:rPr dirty="0" sz="4750" spc="-60">
                <a:latin typeface="Open Sans"/>
                <a:cs typeface="Open Sans"/>
              </a:rPr>
              <a:t>Structure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2974" y="4907292"/>
            <a:ext cx="7008827" cy="533343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48640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4649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Introduction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559562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95">
                <a:latin typeface="Open Sans"/>
                <a:cs typeface="Open Sans"/>
              </a:rPr>
              <a:t>Magento</a:t>
            </a:r>
            <a:r>
              <a:rPr dirty="0" sz="4750" spc="-65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Commerce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3543275"/>
            <a:ext cx="569912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leading platform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innovation.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year,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Magento handles over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$100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billion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gross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merchandise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volume.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power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create unique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engaging shopping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out-of-the-box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features,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unlimited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ability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customise,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flexible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headless architecture, and seamless third-party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5578438"/>
            <a:ext cx="4474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There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are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70" b="1">
                <a:solidFill>
                  <a:srgbClr val="5D88C0"/>
                </a:solidFill>
                <a:latin typeface="Open Sans Extrabold"/>
                <a:cs typeface="Open Sans Extrabold"/>
              </a:rPr>
              <a:t>two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versions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Magento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platform: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6056037"/>
            <a:ext cx="571309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Open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Source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Magento, previously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called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 Community.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can download, customize,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 the platform on 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own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Magento host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choice.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034" y="7061179"/>
            <a:ext cx="577786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0002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majority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merchants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Open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Source because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low cost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open nature. For developers,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doesn’t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matter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Open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Source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Commerce.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built-in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features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used 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box.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8568797"/>
            <a:ext cx="562737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 Commerce: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paid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Magento, previously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Magento Enterprise. Being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premium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version,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lot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additional features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7501" y="3567777"/>
            <a:ext cx="18802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7501" y="4045374"/>
            <a:ext cx="571373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 hosted on-premise. So you host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locally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own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server,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choice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host.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Alternatively,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Cloud, the cloud-hosted solution from Adobe.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Solution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section,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look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deeper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differences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between hosted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(SaaS,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premise and Platform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service hosting solutions.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7501" y="5804232"/>
            <a:ext cx="550418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Magento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Commerce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is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full-featured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e-Commerce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platform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that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comes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70" b="1">
                <a:solidFill>
                  <a:srgbClr val="5D88C0"/>
                </a:solidFill>
                <a:latin typeface="Open Sans Extrabold"/>
                <a:cs typeface="Open Sans Extrabold"/>
              </a:rPr>
              <a:t>with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additional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features: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07501" y="6558136"/>
            <a:ext cx="55797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functionality,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quoting,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catalogs,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buyer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roles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permissions.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7501" y="7312040"/>
            <a:ext cx="566801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BI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dashboards,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Visualisation and custom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07501" y="8091011"/>
            <a:ext cx="35560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 Chat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(powered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dotdigital)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07501" y="8593677"/>
            <a:ext cx="25685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Advanced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07501" y="9096341"/>
            <a:ext cx="404685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powered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recommendations.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64446" y="3442063"/>
            <a:ext cx="22866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WYSIWYG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64446" y="3944728"/>
            <a:ext cx="23526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segmentation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64446" y="4447394"/>
            <a:ext cx="4982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Loyalty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Easy-to-redeem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coupons.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64446" y="4950059"/>
            <a:ext cx="46462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staging and preview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Magento hosting.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64446" y="5452724"/>
            <a:ext cx="21494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Visual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merchandising.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0440" y="1502572"/>
            <a:ext cx="617855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1.2</a:t>
            </a:r>
            <a:endParaRPr sz="11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60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1855074"/>
            <a:ext cx="8125459" cy="150812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10"/>
              </a:spcBef>
            </a:pPr>
            <a:r>
              <a:rPr dirty="0" sz="4750" spc="-60">
                <a:latin typeface="Open Sans"/>
                <a:cs typeface="Open Sans"/>
              </a:rPr>
              <a:t>Project-Based</a:t>
            </a:r>
            <a:r>
              <a:rPr dirty="0" sz="4750" spc="-25">
                <a:latin typeface="Open Sans"/>
                <a:cs typeface="Open Sans"/>
              </a:rPr>
              <a:t> </a:t>
            </a:r>
            <a:r>
              <a:rPr dirty="0" sz="4750" spc="-90">
                <a:latin typeface="Open Sans"/>
                <a:cs typeface="Open Sans"/>
              </a:rPr>
              <a:t>Recommended </a:t>
            </a:r>
            <a:r>
              <a:rPr dirty="0" sz="4750" spc="-1220">
                <a:latin typeface="Open Sans"/>
                <a:cs typeface="Open Sans"/>
              </a:rPr>
              <a:t> </a:t>
            </a:r>
            <a:r>
              <a:rPr dirty="0" sz="4750" spc="-100">
                <a:latin typeface="Open Sans"/>
                <a:cs typeface="Open Sans"/>
              </a:rPr>
              <a:t>Organisational</a:t>
            </a:r>
            <a:r>
              <a:rPr dirty="0" sz="4750">
                <a:latin typeface="Open Sans"/>
                <a:cs typeface="Open Sans"/>
              </a:rPr>
              <a:t> </a:t>
            </a:r>
            <a:r>
              <a:rPr dirty="0" sz="4750" spc="-60">
                <a:latin typeface="Open Sans"/>
                <a:cs typeface="Open Sans"/>
              </a:rPr>
              <a:t>Structure</a:t>
            </a:r>
            <a:endParaRPr sz="475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800749" y="6874954"/>
            <a:ext cx="41910" cy="3067685"/>
            <a:chOff x="9800749" y="6874954"/>
            <a:chExt cx="41910" cy="3067685"/>
          </a:xfrm>
        </p:grpSpPr>
        <p:sp>
          <p:nvSpPr>
            <p:cNvPr id="7" name="object 7"/>
            <p:cNvSpPr/>
            <p:nvPr/>
          </p:nvSpPr>
          <p:spPr>
            <a:xfrm>
              <a:off x="9821690" y="6874954"/>
              <a:ext cx="0" cy="3004185"/>
            </a:xfrm>
            <a:custGeom>
              <a:avLst/>
              <a:gdLst/>
              <a:ahLst/>
              <a:cxnLst/>
              <a:rect l="l" t="t" r="r" b="b"/>
              <a:pathLst>
                <a:path w="0" h="3004184">
                  <a:moveTo>
                    <a:pt x="0" y="0"/>
                  </a:moveTo>
                  <a:lnTo>
                    <a:pt x="0" y="3003919"/>
                  </a:lnTo>
                </a:path>
              </a:pathLst>
            </a:custGeom>
            <a:ln w="41883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800749" y="9900222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09">
                  <a:moveTo>
                    <a:pt x="0" y="20941"/>
                  </a:moveTo>
                  <a:lnTo>
                    <a:pt x="6133" y="6133"/>
                  </a:lnTo>
                  <a:lnTo>
                    <a:pt x="20941" y="0"/>
                  </a:lnTo>
                  <a:lnTo>
                    <a:pt x="35749" y="6133"/>
                  </a:lnTo>
                  <a:lnTo>
                    <a:pt x="41883" y="20941"/>
                  </a:lnTo>
                  <a:lnTo>
                    <a:pt x="35749" y="35749"/>
                  </a:lnTo>
                  <a:lnTo>
                    <a:pt x="20941" y="41883"/>
                  </a:lnTo>
                  <a:lnTo>
                    <a:pt x="6133" y="35749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9905305" y="9900222"/>
            <a:ext cx="5707380" cy="41910"/>
            <a:chOff x="9905305" y="9900222"/>
            <a:chExt cx="5707380" cy="41910"/>
          </a:xfrm>
        </p:grpSpPr>
        <p:sp>
          <p:nvSpPr>
            <p:cNvPr id="10" name="object 10"/>
            <p:cNvSpPr/>
            <p:nvPr/>
          </p:nvSpPr>
          <p:spPr>
            <a:xfrm>
              <a:off x="9905305" y="9921163"/>
              <a:ext cx="5644515" cy="0"/>
            </a:xfrm>
            <a:custGeom>
              <a:avLst/>
              <a:gdLst/>
              <a:ahLst/>
              <a:cxnLst/>
              <a:rect l="l" t="t" r="r" b="b"/>
              <a:pathLst>
                <a:path w="5644515" h="0">
                  <a:moveTo>
                    <a:pt x="0" y="0"/>
                  </a:moveTo>
                  <a:lnTo>
                    <a:pt x="5644037" y="0"/>
                  </a:lnTo>
                </a:path>
              </a:pathLst>
            </a:custGeom>
            <a:ln w="41883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570206" y="9900222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09">
                  <a:moveTo>
                    <a:pt x="0" y="20941"/>
                  </a:moveTo>
                  <a:lnTo>
                    <a:pt x="6133" y="6133"/>
                  </a:lnTo>
                  <a:lnTo>
                    <a:pt x="20941" y="0"/>
                  </a:lnTo>
                  <a:lnTo>
                    <a:pt x="35749" y="6133"/>
                  </a:lnTo>
                  <a:lnTo>
                    <a:pt x="41883" y="20941"/>
                  </a:lnTo>
                  <a:lnTo>
                    <a:pt x="35749" y="35749"/>
                  </a:lnTo>
                  <a:lnTo>
                    <a:pt x="20941" y="41883"/>
                  </a:lnTo>
                  <a:lnTo>
                    <a:pt x="6133" y="35749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5570206" y="6769427"/>
            <a:ext cx="41910" cy="3067685"/>
            <a:chOff x="15570206" y="6769427"/>
            <a:chExt cx="41910" cy="3067685"/>
          </a:xfrm>
        </p:grpSpPr>
        <p:sp>
          <p:nvSpPr>
            <p:cNvPr id="13" name="object 13"/>
            <p:cNvSpPr/>
            <p:nvPr/>
          </p:nvSpPr>
          <p:spPr>
            <a:xfrm>
              <a:off x="15591147" y="6832659"/>
              <a:ext cx="0" cy="3004185"/>
            </a:xfrm>
            <a:custGeom>
              <a:avLst/>
              <a:gdLst/>
              <a:ahLst/>
              <a:cxnLst/>
              <a:rect l="l" t="t" r="r" b="b"/>
              <a:pathLst>
                <a:path w="0" h="3004184">
                  <a:moveTo>
                    <a:pt x="0" y="3003919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570206" y="6769427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09">
                  <a:moveTo>
                    <a:pt x="0" y="20941"/>
                  </a:moveTo>
                  <a:lnTo>
                    <a:pt x="6133" y="6133"/>
                  </a:lnTo>
                  <a:lnTo>
                    <a:pt x="20941" y="0"/>
                  </a:lnTo>
                  <a:lnTo>
                    <a:pt x="35749" y="6133"/>
                  </a:lnTo>
                  <a:lnTo>
                    <a:pt x="41883" y="20941"/>
                  </a:lnTo>
                  <a:lnTo>
                    <a:pt x="35749" y="35749"/>
                  </a:lnTo>
                  <a:lnTo>
                    <a:pt x="20941" y="41883"/>
                  </a:lnTo>
                  <a:lnTo>
                    <a:pt x="6133" y="35749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989498" y="4020820"/>
            <a:ext cx="14539594" cy="5026025"/>
            <a:chOff x="989498" y="4020820"/>
            <a:chExt cx="14539594" cy="5026025"/>
          </a:xfrm>
        </p:grpSpPr>
        <p:sp>
          <p:nvSpPr>
            <p:cNvPr id="16" name="object 16"/>
            <p:cNvSpPr/>
            <p:nvPr/>
          </p:nvSpPr>
          <p:spPr>
            <a:xfrm>
              <a:off x="9863495" y="6790369"/>
              <a:ext cx="5644515" cy="0"/>
            </a:xfrm>
            <a:custGeom>
              <a:avLst/>
              <a:gdLst/>
              <a:ahLst/>
              <a:cxnLst/>
              <a:rect l="l" t="t" r="r" b="b"/>
              <a:pathLst>
                <a:path w="5644515" h="0">
                  <a:moveTo>
                    <a:pt x="5644037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800748" y="6769427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09">
                  <a:moveTo>
                    <a:pt x="0" y="20941"/>
                  </a:moveTo>
                  <a:lnTo>
                    <a:pt x="6133" y="6133"/>
                  </a:lnTo>
                  <a:lnTo>
                    <a:pt x="20941" y="0"/>
                  </a:lnTo>
                  <a:lnTo>
                    <a:pt x="35749" y="6133"/>
                  </a:lnTo>
                  <a:lnTo>
                    <a:pt x="41883" y="20941"/>
                  </a:lnTo>
                  <a:lnTo>
                    <a:pt x="35749" y="35749"/>
                  </a:lnTo>
                  <a:lnTo>
                    <a:pt x="20941" y="41883"/>
                  </a:lnTo>
                  <a:lnTo>
                    <a:pt x="6133" y="35749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52245" y="6790369"/>
              <a:ext cx="5644515" cy="0"/>
            </a:xfrm>
            <a:custGeom>
              <a:avLst/>
              <a:gdLst/>
              <a:ahLst/>
              <a:cxnLst/>
              <a:rect l="l" t="t" r="r" b="b"/>
              <a:pathLst>
                <a:path w="5644515" h="0">
                  <a:moveTo>
                    <a:pt x="5644037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89498" y="6769427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09">
                  <a:moveTo>
                    <a:pt x="0" y="20941"/>
                  </a:moveTo>
                  <a:lnTo>
                    <a:pt x="6133" y="6133"/>
                  </a:lnTo>
                  <a:lnTo>
                    <a:pt x="20941" y="0"/>
                  </a:lnTo>
                  <a:lnTo>
                    <a:pt x="35749" y="6133"/>
                  </a:lnTo>
                  <a:lnTo>
                    <a:pt x="41883" y="20941"/>
                  </a:lnTo>
                  <a:lnTo>
                    <a:pt x="35749" y="35749"/>
                  </a:lnTo>
                  <a:lnTo>
                    <a:pt x="20941" y="41883"/>
                  </a:lnTo>
                  <a:lnTo>
                    <a:pt x="6133" y="35749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95169" y="7078073"/>
              <a:ext cx="0" cy="1938020"/>
            </a:xfrm>
            <a:custGeom>
              <a:avLst/>
              <a:gdLst/>
              <a:ahLst/>
              <a:cxnLst/>
              <a:rect l="l" t="t" r="r" b="b"/>
              <a:pathLst>
                <a:path w="0" h="1938020">
                  <a:moveTo>
                    <a:pt x="0" y="0"/>
                  </a:moveTo>
                  <a:lnTo>
                    <a:pt x="0" y="1937438"/>
                  </a:lnTo>
                </a:path>
              </a:pathLst>
            </a:custGeom>
            <a:ln w="20941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84688" y="7025976"/>
              <a:ext cx="20955" cy="2021205"/>
            </a:xfrm>
            <a:custGeom>
              <a:avLst/>
              <a:gdLst/>
              <a:ahLst/>
              <a:cxnLst/>
              <a:rect l="l" t="t" r="r" b="b"/>
              <a:pathLst>
                <a:path w="20954" h="2021204">
                  <a:moveTo>
                    <a:pt x="20942" y="2010410"/>
                  </a:moveTo>
                  <a:lnTo>
                    <a:pt x="17881" y="2003005"/>
                  </a:lnTo>
                  <a:lnTo>
                    <a:pt x="10477" y="1999932"/>
                  </a:lnTo>
                  <a:lnTo>
                    <a:pt x="3073" y="2003005"/>
                  </a:lnTo>
                  <a:lnTo>
                    <a:pt x="0" y="2010410"/>
                  </a:lnTo>
                  <a:lnTo>
                    <a:pt x="3073" y="2017814"/>
                  </a:lnTo>
                  <a:lnTo>
                    <a:pt x="10477" y="2020874"/>
                  </a:lnTo>
                  <a:lnTo>
                    <a:pt x="17881" y="2017814"/>
                  </a:lnTo>
                  <a:lnTo>
                    <a:pt x="20942" y="2010410"/>
                  </a:lnTo>
                  <a:close/>
                </a:path>
                <a:path w="20954" h="2021204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29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418591" y="4544364"/>
              <a:ext cx="0" cy="1193800"/>
            </a:xfrm>
            <a:custGeom>
              <a:avLst/>
              <a:gdLst/>
              <a:ahLst/>
              <a:cxnLst/>
              <a:rect l="l" t="t" r="r" b="b"/>
              <a:pathLst>
                <a:path w="0" h="1193800">
                  <a:moveTo>
                    <a:pt x="0" y="0"/>
                  </a:moveTo>
                  <a:lnTo>
                    <a:pt x="0" y="1193680"/>
                  </a:lnTo>
                </a:path>
              </a:pathLst>
            </a:custGeom>
            <a:ln w="20941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408111" y="4492021"/>
              <a:ext cx="20955" cy="1277620"/>
            </a:xfrm>
            <a:custGeom>
              <a:avLst/>
              <a:gdLst/>
              <a:ahLst/>
              <a:cxnLst/>
              <a:rect l="l" t="t" r="r" b="b"/>
              <a:pathLst>
                <a:path w="20954" h="1277620">
                  <a:moveTo>
                    <a:pt x="20942" y="1266977"/>
                  </a:moveTo>
                  <a:lnTo>
                    <a:pt x="17881" y="1259573"/>
                  </a:lnTo>
                  <a:lnTo>
                    <a:pt x="10477" y="1256499"/>
                  </a:lnTo>
                  <a:lnTo>
                    <a:pt x="3073" y="1259573"/>
                  </a:lnTo>
                  <a:lnTo>
                    <a:pt x="0" y="1266977"/>
                  </a:lnTo>
                  <a:lnTo>
                    <a:pt x="3073" y="1274381"/>
                  </a:lnTo>
                  <a:lnTo>
                    <a:pt x="10477" y="1277442"/>
                  </a:lnTo>
                  <a:lnTo>
                    <a:pt x="17881" y="1274381"/>
                  </a:lnTo>
                  <a:lnTo>
                    <a:pt x="20942" y="1266977"/>
                  </a:lnTo>
                  <a:close/>
                </a:path>
                <a:path w="20954" h="1277620">
                  <a:moveTo>
                    <a:pt x="20942" y="10464"/>
                  </a:moveTo>
                  <a:lnTo>
                    <a:pt x="17881" y="3060"/>
                  </a:lnTo>
                  <a:lnTo>
                    <a:pt x="10477" y="0"/>
                  </a:lnTo>
                  <a:lnTo>
                    <a:pt x="3073" y="3060"/>
                  </a:lnTo>
                  <a:lnTo>
                    <a:pt x="0" y="10464"/>
                  </a:lnTo>
                  <a:lnTo>
                    <a:pt x="3073" y="17868"/>
                  </a:lnTo>
                  <a:lnTo>
                    <a:pt x="10477" y="20942"/>
                  </a:lnTo>
                  <a:lnTo>
                    <a:pt x="17881" y="17868"/>
                  </a:lnTo>
                  <a:lnTo>
                    <a:pt x="20942" y="10464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273772" y="4020826"/>
              <a:ext cx="2208530" cy="1214755"/>
            </a:xfrm>
            <a:custGeom>
              <a:avLst/>
              <a:gdLst/>
              <a:ahLst/>
              <a:cxnLst/>
              <a:rect l="l" t="t" r="r" b="b"/>
              <a:pathLst>
                <a:path w="2208529" h="1214754">
                  <a:moveTo>
                    <a:pt x="2208060" y="816724"/>
                  </a:moveTo>
                  <a:lnTo>
                    <a:pt x="2201481" y="784123"/>
                  </a:lnTo>
                  <a:lnTo>
                    <a:pt x="2183523" y="757504"/>
                  </a:lnTo>
                  <a:lnTo>
                    <a:pt x="2156904" y="739546"/>
                  </a:lnTo>
                  <a:lnTo>
                    <a:pt x="2124303" y="732967"/>
                  </a:lnTo>
                  <a:lnTo>
                    <a:pt x="83769" y="732967"/>
                  </a:lnTo>
                  <a:lnTo>
                    <a:pt x="51155" y="739546"/>
                  </a:lnTo>
                  <a:lnTo>
                    <a:pt x="24536" y="757504"/>
                  </a:lnTo>
                  <a:lnTo>
                    <a:pt x="6578" y="784123"/>
                  </a:lnTo>
                  <a:lnTo>
                    <a:pt x="0" y="816724"/>
                  </a:lnTo>
                  <a:lnTo>
                    <a:pt x="0" y="1130858"/>
                  </a:lnTo>
                  <a:lnTo>
                    <a:pt x="6578" y="1163459"/>
                  </a:lnTo>
                  <a:lnTo>
                    <a:pt x="24536" y="1190091"/>
                  </a:lnTo>
                  <a:lnTo>
                    <a:pt x="51155" y="1208036"/>
                  </a:lnTo>
                  <a:lnTo>
                    <a:pt x="83769" y="1214628"/>
                  </a:lnTo>
                  <a:lnTo>
                    <a:pt x="2124303" y="1214628"/>
                  </a:lnTo>
                  <a:lnTo>
                    <a:pt x="2156904" y="1208036"/>
                  </a:lnTo>
                  <a:lnTo>
                    <a:pt x="2183523" y="1190091"/>
                  </a:lnTo>
                  <a:lnTo>
                    <a:pt x="2201481" y="1163459"/>
                  </a:lnTo>
                  <a:lnTo>
                    <a:pt x="2208060" y="1130858"/>
                  </a:lnTo>
                  <a:lnTo>
                    <a:pt x="2208060" y="816724"/>
                  </a:lnTo>
                  <a:close/>
                </a:path>
                <a:path w="2208529" h="1214754">
                  <a:moveTo>
                    <a:pt x="2208060" y="83769"/>
                  </a:moveTo>
                  <a:lnTo>
                    <a:pt x="2201481" y="51168"/>
                  </a:lnTo>
                  <a:lnTo>
                    <a:pt x="2183523" y="24536"/>
                  </a:lnTo>
                  <a:lnTo>
                    <a:pt x="2156904" y="6578"/>
                  </a:lnTo>
                  <a:lnTo>
                    <a:pt x="2124303" y="0"/>
                  </a:lnTo>
                  <a:lnTo>
                    <a:pt x="83769" y="0"/>
                  </a:lnTo>
                  <a:lnTo>
                    <a:pt x="51155" y="6578"/>
                  </a:lnTo>
                  <a:lnTo>
                    <a:pt x="24536" y="24536"/>
                  </a:lnTo>
                  <a:lnTo>
                    <a:pt x="6578" y="51168"/>
                  </a:lnTo>
                  <a:lnTo>
                    <a:pt x="0" y="83769"/>
                  </a:lnTo>
                  <a:lnTo>
                    <a:pt x="0" y="397891"/>
                  </a:lnTo>
                  <a:lnTo>
                    <a:pt x="6578" y="430504"/>
                  </a:lnTo>
                  <a:lnTo>
                    <a:pt x="24536" y="457123"/>
                  </a:lnTo>
                  <a:lnTo>
                    <a:pt x="51155" y="475081"/>
                  </a:lnTo>
                  <a:lnTo>
                    <a:pt x="83769" y="481660"/>
                  </a:lnTo>
                  <a:lnTo>
                    <a:pt x="2124303" y="481660"/>
                  </a:lnTo>
                  <a:lnTo>
                    <a:pt x="2156904" y="475081"/>
                  </a:lnTo>
                  <a:lnTo>
                    <a:pt x="2183523" y="457123"/>
                  </a:lnTo>
                  <a:lnTo>
                    <a:pt x="2201481" y="430504"/>
                  </a:lnTo>
                  <a:lnTo>
                    <a:pt x="2208060" y="397891"/>
                  </a:lnTo>
                  <a:lnTo>
                    <a:pt x="2208060" y="83769"/>
                  </a:lnTo>
                  <a:close/>
                </a:path>
              </a:pathLst>
            </a:custGeom>
            <a:solidFill>
              <a:srgbClr val="2E75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905640" y="5800870"/>
              <a:ext cx="0" cy="691515"/>
            </a:xfrm>
            <a:custGeom>
              <a:avLst/>
              <a:gdLst/>
              <a:ahLst/>
              <a:cxnLst/>
              <a:rect l="l" t="t" r="r" b="b"/>
              <a:pathLst>
                <a:path w="0" h="691514">
                  <a:moveTo>
                    <a:pt x="0" y="0"/>
                  </a:moveTo>
                  <a:lnTo>
                    <a:pt x="0" y="691078"/>
                  </a:lnTo>
                </a:path>
              </a:pathLst>
            </a:custGeom>
            <a:ln w="20941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95166" y="5748521"/>
              <a:ext cx="20955" cy="775335"/>
            </a:xfrm>
            <a:custGeom>
              <a:avLst/>
              <a:gdLst/>
              <a:ahLst/>
              <a:cxnLst/>
              <a:rect l="l" t="t" r="r" b="b"/>
              <a:pathLst>
                <a:path w="20954" h="775334">
                  <a:moveTo>
                    <a:pt x="20942" y="764374"/>
                  </a:moveTo>
                  <a:lnTo>
                    <a:pt x="17868" y="756970"/>
                  </a:lnTo>
                  <a:lnTo>
                    <a:pt x="10464" y="753910"/>
                  </a:lnTo>
                  <a:lnTo>
                    <a:pt x="3060" y="756970"/>
                  </a:lnTo>
                  <a:lnTo>
                    <a:pt x="0" y="764374"/>
                  </a:lnTo>
                  <a:lnTo>
                    <a:pt x="3060" y="771779"/>
                  </a:lnTo>
                  <a:lnTo>
                    <a:pt x="10464" y="774852"/>
                  </a:lnTo>
                  <a:lnTo>
                    <a:pt x="17868" y="771779"/>
                  </a:lnTo>
                  <a:lnTo>
                    <a:pt x="20942" y="764374"/>
                  </a:lnTo>
                  <a:close/>
                </a:path>
                <a:path w="20954" h="775334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936778" y="5800870"/>
              <a:ext cx="0" cy="691515"/>
            </a:xfrm>
            <a:custGeom>
              <a:avLst/>
              <a:gdLst/>
              <a:ahLst/>
              <a:cxnLst/>
              <a:rect l="l" t="t" r="r" b="b"/>
              <a:pathLst>
                <a:path w="0" h="691514">
                  <a:moveTo>
                    <a:pt x="0" y="0"/>
                  </a:moveTo>
                  <a:lnTo>
                    <a:pt x="0" y="691078"/>
                  </a:lnTo>
                </a:path>
              </a:pathLst>
            </a:custGeom>
            <a:ln w="20941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926301" y="5748521"/>
              <a:ext cx="20955" cy="775335"/>
            </a:xfrm>
            <a:custGeom>
              <a:avLst/>
              <a:gdLst/>
              <a:ahLst/>
              <a:cxnLst/>
              <a:rect l="l" t="t" r="r" b="b"/>
              <a:pathLst>
                <a:path w="20954" h="775334">
                  <a:moveTo>
                    <a:pt x="20942" y="764374"/>
                  </a:moveTo>
                  <a:lnTo>
                    <a:pt x="17881" y="756970"/>
                  </a:lnTo>
                  <a:lnTo>
                    <a:pt x="10477" y="753910"/>
                  </a:lnTo>
                  <a:lnTo>
                    <a:pt x="3073" y="756970"/>
                  </a:lnTo>
                  <a:lnTo>
                    <a:pt x="0" y="764374"/>
                  </a:lnTo>
                  <a:lnTo>
                    <a:pt x="3073" y="771779"/>
                  </a:lnTo>
                  <a:lnTo>
                    <a:pt x="10477" y="774852"/>
                  </a:lnTo>
                  <a:lnTo>
                    <a:pt x="17881" y="771779"/>
                  </a:lnTo>
                  <a:lnTo>
                    <a:pt x="20942" y="764374"/>
                  </a:lnTo>
                  <a:close/>
                </a:path>
                <a:path w="20954" h="775334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989498" y="6874954"/>
            <a:ext cx="41910" cy="3067685"/>
            <a:chOff x="989498" y="6874954"/>
            <a:chExt cx="41910" cy="3067685"/>
          </a:xfrm>
        </p:grpSpPr>
        <p:sp>
          <p:nvSpPr>
            <p:cNvPr id="30" name="object 30"/>
            <p:cNvSpPr/>
            <p:nvPr/>
          </p:nvSpPr>
          <p:spPr>
            <a:xfrm>
              <a:off x="1010440" y="6874954"/>
              <a:ext cx="0" cy="3004185"/>
            </a:xfrm>
            <a:custGeom>
              <a:avLst/>
              <a:gdLst/>
              <a:ahLst/>
              <a:cxnLst/>
              <a:rect l="l" t="t" r="r" b="b"/>
              <a:pathLst>
                <a:path w="0" h="3004184">
                  <a:moveTo>
                    <a:pt x="0" y="0"/>
                  </a:moveTo>
                  <a:lnTo>
                    <a:pt x="0" y="3003919"/>
                  </a:lnTo>
                </a:path>
              </a:pathLst>
            </a:custGeom>
            <a:ln w="41883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89498" y="9900222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09">
                  <a:moveTo>
                    <a:pt x="0" y="20941"/>
                  </a:moveTo>
                  <a:lnTo>
                    <a:pt x="6133" y="6133"/>
                  </a:lnTo>
                  <a:lnTo>
                    <a:pt x="20941" y="0"/>
                  </a:lnTo>
                  <a:lnTo>
                    <a:pt x="35749" y="6133"/>
                  </a:lnTo>
                  <a:lnTo>
                    <a:pt x="41883" y="20941"/>
                  </a:lnTo>
                  <a:lnTo>
                    <a:pt x="35749" y="35749"/>
                  </a:lnTo>
                  <a:lnTo>
                    <a:pt x="20941" y="41883"/>
                  </a:lnTo>
                  <a:lnTo>
                    <a:pt x="6133" y="35749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094055" y="9900222"/>
            <a:ext cx="5707380" cy="41910"/>
            <a:chOff x="1094055" y="9900222"/>
            <a:chExt cx="5707380" cy="41910"/>
          </a:xfrm>
        </p:grpSpPr>
        <p:sp>
          <p:nvSpPr>
            <p:cNvPr id="33" name="object 33"/>
            <p:cNvSpPr/>
            <p:nvPr/>
          </p:nvSpPr>
          <p:spPr>
            <a:xfrm>
              <a:off x="1094055" y="9921163"/>
              <a:ext cx="5644515" cy="0"/>
            </a:xfrm>
            <a:custGeom>
              <a:avLst/>
              <a:gdLst/>
              <a:ahLst/>
              <a:cxnLst/>
              <a:rect l="l" t="t" r="r" b="b"/>
              <a:pathLst>
                <a:path w="5644515" h="0">
                  <a:moveTo>
                    <a:pt x="0" y="0"/>
                  </a:moveTo>
                  <a:lnTo>
                    <a:pt x="5644037" y="0"/>
                  </a:lnTo>
                </a:path>
              </a:pathLst>
            </a:custGeom>
            <a:ln w="41883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758956" y="9900222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09">
                  <a:moveTo>
                    <a:pt x="0" y="20941"/>
                  </a:moveTo>
                  <a:lnTo>
                    <a:pt x="6133" y="6133"/>
                  </a:lnTo>
                  <a:lnTo>
                    <a:pt x="20941" y="0"/>
                  </a:lnTo>
                  <a:lnTo>
                    <a:pt x="35749" y="6133"/>
                  </a:lnTo>
                  <a:lnTo>
                    <a:pt x="41883" y="20941"/>
                  </a:lnTo>
                  <a:lnTo>
                    <a:pt x="35749" y="35749"/>
                  </a:lnTo>
                  <a:lnTo>
                    <a:pt x="20941" y="41883"/>
                  </a:lnTo>
                  <a:lnTo>
                    <a:pt x="6133" y="35749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6758956" y="6769427"/>
            <a:ext cx="41910" cy="3067685"/>
            <a:chOff x="6758956" y="6769427"/>
            <a:chExt cx="41910" cy="3067685"/>
          </a:xfrm>
        </p:grpSpPr>
        <p:sp>
          <p:nvSpPr>
            <p:cNvPr id="36" name="object 36"/>
            <p:cNvSpPr/>
            <p:nvPr/>
          </p:nvSpPr>
          <p:spPr>
            <a:xfrm>
              <a:off x="6779898" y="6832659"/>
              <a:ext cx="0" cy="3004185"/>
            </a:xfrm>
            <a:custGeom>
              <a:avLst/>
              <a:gdLst/>
              <a:ahLst/>
              <a:cxnLst/>
              <a:rect l="l" t="t" r="r" b="b"/>
              <a:pathLst>
                <a:path w="0" h="3004184">
                  <a:moveTo>
                    <a:pt x="0" y="3003919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58956" y="6769427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09">
                  <a:moveTo>
                    <a:pt x="0" y="20941"/>
                  </a:moveTo>
                  <a:lnTo>
                    <a:pt x="6133" y="6133"/>
                  </a:lnTo>
                  <a:lnTo>
                    <a:pt x="20941" y="0"/>
                  </a:lnTo>
                  <a:lnTo>
                    <a:pt x="35749" y="6133"/>
                  </a:lnTo>
                  <a:lnTo>
                    <a:pt x="41883" y="20941"/>
                  </a:lnTo>
                  <a:lnTo>
                    <a:pt x="35749" y="35749"/>
                  </a:lnTo>
                  <a:lnTo>
                    <a:pt x="20941" y="41883"/>
                  </a:lnTo>
                  <a:lnTo>
                    <a:pt x="6133" y="35749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7651846" y="4132578"/>
            <a:ext cx="1443355" cy="9848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Business</a:t>
            </a:r>
            <a:r>
              <a:rPr dirty="0" sz="1450" spc="-7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Owner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Open Sans"/>
              <a:cs typeface="Open Sans"/>
            </a:endParaRPr>
          </a:p>
          <a:p>
            <a:pPr marL="32384">
              <a:lnSpc>
                <a:spcPct val="100000"/>
              </a:lnSpc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Project</a:t>
            </a:r>
            <a:r>
              <a:rPr dirty="0" sz="1450" spc="-7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Director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817955" y="5748509"/>
            <a:ext cx="10127615" cy="1267460"/>
            <a:chOff x="2817955" y="5748509"/>
            <a:chExt cx="10127615" cy="1267460"/>
          </a:xfrm>
        </p:grpSpPr>
        <p:sp>
          <p:nvSpPr>
            <p:cNvPr id="40" name="object 40"/>
            <p:cNvSpPr/>
            <p:nvPr/>
          </p:nvSpPr>
          <p:spPr>
            <a:xfrm>
              <a:off x="3947442" y="5758987"/>
              <a:ext cx="8966835" cy="0"/>
            </a:xfrm>
            <a:custGeom>
              <a:avLst/>
              <a:gdLst/>
              <a:ahLst/>
              <a:cxnLst/>
              <a:rect l="l" t="t" r="r" b="b"/>
              <a:pathLst>
                <a:path w="8966835" h="0">
                  <a:moveTo>
                    <a:pt x="0" y="0"/>
                  </a:moveTo>
                  <a:lnTo>
                    <a:pt x="8966690" y="0"/>
                  </a:lnTo>
                </a:path>
              </a:pathLst>
            </a:custGeom>
            <a:ln w="20941">
              <a:solidFill>
                <a:srgbClr val="A7A8A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895166" y="5748521"/>
              <a:ext cx="9050655" cy="20955"/>
            </a:xfrm>
            <a:custGeom>
              <a:avLst/>
              <a:gdLst/>
              <a:ahLst/>
              <a:cxnLst/>
              <a:rect l="l" t="t" r="r" b="b"/>
              <a:pathLst>
                <a:path w="9050655" h="20954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9050655" h="20954">
                  <a:moveTo>
                    <a:pt x="9050325" y="10477"/>
                  </a:moveTo>
                  <a:lnTo>
                    <a:pt x="9047264" y="3073"/>
                  </a:lnTo>
                  <a:lnTo>
                    <a:pt x="9039860" y="0"/>
                  </a:lnTo>
                  <a:lnTo>
                    <a:pt x="9032456" y="3073"/>
                  </a:lnTo>
                  <a:lnTo>
                    <a:pt x="9029382" y="10477"/>
                  </a:lnTo>
                  <a:lnTo>
                    <a:pt x="9032456" y="17881"/>
                  </a:lnTo>
                  <a:lnTo>
                    <a:pt x="9039860" y="20942"/>
                  </a:lnTo>
                  <a:lnTo>
                    <a:pt x="9047264" y="17881"/>
                  </a:lnTo>
                  <a:lnTo>
                    <a:pt x="9050325" y="10477"/>
                  </a:lnTo>
                  <a:close/>
                </a:path>
              </a:pathLst>
            </a:custGeom>
            <a:solidFill>
              <a:srgbClr val="A7A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17955" y="6533832"/>
              <a:ext cx="2208530" cy="481965"/>
            </a:xfrm>
            <a:custGeom>
              <a:avLst/>
              <a:gdLst/>
              <a:ahLst/>
              <a:cxnLst/>
              <a:rect l="l" t="t" r="r" b="b"/>
              <a:pathLst>
                <a:path w="2208529" h="481965">
                  <a:moveTo>
                    <a:pt x="2124301" y="0"/>
                  </a:moveTo>
                  <a:lnTo>
                    <a:pt x="83767" y="0"/>
                  </a:lnTo>
                  <a:lnTo>
                    <a:pt x="51162" y="6583"/>
                  </a:lnTo>
                  <a:lnTo>
                    <a:pt x="24535" y="24535"/>
                  </a:lnTo>
                  <a:lnTo>
                    <a:pt x="6583" y="51162"/>
                  </a:lnTo>
                  <a:lnTo>
                    <a:pt x="0" y="83767"/>
                  </a:lnTo>
                  <a:lnTo>
                    <a:pt x="0" y="397893"/>
                  </a:lnTo>
                  <a:lnTo>
                    <a:pt x="6583" y="430498"/>
                  </a:lnTo>
                  <a:lnTo>
                    <a:pt x="24535" y="457124"/>
                  </a:lnTo>
                  <a:lnTo>
                    <a:pt x="51162" y="475077"/>
                  </a:lnTo>
                  <a:lnTo>
                    <a:pt x="83767" y="481660"/>
                  </a:lnTo>
                  <a:lnTo>
                    <a:pt x="2124301" y="481660"/>
                  </a:lnTo>
                  <a:lnTo>
                    <a:pt x="2156906" y="475077"/>
                  </a:lnTo>
                  <a:lnTo>
                    <a:pt x="2183532" y="457124"/>
                  </a:lnTo>
                  <a:lnTo>
                    <a:pt x="2201485" y="430498"/>
                  </a:lnTo>
                  <a:lnTo>
                    <a:pt x="2208068" y="397893"/>
                  </a:lnTo>
                  <a:lnTo>
                    <a:pt x="2208068" y="83767"/>
                  </a:lnTo>
                  <a:lnTo>
                    <a:pt x="2201485" y="51162"/>
                  </a:lnTo>
                  <a:lnTo>
                    <a:pt x="2183532" y="24535"/>
                  </a:lnTo>
                  <a:lnTo>
                    <a:pt x="2156906" y="6583"/>
                  </a:lnTo>
                  <a:lnTo>
                    <a:pt x="2124301" y="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3354592" y="6645591"/>
            <a:ext cx="11258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Scrum</a:t>
            </a:r>
            <a:r>
              <a:rPr dirty="0" sz="1450" spc="-6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812557" y="6528434"/>
            <a:ext cx="11129645" cy="492759"/>
            <a:chOff x="2812557" y="6528434"/>
            <a:chExt cx="11129645" cy="492759"/>
          </a:xfrm>
        </p:grpSpPr>
        <p:sp>
          <p:nvSpPr>
            <p:cNvPr id="45" name="object 45"/>
            <p:cNvSpPr/>
            <p:nvPr/>
          </p:nvSpPr>
          <p:spPr>
            <a:xfrm>
              <a:off x="2818666" y="6536654"/>
              <a:ext cx="61594" cy="70485"/>
            </a:xfrm>
            <a:custGeom>
              <a:avLst/>
              <a:gdLst/>
              <a:ahLst/>
              <a:cxnLst/>
              <a:rect l="l" t="t" r="r" b="b"/>
              <a:pathLst>
                <a:path w="61594" h="70484">
                  <a:moveTo>
                    <a:pt x="61369" y="0"/>
                  </a:moveTo>
                  <a:lnTo>
                    <a:pt x="38759" y="9836"/>
                  </a:lnTo>
                  <a:lnTo>
                    <a:pt x="20212" y="25562"/>
                  </a:lnTo>
                  <a:lnTo>
                    <a:pt x="6901" y="46011"/>
                  </a:lnTo>
                  <a:lnTo>
                    <a:pt x="0" y="70018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17955" y="6638541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w="0" h="283209">
                  <a:moveTo>
                    <a:pt x="0" y="0"/>
                  </a:moveTo>
                  <a:lnTo>
                    <a:pt x="0" y="282713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20789" y="6953403"/>
              <a:ext cx="70485" cy="61594"/>
            </a:xfrm>
            <a:custGeom>
              <a:avLst/>
              <a:gdLst/>
              <a:ahLst/>
              <a:cxnLst/>
              <a:rect l="l" t="t" r="r" b="b"/>
              <a:pathLst>
                <a:path w="70485" h="61595">
                  <a:moveTo>
                    <a:pt x="0" y="0"/>
                  </a:moveTo>
                  <a:lnTo>
                    <a:pt x="9821" y="22620"/>
                  </a:lnTo>
                  <a:lnTo>
                    <a:pt x="25543" y="41171"/>
                  </a:lnTo>
                  <a:lnTo>
                    <a:pt x="45994" y="54484"/>
                  </a:lnTo>
                  <a:lnTo>
                    <a:pt x="69997" y="6139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922758" y="7015493"/>
              <a:ext cx="2009139" cy="0"/>
            </a:xfrm>
            <a:custGeom>
              <a:avLst/>
              <a:gdLst/>
              <a:ahLst/>
              <a:cxnLst/>
              <a:rect l="l" t="t" r="r" b="b"/>
              <a:pathLst>
                <a:path w="2009139" h="0">
                  <a:moveTo>
                    <a:pt x="0" y="0"/>
                  </a:moveTo>
                  <a:lnTo>
                    <a:pt x="2008985" y="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963944" y="6942652"/>
              <a:ext cx="61594" cy="70485"/>
            </a:xfrm>
            <a:custGeom>
              <a:avLst/>
              <a:gdLst/>
              <a:ahLst/>
              <a:cxnLst/>
              <a:rect l="l" t="t" r="r" b="b"/>
              <a:pathLst>
                <a:path w="61595" h="70484">
                  <a:moveTo>
                    <a:pt x="0" y="70018"/>
                  </a:moveTo>
                  <a:lnTo>
                    <a:pt x="22610" y="60182"/>
                  </a:lnTo>
                  <a:lnTo>
                    <a:pt x="41157" y="44456"/>
                  </a:lnTo>
                  <a:lnTo>
                    <a:pt x="54468" y="24007"/>
                  </a:lnTo>
                  <a:lnTo>
                    <a:pt x="61369" y="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026025" y="6628070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w="0" h="283209">
                  <a:moveTo>
                    <a:pt x="0" y="282713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953192" y="6534530"/>
              <a:ext cx="70485" cy="61594"/>
            </a:xfrm>
            <a:custGeom>
              <a:avLst/>
              <a:gdLst/>
              <a:ahLst/>
              <a:cxnLst/>
              <a:rect l="l" t="t" r="r" b="b"/>
              <a:pathLst>
                <a:path w="70485" h="61595">
                  <a:moveTo>
                    <a:pt x="69997" y="61390"/>
                  </a:moveTo>
                  <a:lnTo>
                    <a:pt x="60176" y="38770"/>
                  </a:lnTo>
                  <a:lnTo>
                    <a:pt x="44454" y="20219"/>
                  </a:lnTo>
                  <a:lnTo>
                    <a:pt x="24003" y="6906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912234" y="6533832"/>
              <a:ext cx="2009139" cy="0"/>
            </a:xfrm>
            <a:custGeom>
              <a:avLst/>
              <a:gdLst/>
              <a:ahLst/>
              <a:cxnLst/>
              <a:rect l="l" t="t" r="r" b="b"/>
              <a:pathLst>
                <a:path w="2009139" h="0">
                  <a:moveTo>
                    <a:pt x="2008985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12707" y="6528606"/>
              <a:ext cx="2218690" cy="492125"/>
            </a:xfrm>
            <a:custGeom>
              <a:avLst/>
              <a:gdLst/>
              <a:ahLst/>
              <a:cxnLst/>
              <a:rect l="l" t="t" r="r" b="b"/>
              <a:pathLst>
                <a:path w="2218690" h="492125">
                  <a:moveTo>
                    <a:pt x="10477" y="403123"/>
                  </a:moveTo>
                  <a:lnTo>
                    <a:pt x="8940" y="399427"/>
                  </a:lnTo>
                  <a:lnTo>
                    <a:pt x="5245" y="397891"/>
                  </a:lnTo>
                  <a:lnTo>
                    <a:pt x="1536" y="399427"/>
                  </a:lnTo>
                  <a:lnTo>
                    <a:pt x="0" y="403123"/>
                  </a:lnTo>
                  <a:lnTo>
                    <a:pt x="1536" y="406831"/>
                  </a:lnTo>
                  <a:lnTo>
                    <a:pt x="5245" y="408355"/>
                  </a:lnTo>
                  <a:lnTo>
                    <a:pt x="8940" y="406831"/>
                  </a:lnTo>
                  <a:lnTo>
                    <a:pt x="10477" y="403123"/>
                  </a:lnTo>
                  <a:close/>
                </a:path>
                <a:path w="2218690" h="492125">
                  <a:moveTo>
                    <a:pt x="10477" y="89001"/>
                  </a:moveTo>
                  <a:lnTo>
                    <a:pt x="8940" y="85293"/>
                  </a:lnTo>
                  <a:lnTo>
                    <a:pt x="5245" y="83769"/>
                  </a:lnTo>
                  <a:lnTo>
                    <a:pt x="1536" y="85293"/>
                  </a:lnTo>
                  <a:lnTo>
                    <a:pt x="0" y="89001"/>
                  </a:lnTo>
                  <a:lnTo>
                    <a:pt x="1536" y="92697"/>
                  </a:lnTo>
                  <a:lnTo>
                    <a:pt x="5245" y="94234"/>
                  </a:lnTo>
                  <a:lnTo>
                    <a:pt x="8940" y="92697"/>
                  </a:lnTo>
                  <a:lnTo>
                    <a:pt x="10477" y="89001"/>
                  </a:lnTo>
                  <a:close/>
                </a:path>
                <a:path w="2218690" h="492125">
                  <a:moveTo>
                    <a:pt x="94246" y="486892"/>
                  </a:moveTo>
                  <a:lnTo>
                    <a:pt x="92710" y="483196"/>
                  </a:lnTo>
                  <a:lnTo>
                    <a:pt x="89014" y="481660"/>
                  </a:lnTo>
                  <a:lnTo>
                    <a:pt x="85305" y="483196"/>
                  </a:lnTo>
                  <a:lnTo>
                    <a:pt x="83769" y="486892"/>
                  </a:lnTo>
                  <a:lnTo>
                    <a:pt x="85305" y="490601"/>
                  </a:lnTo>
                  <a:lnTo>
                    <a:pt x="89014" y="492125"/>
                  </a:lnTo>
                  <a:lnTo>
                    <a:pt x="92710" y="490601"/>
                  </a:lnTo>
                  <a:lnTo>
                    <a:pt x="94246" y="486892"/>
                  </a:lnTo>
                  <a:close/>
                </a:path>
                <a:path w="2218690" h="492125">
                  <a:moveTo>
                    <a:pt x="94246" y="5232"/>
                  </a:moveTo>
                  <a:lnTo>
                    <a:pt x="92710" y="1536"/>
                  </a:lnTo>
                  <a:lnTo>
                    <a:pt x="89014" y="0"/>
                  </a:lnTo>
                  <a:lnTo>
                    <a:pt x="85305" y="1536"/>
                  </a:lnTo>
                  <a:lnTo>
                    <a:pt x="83769" y="5232"/>
                  </a:lnTo>
                  <a:lnTo>
                    <a:pt x="85305" y="8928"/>
                  </a:lnTo>
                  <a:lnTo>
                    <a:pt x="89014" y="10464"/>
                  </a:lnTo>
                  <a:lnTo>
                    <a:pt x="92710" y="8928"/>
                  </a:lnTo>
                  <a:lnTo>
                    <a:pt x="94246" y="5232"/>
                  </a:lnTo>
                  <a:close/>
                </a:path>
                <a:path w="2218690" h="492125">
                  <a:moveTo>
                    <a:pt x="2134781" y="486892"/>
                  </a:moveTo>
                  <a:lnTo>
                    <a:pt x="2133244" y="483196"/>
                  </a:lnTo>
                  <a:lnTo>
                    <a:pt x="2129548" y="481660"/>
                  </a:lnTo>
                  <a:lnTo>
                    <a:pt x="2125840" y="483196"/>
                  </a:lnTo>
                  <a:lnTo>
                    <a:pt x="2124303" y="486892"/>
                  </a:lnTo>
                  <a:lnTo>
                    <a:pt x="2125840" y="490601"/>
                  </a:lnTo>
                  <a:lnTo>
                    <a:pt x="2129548" y="492125"/>
                  </a:lnTo>
                  <a:lnTo>
                    <a:pt x="2133244" y="490601"/>
                  </a:lnTo>
                  <a:lnTo>
                    <a:pt x="2134781" y="486892"/>
                  </a:lnTo>
                  <a:close/>
                </a:path>
                <a:path w="2218690" h="492125">
                  <a:moveTo>
                    <a:pt x="2134781" y="5232"/>
                  </a:moveTo>
                  <a:lnTo>
                    <a:pt x="2133244" y="1536"/>
                  </a:lnTo>
                  <a:lnTo>
                    <a:pt x="2129548" y="0"/>
                  </a:lnTo>
                  <a:lnTo>
                    <a:pt x="2125840" y="1536"/>
                  </a:lnTo>
                  <a:lnTo>
                    <a:pt x="2124303" y="5232"/>
                  </a:lnTo>
                  <a:lnTo>
                    <a:pt x="2125840" y="8928"/>
                  </a:lnTo>
                  <a:lnTo>
                    <a:pt x="2129548" y="10464"/>
                  </a:lnTo>
                  <a:lnTo>
                    <a:pt x="2133244" y="8928"/>
                  </a:lnTo>
                  <a:lnTo>
                    <a:pt x="2134781" y="5232"/>
                  </a:lnTo>
                  <a:close/>
                </a:path>
                <a:path w="2218690" h="492125">
                  <a:moveTo>
                    <a:pt x="2218550" y="403123"/>
                  </a:moveTo>
                  <a:lnTo>
                    <a:pt x="2217013" y="399427"/>
                  </a:lnTo>
                  <a:lnTo>
                    <a:pt x="2213305" y="397891"/>
                  </a:lnTo>
                  <a:lnTo>
                    <a:pt x="2209609" y="399427"/>
                  </a:lnTo>
                  <a:lnTo>
                    <a:pt x="2208072" y="403123"/>
                  </a:lnTo>
                  <a:lnTo>
                    <a:pt x="2209609" y="406831"/>
                  </a:lnTo>
                  <a:lnTo>
                    <a:pt x="2213305" y="408355"/>
                  </a:lnTo>
                  <a:lnTo>
                    <a:pt x="2217013" y="406831"/>
                  </a:lnTo>
                  <a:lnTo>
                    <a:pt x="2218550" y="403123"/>
                  </a:lnTo>
                  <a:close/>
                </a:path>
                <a:path w="2218690" h="492125">
                  <a:moveTo>
                    <a:pt x="2218550" y="89001"/>
                  </a:moveTo>
                  <a:lnTo>
                    <a:pt x="2217013" y="85293"/>
                  </a:lnTo>
                  <a:lnTo>
                    <a:pt x="2213305" y="83769"/>
                  </a:lnTo>
                  <a:lnTo>
                    <a:pt x="2209609" y="85293"/>
                  </a:lnTo>
                  <a:lnTo>
                    <a:pt x="2208072" y="89001"/>
                  </a:lnTo>
                  <a:lnTo>
                    <a:pt x="2209609" y="92697"/>
                  </a:lnTo>
                  <a:lnTo>
                    <a:pt x="2213305" y="94234"/>
                  </a:lnTo>
                  <a:lnTo>
                    <a:pt x="2217013" y="92697"/>
                  </a:lnTo>
                  <a:lnTo>
                    <a:pt x="2218550" y="89001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733913" y="6533832"/>
              <a:ext cx="2208530" cy="481965"/>
            </a:xfrm>
            <a:custGeom>
              <a:avLst/>
              <a:gdLst/>
              <a:ahLst/>
              <a:cxnLst/>
              <a:rect l="l" t="t" r="r" b="b"/>
              <a:pathLst>
                <a:path w="2208530" h="481965">
                  <a:moveTo>
                    <a:pt x="2124301" y="0"/>
                  </a:moveTo>
                  <a:lnTo>
                    <a:pt x="83767" y="0"/>
                  </a:lnTo>
                  <a:lnTo>
                    <a:pt x="51162" y="6583"/>
                  </a:lnTo>
                  <a:lnTo>
                    <a:pt x="24535" y="24535"/>
                  </a:lnTo>
                  <a:lnTo>
                    <a:pt x="6583" y="51162"/>
                  </a:lnTo>
                  <a:lnTo>
                    <a:pt x="0" y="83767"/>
                  </a:lnTo>
                  <a:lnTo>
                    <a:pt x="0" y="397893"/>
                  </a:lnTo>
                  <a:lnTo>
                    <a:pt x="6583" y="430498"/>
                  </a:lnTo>
                  <a:lnTo>
                    <a:pt x="24535" y="457124"/>
                  </a:lnTo>
                  <a:lnTo>
                    <a:pt x="51162" y="475077"/>
                  </a:lnTo>
                  <a:lnTo>
                    <a:pt x="83767" y="481660"/>
                  </a:lnTo>
                  <a:lnTo>
                    <a:pt x="2124301" y="481660"/>
                  </a:lnTo>
                  <a:lnTo>
                    <a:pt x="2156906" y="475077"/>
                  </a:lnTo>
                  <a:lnTo>
                    <a:pt x="2183532" y="457124"/>
                  </a:lnTo>
                  <a:lnTo>
                    <a:pt x="2201485" y="430498"/>
                  </a:lnTo>
                  <a:lnTo>
                    <a:pt x="2208068" y="397893"/>
                  </a:lnTo>
                  <a:lnTo>
                    <a:pt x="2208068" y="83767"/>
                  </a:lnTo>
                  <a:lnTo>
                    <a:pt x="2201485" y="51162"/>
                  </a:lnTo>
                  <a:lnTo>
                    <a:pt x="2183532" y="24535"/>
                  </a:lnTo>
                  <a:lnTo>
                    <a:pt x="2156906" y="6583"/>
                  </a:lnTo>
                  <a:lnTo>
                    <a:pt x="2124301" y="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11848552" y="6645591"/>
            <a:ext cx="19697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Other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Team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members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817955" y="6528434"/>
            <a:ext cx="11129645" cy="1388110"/>
            <a:chOff x="2817955" y="6528434"/>
            <a:chExt cx="11129645" cy="1388110"/>
          </a:xfrm>
        </p:grpSpPr>
        <p:sp>
          <p:nvSpPr>
            <p:cNvPr id="57" name="object 57"/>
            <p:cNvSpPr/>
            <p:nvPr/>
          </p:nvSpPr>
          <p:spPr>
            <a:xfrm>
              <a:off x="11734624" y="6536654"/>
              <a:ext cx="61594" cy="70485"/>
            </a:xfrm>
            <a:custGeom>
              <a:avLst/>
              <a:gdLst/>
              <a:ahLst/>
              <a:cxnLst/>
              <a:rect l="l" t="t" r="r" b="b"/>
              <a:pathLst>
                <a:path w="61595" h="70484">
                  <a:moveTo>
                    <a:pt x="61369" y="0"/>
                  </a:moveTo>
                  <a:lnTo>
                    <a:pt x="38759" y="9836"/>
                  </a:lnTo>
                  <a:lnTo>
                    <a:pt x="20212" y="25562"/>
                  </a:lnTo>
                  <a:lnTo>
                    <a:pt x="6901" y="46011"/>
                  </a:lnTo>
                  <a:lnTo>
                    <a:pt x="0" y="70018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1733914" y="6638541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w="0" h="283209">
                  <a:moveTo>
                    <a:pt x="0" y="0"/>
                  </a:moveTo>
                  <a:lnTo>
                    <a:pt x="0" y="282713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1736748" y="6953403"/>
              <a:ext cx="70485" cy="61594"/>
            </a:xfrm>
            <a:custGeom>
              <a:avLst/>
              <a:gdLst/>
              <a:ahLst/>
              <a:cxnLst/>
              <a:rect l="l" t="t" r="r" b="b"/>
              <a:pathLst>
                <a:path w="70484" h="61595">
                  <a:moveTo>
                    <a:pt x="0" y="0"/>
                  </a:moveTo>
                  <a:lnTo>
                    <a:pt x="9821" y="22620"/>
                  </a:lnTo>
                  <a:lnTo>
                    <a:pt x="25543" y="41171"/>
                  </a:lnTo>
                  <a:lnTo>
                    <a:pt x="45994" y="54484"/>
                  </a:lnTo>
                  <a:lnTo>
                    <a:pt x="69997" y="6139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1838718" y="7015493"/>
              <a:ext cx="2009139" cy="0"/>
            </a:xfrm>
            <a:custGeom>
              <a:avLst/>
              <a:gdLst/>
              <a:ahLst/>
              <a:cxnLst/>
              <a:rect l="l" t="t" r="r" b="b"/>
              <a:pathLst>
                <a:path w="2009140" h="0">
                  <a:moveTo>
                    <a:pt x="0" y="0"/>
                  </a:moveTo>
                  <a:lnTo>
                    <a:pt x="2008985" y="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3879902" y="6942652"/>
              <a:ext cx="61594" cy="70485"/>
            </a:xfrm>
            <a:custGeom>
              <a:avLst/>
              <a:gdLst/>
              <a:ahLst/>
              <a:cxnLst/>
              <a:rect l="l" t="t" r="r" b="b"/>
              <a:pathLst>
                <a:path w="61594" h="70484">
                  <a:moveTo>
                    <a:pt x="0" y="70018"/>
                  </a:moveTo>
                  <a:lnTo>
                    <a:pt x="22610" y="60182"/>
                  </a:lnTo>
                  <a:lnTo>
                    <a:pt x="41157" y="44456"/>
                  </a:lnTo>
                  <a:lnTo>
                    <a:pt x="54468" y="24007"/>
                  </a:lnTo>
                  <a:lnTo>
                    <a:pt x="61369" y="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3941983" y="6628070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w="0" h="283209">
                  <a:moveTo>
                    <a:pt x="0" y="282713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3869150" y="6534530"/>
              <a:ext cx="70485" cy="61594"/>
            </a:xfrm>
            <a:custGeom>
              <a:avLst/>
              <a:gdLst/>
              <a:ahLst/>
              <a:cxnLst/>
              <a:rect l="l" t="t" r="r" b="b"/>
              <a:pathLst>
                <a:path w="70484" h="61595">
                  <a:moveTo>
                    <a:pt x="69997" y="61390"/>
                  </a:moveTo>
                  <a:lnTo>
                    <a:pt x="60176" y="38770"/>
                  </a:lnTo>
                  <a:lnTo>
                    <a:pt x="44454" y="20219"/>
                  </a:lnTo>
                  <a:lnTo>
                    <a:pt x="24003" y="6906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1828195" y="6533832"/>
              <a:ext cx="2009139" cy="0"/>
            </a:xfrm>
            <a:custGeom>
              <a:avLst/>
              <a:gdLst/>
              <a:ahLst/>
              <a:cxnLst/>
              <a:rect l="l" t="t" r="r" b="b"/>
              <a:pathLst>
                <a:path w="2009140" h="0">
                  <a:moveTo>
                    <a:pt x="2008985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1728666" y="6528606"/>
              <a:ext cx="2218690" cy="492125"/>
            </a:xfrm>
            <a:custGeom>
              <a:avLst/>
              <a:gdLst/>
              <a:ahLst/>
              <a:cxnLst/>
              <a:rect l="l" t="t" r="r" b="b"/>
              <a:pathLst>
                <a:path w="2218690" h="492125">
                  <a:moveTo>
                    <a:pt x="10477" y="403123"/>
                  </a:moveTo>
                  <a:lnTo>
                    <a:pt x="8940" y="399427"/>
                  </a:lnTo>
                  <a:lnTo>
                    <a:pt x="5245" y="397891"/>
                  </a:lnTo>
                  <a:lnTo>
                    <a:pt x="1536" y="399427"/>
                  </a:lnTo>
                  <a:lnTo>
                    <a:pt x="0" y="403123"/>
                  </a:lnTo>
                  <a:lnTo>
                    <a:pt x="1536" y="406831"/>
                  </a:lnTo>
                  <a:lnTo>
                    <a:pt x="5245" y="408355"/>
                  </a:lnTo>
                  <a:lnTo>
                    <a:pt x="8940" y="406831"/>
                  </a:lnTo>
                  <a:lnTo>
                    <a:pt x="10477" y="403123"/>
                  </a:lnTo>
                  <a:close/>
                </a:path>
                <a:path w="2218690" h="492125">
                  <a:moveTo>
                    <a:pt x="10477" y="89001"/>
                  </a:moveTo>
                  <a:lnTo>
                    <a:pt x="8940" y="85293"/>
                  </a:lnTo>
                  <a:lnTo>
                    <a:pt x="5245" y="83769"/>
                  </a:lnTo>
                  <a:lnTo>
                    <a:pt x="1536" y="85293"/>
                  </a:lnTo>
                  <a:lnTo>
                    <a:pt x="0" y="89001"/>
                  </a:lnTo>
                  <a:lnTo>
                    <a:pt x="1536" y="92697"/>
                  </a:lnTo>
                  <a:lnTo>
                    <a:pt x="5245" y="94234"/>
                  </a:lnTo>
                  <a:lnTo>
                    <a:pt x="8940" y="92697"/>
                  </a:lnTo>
                  <a:lnTo>
                    <a:pt x="10477" y="89001"/>
                  </a:lnTo>
                  <a:close/>
                </a:path>
                <a:path w="2218690" h="492125">
                  <a:moveTo>
                    <a:pt x="94246" y="486892"/>
                  </a:moveTo>
                  <a:lnTo>
                    <a:pt x="92710" y="483196"/>
                  </a:lnTo>
                  <a:lnTo>
                    <a:pt x="89014" y="481660"/>
                  </a:lnTo>
                  <a:lnTo>
                    <a:pt x="85305" y="483196"/>
                  </a:lnTo>
                  <a:lnTo>
                    <a:pt x="83769" y="486892"/>
                  </a:lnTo>
                  <a:lnTo>
                    <a:pt x="85305" y="490601"/>
                  </a:lnTo>
                  <a:lnTo>
                    <a:pt x="89014" y="492125"/>
                  </a:lnTo>
                  <a:lnTo>
                    <a:pt x="92710" y="490601"/>
                  </a:lnTo>
                  <a:lnTo>
                    <a:pt x="94246" y="486892"/>
                  </a:lnTo>
                  <a:close/>
                </a:path>
                <a:path w="2218690" h="492125">
                  <a:moveTo>
                    <a:pt x="94246" y="5232"/>
                  </a:moveTo>
                  <a:lnTo>
                    <a:pt x="92710" y="1536"/>
                  </a:lnTo>
                  <a:lnTo>
                    <a:pt x="89014" y="0"/>
                  </a:lnTo>
                  <a:lnTo>
                    <a:pt x="85305" y="1536"/>
                  </a:lnTo>
                  <a:lnTo>
                    <a:pt x="83769" y="5232"/>
                  </a:lnTo>
                  <a:lnTo>
                    <a:pt x="85305" y="8928"/>
                  </a:lnTo>
                  <a:lnTo>
                    <a:pt x="89014" y="10464"/>
                  </a:lnTo>
                  <a:lnTo>
                    <a:pt x="92710" y="8928"/>
                  </a:lnTo>
                  <a:lnTo>
                    <a:pt x="94246" y="5232"/>
                  </a:lnTo>
                  <a:close/>
                </a:path>
                <a:path w="2218690" h="492125">
                  <a:moveTo>
                    <a:pt x="2134781" y="486892"/>
                  </a:moveTo>
                  <a:lnTo>
                    <a:pt x="2133244" y="483196"/>
                  </a:lnTo>
                  <a:lnTo>
                    <a:pt x="2129548" y="481660"/>
                  </a:lnTo>
                  <a:lnTo>
                    <a:pt x="2125840" y="483196"/>
                  </a:lnTo>
                  <a:lnTo>
                    <a:pt x="2124303" y="486892"/>
                  </a:lnTo>
                  <a:lnTo>
                    <a:pt x="2125840" y="490601"/>
                  </a:lnTo>
                  <a:lnTo>
                    <a:pt x="2129548" y="492125"/>
                  </a:lnTo>
                  <a:lnTo>
                    <a:pt x="2133244" y="490601"/>
                  </a:lnTo>
                  <a:lnTo>
                    <a:pt x="2134781" y="486892"/>
                  </a:lnTo>
                  <a:close/>
                </a:path>
                <a:path w="2218690" h="492125">
                  <a:moveTo>
                    <a:pt x="2134781" y="5232"/>
                  </a:moveTo>
                  <a:lnTo>
                    <a:pt x="2133244" y="1536"/>
                  </a:lnTo>
                  <a:lnTo>
                    <a:pt x="2129548" y="0"/>
                  </a:lnTo>
                  <a:lnTo>
                    <a:pt x="2125840" y="1536"/>
                  </a:lnTo>
                  <a:lnTo>
                    <a:pt x="2124303" y="5232"/>
                  </a:lnTo>
                  <a:lnTo>
                    <a:pt x="2125840" y="8928"/>
                  </a:lnTo>
                  <a:lnTo>
                    <a:pt x="2129548" y="10464"/>
                  </a:lnTo>
                  <a:lnTo>
                    <a:pt x="2133244" y="8928"/>
                  </a:lnTo>
                  <a:lnTo>
                    <a:pt x="2134781" y="5232"/>
                  </a:lnTo>
                  <a:close/>
                </a:path>
                <a:path w="2218690" h="492125">
                  <a:moveTo>
                    <a:pt x="2218550" y="403123"/>
                  </a:moveTo>
                  <a:lnTo>
                    <a:pt x="2217013" y="399427"/>
                  </a:lnTo>
                  <a:lnTo>
                    <a:pt x="2213305" y="397891"/>
                  </a:lnTo>
                  <a:lnTo>
                    <a:pt x="2209609" y="399427"/>
                  </a:lnTo>
                  <a:lnTo>
                    <a:pt x="2208072" y="403123"/>
                  </a:lnTo>
                  <a:lnTo>
                    <a:pt x="2209609" y="406831"/>
                  </a:lnTo>
                  <a:lnTo>
                    <a:pt x="2213305" y="408355"/>
                  </a:lnTo>
                  <a:lnTo>
                    <a:pt x="2217013" y="406831"/>
                  </a:lnTo>
                  <a:lnTo>
                    <a:pt x="2218550" y="403123"/>
                  </a:lnTo>
                  <a:close/>
                </a:path>
                <a:path w="2218690" h="492125">
                  <a:moveTo>
                    <a:pt x="2218550" y="89001"/>
                  </a:moveTo>
                  <a:lnTo>
                    <a:pt x="2217013" y="85293"/>
                  </a:lnTo>
                  <a:lnTo>
                    <a:pt x="2213305" y="83769"/>
                  </a:lnTo>
                  <a:lnTo>
                    <a:pt x="2209609" y="85293"/>
                  </a:lnTo>
                  <a:lnTo>
                    <a:pt x="2208072" y="89001"/>
                  </a:lnTo>
                  <a:lnTo>
                    <a:pt x="2209609" y="92697"/>
                  </a:lnTo>
                  <a:lnTo>
                    <a:pt x="2213305" y="94234"/>
                  </a:lnTo>
                  <a:lnTo>
                    <a:pt x="2217013" y="92697"/>
                  </a:lnTo>
                  <a:lnTo>
                    <a:pt x="2218550" y="89001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17955" y="7434328"/>
              <a:ext cx="2208530" cy="481965"/>
            </a:xfrm>
            <a:custGeom>
              <a:avLst/>
              <a:gdLst/>
              <a:ahLst/>
              <a:cxnLst/>
              <a:rect l="l" t="t" r="r" b="b"/>
              <a:pathLst>
                <a:path w="2208529" h="481965">
                  <a:moveTo>
                    <a:pt x="2124301" y="0"/>
                  </a:moveTo>
                  <a:lnTo>
                    <a:pt x="83767" y="0"/>
                  </a:lnTo>
                  <a:lnTo>
                    <a:pt x="51162" y="6583"/>
                  </a:lnTo>
                  <a:lnTo>
                    <a:pt x="24535" y="24535"/>
                  </a:lnTo>
                  <a:lnTo>
                    <a:pt x="6583" y="51162"/>
                  </a:lnTo>
                  <a:lnTo>
                    <a:pt x="0" y="83767"/>
                  </a:lnTo>
                  <a:lnTo>
                    <a:pt x="0" y="397893"/>
                  </a:lnTo>
                  <a:lnTo>
                    <a:pt x="6583" y="430498"/>
                  </a:lnTo>
                  <a:lnTo>
                    <a:pt x="24535" y="457124"/>
                  </a:lnTo>
                  <a:lnTo>
                    <a:pt x="51162" y="475077"/>
                  </a:lnTo>
                  <a:lnTo>
                    <a:pt x="83767" y="481660"/>
                  </a:lnTo>
                  <a:lnTo>
                    <a:pt x="2124301" y="481660"/>
                  </a:lnTo>
                  <a:lnTo>
                    <a:pt x="2156906" y="475077"/>
                  </a:lnTo>
                  <a:lnTo>
                    <a:pt x="2183532" y="457124"/>
                  </a:lnTo>
                  <a:lnTo>
                    <a:pt x="2201485" y="430498"/>
                  </a:lnTo>
                  <a:lnTo>
                    <a:pt x="2208068" y="397893"/>
                  </a:lnTo>
                  <a:lnTo>
                    <a:pt x="2208068" y="83767"/>
                  </a:lnTo>
                  <a:lnTo>
                    <a:pt x="2201485" y="51162"/>
                  </a:lnTo>
                  <a:lnTo>
                    <a:pt x="2183532" y="24535"/>
                  </a:lnTo>
                  <a:lnTo>
                    <a:pt x="2156906" y="6583"/>
                  </a:lnTo>
                  <a:lnTo>
                    <a:pt x="2124301" y="0"/>
                  </a:lnTo>
                  <a:close/>
                </a:path>
              </a:pathLst>
            </a:custGeom>
            <a:solidFill>
              <a:srgbClr val="2E75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3238497" y="7546087"/>
            <a:ext cx="13582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Product</a:t>
            </a:r>
            <a:r>
              <a:rPr dirty="0" sz="1450" spc="-4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Owner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817955" y="8062581"/>
            <a:ext cx="2208530" cy="481965"/>
          </a:xfrm>
          <a:custGeom>
            <a:avLst/>
            <a:gdLst/>
            <a:ahLst/>
            <a:cxnLst/>
            <a:rect l="l" t="t" r="r" b="b"/>
            <a:pathLst>
              <a:path w="2208529" h="481965">
                <a:moveTo>
                  <a:pt x="2124301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397893"/>
                </a:lnTo>
                <a:lnTo>
                  <a:pt x="6583" y="430498"/>
                </a:lnTo>
                <a:lnTo>
                  <a:pt x="24535" y="457124"/>
                </a:lnTo>
                <a:lnTo>
                  <a:pt x="51162" y="475077"/>
                </a:lnTo>
                <a:lnTo>
                  <a:pt x="83767" y="481660"/>
                </a:lnTo>
                <a:lnTo>
                  <a:pt x="2124301" y="481660"/>
                </a:lnTo>
                <a:lnTo>
                  <a:pt x="2156906" y="475077"/>
                </a:lnTo>
                <a:lnTo>
                  <a:pt x="2183532" y="457124"/>
                </a:lnTo>
                <a:lnTo>
                  <a:pt x="2201485" y="430498"/>
                </a:lnTo>
                <a:lnTo>
                  <a:pt x="2208068" y="397893"/>
                </a:lnTo>
                <a:lnTo>
                  <a:pt x="2208068" y="83767"/>
                </a:lnTo>
                <a:lnTo>
                  <a:pt x="2201485" y="51162"/>
                </a:lnTo>
                <a:lnTo>
                  <a:pt x="2183532" y="24535"/>
                </a:lnTo>
                <a:lnTo>
                  <a:pt x="2156906" y="6583"/>
                </a:lnTo>
                <a:lnTo>
                  <a:pt x="2124301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3292611" y="8174340"/>
            <a:ext cx="12503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Scrum</a:t>
            </a:r>
            <a:r>
              <a:rPr dirty="0" sz="1450" spc="-6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Master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157675" y="8931664"/>
            <a:ext cx="1732914" cy="492759"/>
          </a:xfrm>
          <a:custGeom>
            <a:avLst/>
            <a:gdLst/>
            <a:ahLst/>
            <a:cxnLst/>
            <a:rect l="l" t="t" r="r" b="b"/>
            <a:pathLst>
              <a:path w="1732914" h="492759">
                <a:moveTo>
                  <a:pt x="1648525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408364"/>
                </a:lnTo>
                <a:lnTo>
                  <a:pt x="6583" y="440969"/>
                </a:lnTo>
                <a:lnTo>
                  <a:pt x="24535" y="467595"/>
                </a:lnTo>
                <a:lnTo>
                  <a:pt x="51162" y="485548"/>
                </a:lnTo>
                <a:lnTo>
                  <a:pt x="83767" y="492131"/>
                </a:lnTo>
                <a:lnTo>
                  <a:pt x="1648525" y="492131"/>
                </a:lnTo>
                <a:lnTo>
                  <a:pt x="1681130" y="485548"/>
                </a:lnTo>
                <a:lnTo>
                  <a:pt x="1707756" y="467595"/>
                </a:lnTo>
                <a:lnTo>
                  <a:pt x="1725709" y="440969"/>
                </a:lnTo>
                <a:lnTo>
                  <a:pt x="1732292" y="408364"/>
                </a:lnTo>
                <a:lnTo>
                  <a:pt x="1732292" y="83767"/>
                </a:lnTo>
                <a:lnTo>
                  <a:pt x="1725709" y="51162"/>
                </a:lnTo>
                <a:lnTo>
                  <a:pt x="1707756" y="24535"/>
                </a:lnTo>
                <a:lnTo>
                  <a:pt x="1681130" y="6583"/>
                </a:lnTo>
                <a:lnTo>
                  <a:pt x="1648525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1564690" y="9048659"/>
            <a:ext cx="9137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Tech</a:t>
            </a:r>
            <a:r>
              <a:rPr dirty="0" sz="1450" spc="-6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Lead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939809" y="7350561"/>
            <a:ext cx="1732914" cy="880110"/>
          </a:xfrm>
          <a:custGeom>
            <a:avLst/>
            <a:gdLst/>
            <a:ahLst/>
            <a:cxnLst/>
            <a:rect l="l" t="t" r="r" b="b"/>
            <a:pathLst>
              <a:path w="1732915" h="880109">
                <a:moveTo>
                  <a:pt x="1648525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795787"/>
                </a:lnTo>
                <a:lnTo>
                  <a:pt x="6583" y="828391"/>
                </a:lnTo>
                <a:lnTo>
                  <a:pt x="24535" y="855018"/>
                </a:lnTo>
                <a:lnTo>
                  <a:pt x="51162" y="872971"/>
                </a:lnTo>
                <a:lnTo>
                  <a:pt x="83767" y="879554"/>
                </a:lnTo>
                <a:lnTo>
                  <a:pt x="1648525" y="879554"/>
                </a:lnTo>
                <a:lnTo>
                  <a:pt x="1681130" y="872971"/>
                </a:lnTo>
                <a:lnTo>
                  <a:pt x="1707756" y="855018"/>
                </a:lnTo>
                <a:lnTo>
                  <a:pt x="1725709" y="828391"/>
                </a:lnTo>
                <a:lnTo>
                  <a:pt x="1732292" y="795787"/>
                </a:lnTo>
                <a:lnTo>
                  <a:pt x="1732292" y="83767"/>
                </a:lnTo>
                <a:lnTo>
                  <a:pt x="1725709" y="51162"/>
                </a:lnTo>
                <a:lnTo>
                  <a:pt x="1707756" y="24535"/>
                </a:lnTo>
                <a:lnTo>
                  <a:pt x="1681130" y="6583"/>
                </a:lnTo>
                <a:lnTo>
                  <a:pt x="1648525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10335521" y="7384794"/>
            <a:ext cx="93662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06680">
              <a:lnSpc>
                <a:spcPct val="151600"/>
              </a:lnSpc>
              <a:spcBef>
                <a:spcPts val="9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IT/Ops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/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 Sys</a:t>
            </a:r>
            <a:r>
              <a:rPr dirty="0" sz="1450" spc="-8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Admin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042435" y="8931664"/>
            <a:ext cx="1732914" cy="492759"/>
          </a:xfrm>
          <a:custGeom>
            <a:avLst/>
            <a:gdLst/>
            <a:ahLst/>
            <a:cxnLst/>
            <a:rect l="l" t="t" r="r" b="b"/>
            <a:pathLst>
              <a:path w="1732914" h="492759">
                <a:moveTo>
                  <a:pt x="1648525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408364"/>
                </a:lnTo>
                <a:lnTo>
                  <a:pt x="6583" y="440969"/>
                </a:lnTo>
                <a:lnTo>
                  <a:pt x="24535" y="467595"/>
                </a:lnTo>
                <a:lnTo>
                  <a:pt x="51162" y="485548"/>
                </a:lnTo>
                <a:lnTo>
                  <a:pt x="83767" y="492131"/>
                </a:lnTo>
                <a:lnTo>
                  <a:pt x="1648525" y="492131"/>
                </a:lnTo>
                <a:lnTo>
                  <a:pt x="1681130" y="485548"/>
                </a:lnTo>
                <a:lnTo>
                  <a:pt x="1707756" y="467595"/>
                </a:lnTo>
                <a:lnTo>
                  <a:pt x="1725709" y="440969"/>
                </a:lnTo>
                <a:lnTo>
                  <a:pt x="1732292" y="408364"/>
                </a:lnTo>
                <a:lnTo>
                  <a:pt x="1732292" y="83767"/>
                </a:lnTo>
                <a:lnTo>
                  <a:pt x="1725709" y="51162"/>
                </a:lnTo>
                <a:lnTo>
                  <a:pt x="1707756" y="24535"/>
                </a:lnTo>
                <a:lnTo>
                  <a:pt x="1681130" y="6583"/>
                </a:lnTo>
                <a:lnTo>
                  <a:pt x="1648525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3103189" y="9048659"/>
            <a:ext cx="16071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Quality</a:t>
            </a:r>
            <a:r>
              <a:rPr dirty="0" sz="1450" spc="-4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Assurance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1824569" y="7350561"/>
            <a:ext cx="1732280" cy="880110"/>
          </a:xfrm>
          <a:custGeom>
            <a:avLst/>
            <a:gdLst/>
            <a:ahLst/>
            <a:cxnLst/>
            <a:rect l="l" t="t" r="r" b="b"/>
            <a:pathLst>
              <a:path w="1732280" h="880109">
                <a:moveTo>
                  <a:pt x="1648515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795787"/>
                </a:lnTo>
                <a:lnTo>
                  <a:pt x="6583" y="828391"/>
                </a:lnTo>
                <a:lnTo>
                  <a:pt x="24535" y="855018"/>
                </a:lnTo>
                <a:lnTo>
                  <a:pt x="51162" y="872971"/>
                </a:lnTo>
                <a:lnTo>
                  <a:pt x="83767" y="879554"/>
                </a:lnTo>
                <a:lnTo>
                  <a:pt x="1648515" y="879554"/>
                </a:lnTo>
                <a:lnTo>
                  <a:pt x="1681124" y="872971"/>
                </a:lnTo>
                <a:lnTo>
                  <a:pt x="1707750" y="855018"/>
                </a:lnTo>
                <a:lnTo>
                  <a:pt x="1725700" y="828391"/>
                </a:lnTo>
                <a:lnTo>
                  <a:pt x="1732282" y="795787"/>
                </a:lnTo>
                <a:lnTo>
                  <a:pt x="1732282" y="83767"/>
                </a:lnTo>
                <a:lnTo>
                  <a:pt x="1725700" y="51162"/>
                </a:lnTo>
                <a:lnTo>
                  <a:pt x="1707750" y="24535"/>
                </a:lnTo>
                <a:lnTo>
                  <a:pt x="1681124" y="6583"/>
                </a:lnTo>
                <a:lnTo>
                  <a:pt x="1648515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12180507" y="7384794"/>
            <a:ext cx="101600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5265" marR="5080" indent="-203200">
              <a:lnSpc>
                <a:spcPct val="151600"/>
              </a:lnSpc>
              <a:spcBef>
                <a:spcPts val="9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Designers</a:t>
            </a:r>
            <a:r>
              <a:rPr dirty="0" sz="1450" spc="-7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/ </a:t>
            </a:r>
            <a:r>
              <a:rPr dirty="0" sz="1450" spc="-36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UX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/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IA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927194" y="8931664"/>
            <a:ext cx="1732914" cy="492759"/>
          </a:xfrm>
          <a:custGeom>
            <a:avLst/>
            <a:gdLst/>
            <a:ahLst/>
            <a:cxnLst/>
            <a:rect l="l" t="t" r="r" b="b"/>
            <a:pathLst>
              <a:path w="1732915" h="492759">
                <a:moveTo>
                  <a:pt x="1648525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408364"/>
                </a:lnTo>
                <a:lnTo>
                  <a:pt x="6583" y="440969"/>
                </a:lnTo>
                <a:lnTo>
                  <a:pt x="24535" y="467595"/>
                </a:lnTo>
                <a:lnTo>
                  <a:pt x="51162" y="485548"/>
                </a:lnTo>
                <a:lnTo>
                  <a:pt x="83767" y="492131"/>
                </a:lnTo>
                <a:lnTo>
                  <a:pt x="1648525" y="492131"/>
                </a:lnTo>
                <a:lnTo>
                  <a:pt x="1681130" y="485548"/>
                </a:lnTo>
                <a:lnTo>
                  <a:pt x="1707756" y="467595"/>
                </a:lnTo>
                <a:lnTo>
                  <a:pt x="1725709" y="440969"/>
                </a:lnTo>
                <a:lnTo>
                  <a:pt x="1732292" y="408364"/>
                </a:lnTo>
                <a:lnTo>
                  <a:pt x="1732292" y="83767"/>
                </a:lnTo>
                <a:lnTo>
                  <a:pt x="1725709" y="51162"/>
                </a:lnTo>
                <a:lnTo>
                  <a:pt x="1707756" y="24535"/>
                </a:lnTo>
                <a:lnTo>
                  <a:pt x="1681130" y="6583"/>
                </a:lnTo>
                <a:lnTo>
                  <a:pt x="1648525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5281890" y="9048659"/>
            <a:ext cx="10185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Developers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3709329" y="7350561"/>
            <a:ext cx="1732280" cy="880110"/>
          </a:xfrm>
          <a:custGeom>
            <a:avLst/>
            <a:gdLst/>
            <a:ahLst/>
            <a:cxnLst/>
            <a:rect l="l" t="t" r="r" b="b"/>
            <a:pathLst>
              <a:path w="1732280" h="880109">
                <a:moveTo>
                  <a:pt x="1648515" y="0"/>
                </a:moveTo>
                <a:lnTo>
                  <a:pt x="83767" y="0"/>
                </a:lnTo>
                <a:lnTo>
                  <a:pt x="51162" y="6583"/>
                </a:lnTo>
                <a:lnTo>
                  <a:pt x="24535" y="24535"/>
                </a:lnTo>
                <a:lnTo>
                  <a:pt x="6583" y="51162"/>
                </a:lnTo>
                <a:lnTo>
                  <a:pt x="0" y="83767"/>
                </a:lnTo>
                <a:lnTo>
                  <a:pt x="0" y="795787"/>
                </a:lnTo>
                <a:lnTo>
                  <a:pt x="6583" y="828391"/>
                </a:lnTo>
                <a:lnTo>
                  <a:pt x="24535" y="855018"/>
                </a:lnTo>
                <a:lnTo>
                  <a:pt x="51162" y="872971"/>
                </a:lnTo>
                <a:lnTo>
                  <a:pt x="83767" y="879554"/>
                </a:lnTo>
                <a:lnTo>
                  <a:pt x="1648515" y="879554"/>
                </a:lnTo>
                <a:lnTo>
                  <a:pt x="1681124" y="872971"/>
                </a:lnTo>
                <a:lnTo>
                  <a:pt x="1707750" y="855018"/>
                </a:lnTo>
                <a:lnTo>
                  <a:pt x="1725700" y="828391"/>
                </a:lnTo>
                <a:lnTo>
                  <a:pt x="1732282" y="795787"/>
                </a:lnTo>
                <a:lnTo>
                  <a:pt x="1732282" y="83767"/>
                </a:lnTo>
                <a:lnTo>
                  <a:pt x="1725700" y="51162"/>
                </a:lnTo>
                <a:lnTo>
                  <a:pt x="1707750" y="24535"/>
                </a:lnTo>
                <a:lnTo>
                  <a:pt x="1681124" y="6583"/>
                </a:lnTo>
                <a:lnTo>
                  <a:pt x="1648515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14149418" y="7384794"/>
            <a:ext cx="89725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4769">
              <a:lnSpc>
                <a:spcPct val="151600"/>
              </a:lnSpc>
              <a:spcBef>
                <a:spcPts val="95"/>
              </a:spcBef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Product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Managers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61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30" y="3543275"/>
            <a:ext cx="5769610" cy="47993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working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 customers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pay dividends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pay close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attention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corporate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culture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hand.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culture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refers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shared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beliefs,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attitudes and values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organisation’s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consistent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with.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Culture helps an organisation reach strategic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 by encouraging desired behaviours, attitudes and ways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7874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 the organisational culture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hand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success.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given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despite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organisation,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reduced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0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changes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adopted</a:t>
            </a:r>
            <a:endParaRPr sz="1450">
              <a:latin typeface="Open Sans"/>
              <a:cs typeface="Open Sans"/>
            </a:endParaRPr>
          </a:p>
          <a:p>
            <a:pPr algn="just" marL="12700" marR="403225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successfully. 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pre-determined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culture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10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play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organisation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resistant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employees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endParaRPr sz="1450">
              <a:latin typeface="Open Sans"/>
              <a:cs typeface="Open Sans"/>
            </a:endParaRPr>
          </a:p>
          <a:p>
            <a:pPr algn="just" marL="12700" marR="36512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be receptive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changes the project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introducing.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manifest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itself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employees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failing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adopt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system,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failing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understand the benefits the</a:t>
            </a:r>
            <a:endParaRPr sz="1450">
              <a:latin typeface="Open Sans"/>
              <a:cs typeface="Open Sans"/>
            </a:endParaRPr>
          </a:p>
          <a:p>
            <a:pPr algn="just" marL="12700" marR="170815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introduce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yet,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blaming the system for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failing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ROI.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6.5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1855074"/>
            <a:ext cx="202946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latin typeface="Open Sans"/>
                <a:cs typeface="Open Sans"/>
              </a:rPr>
              <a:t>Culture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3850" y="2010410"/>
            <a:ext cx="11420249" cy="779033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62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5757545" cy="6990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413510">
              <a:lnSpc>
                <a:spcPts val="5930"/>
              </a:lnSpc>
              <a:spcBef>
                <a:spcPts val="135"/>
              </a:spcBef>
            </a:pPr>
            <a:r>
              <a:rPr dirty="0" sz="4750" spc="-95">
                <a:latin typeface="Open Sans"/>
                <a:cs typeface="Open Sans"/>
              </a:rPr>
              <a:t>Communication  </a:t>
            </a:r>
            <a:r>
              <a:rPr dirty="0" sz="4750" spc="-45">
                <a:latin typeface="Open Sans"/>
                <a:cs typeface="Open Sans"/>
              </a:rPr>
              <a:t>Processes</a:t>
            </a:r>
            <a:endParaRPr sz="4750">
              <a:latin typeface="Open Sans"/>
              <a:cs typeface="Open Sans"/>
            </a:endParaRPr>
          </a:p>
          <a:p>
            <a:pPr marL="74930" marR="5080">
              <a:lnSpc>
                <a:spcPct val="113700"/>
              </a:lnSpc>
              <a:spcBef>
                <a:spcPts val="13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strong communication process within any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about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managing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assets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efficiently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possible and investing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people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matter. 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adopt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about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delegating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people,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software,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general,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tackle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three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groups: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product,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acquisition,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retention.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roles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under these three umbrellas.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74930" marR="47625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adopt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operationally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tackle,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 those three groups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263525" indent="-189230">
              <a:lnSpc>
                <a:spcPct val="100000"/>
              </a:lnSpc>
              <a:buChar char="•"/>
              <a:tabLst>
                <a:tab pos="26416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workflow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solutions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</a:t>
            </a:r>
            <a:endParaRPr sz="1450">
              <a:latin typeface="Open Sans"/>
              <a:cs typeface="Open Sans"/>
            </a:endParaRPr>
          </a:p>
          <a:p>
            <a:pPr marL="263525">
              <a:lnSpc>
                <a:spcPct val="100000"/>
              </a:lnSpc>
              <a:spcBef>
                <a:spcPts val="2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access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understand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263525" indent="-189230">
              <a:lnSpc>
                <a:spcPct val="100000"/>
              </a:lnSpc>
              <a:buChar char="•"/>
              <a:tabLst>
                <a:tab pos="26416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 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onboarding process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63525" marR="300355" indent="-188595">
              <a:lnSpc>
                <a:spcPct val="113700"/>
              </a:lnSpc>
              <a:buChar char="•"/>
              <a:tabLst>
                <a:tab pos="26416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workflow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employees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across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management,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fulfillment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distribution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6.6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9893" y="2010410"/>
            <a:ext cx="11420249" cy="779033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63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6.7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1855074"/>
            <a:ext cx="595693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05">
                <a:latin typeface="Open Sans"/>
                <a:cs typeface="Open Sans"/>
              </a:rPr>
              <a:t>Communication</a:t>
            </a:r>
            <a:r>
              <a:rPr dirty="0" sz="4750" spc="-30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Tools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543275"/>
            <a:ext cx="4248150" cy="40455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9685">
              <a:lnSpc>
                <a:spcPct val="113700"/>
              </a:lnSpc>
              <a:spcBef>
                <a:spcPts val="9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knowledge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poor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 within any working relationship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detrimental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 and team.</a:t>
            </a:r>
            <a:endParaRPr sz="1450">
              <a:latin typeface="Open Sans"/>
              <a:cs typeface="Open Sans"/>
            </a:endParaRPr>
          </a:p>
          <a:p>
            <a:pPr marL="12700" marR="32575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Studies have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shown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financial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losses per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year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millions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inadequate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 between employees.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It’s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likely 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take on varied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responsibilities,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</a:t>
            </a:r>
            <a:endParaRPr sz="1450">
              <a:latin typeface="Open Sans"/>
              <a:cs typeface="Open Sans"/>
            </a:endParaRPr>
          </a:p>
          <a:p>
            <a:pPr marL="12700" marR="1524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pulled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directions.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Fortunately, there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array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 available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people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open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lines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explore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have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been found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very impactful within large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small organisations.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3854" y="2010410"/>
            <a:ext cx="11406284" cy="694042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64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746214"/>
            <a:ext cx="4216400" cy="40887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60">
                <a:solidFill>
                  <a:srgbClr val="2E75B5"/>
                </a:solidFill>
                <a:latin typeface="Open Sans"/>
                <a:cs typeface="Open Sans"/>
              </a:rPr>
              <a:t>JIRA</a:t>
            </a:r>
            <a:endParaRPr sz="2600">
              <a:latin typeface="Open Sans"/>
              <a:cs typeface="Open Sans"/>
            </a:endParaRPr>
          </a:p>
          <a:p>
            <a:pPr marL="12700" marR="234315">
              <a:lnSpc>
                <a:spcPct val="113700"/>
              </a:lnSpc>
              <a:spcBef>
                <a:spcPts val="1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Application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 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issue tracking have been around 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 now. Such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simplify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 process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among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employees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ensure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scalability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JIRA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tick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endParaRPr sz="1450">
              <a:latin typeface="Open Sans"/>
              <a:cs typeface="Open Sans"/>
            </a:endParaRPr>
          </a:p>
          <a:p>
            <a:pPr marL="12700" marR="53086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boxes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exchange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fundamental project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management. The application allows teams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knowledge and information, 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better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objectives,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 and tasks within any team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thus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improve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collaboration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efficiency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within organisations.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7060738"/>
            <a:ext cx="418782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Below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is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list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70" b="1">
                <a:solidFill>
                  <a:srgbClr val="5D88C0"/>
                </a:solidFill>
                <a:latin typeface="Open Sans Extrabold"/>
                <a:cs typeface="Open Sans Extrabold"/>
              </a:rPr>
              <a:t>ways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JIRA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can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be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used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within </a:t>
            </a:r>
            <a:r>
              <a:rPr dirty="0" sz="1450" spc="-36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any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organisation: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7839709"/>
            <a:ext cx="27171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Manageable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agile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workflows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8342375"/>
            <a:ext cx="37268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Unlimited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fields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swim lanes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8845040"/>
            <a:ext cx="26473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Bugs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9347706"/>
            <a:ext cx="360235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Seamless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source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1640" y="2939524"/>
            <a:ext cx="1934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filtering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41640" y="3442189"/>
            <a:ext cx="358647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mentions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multiple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assignees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41640" y="3944854"/>
            <a:ext cx="16554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planning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1640" y="4447520"/>
            <a:ext cx="18446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41640" y="4950185"/>
            <a:ext cx="22637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41640" y="5452850"/>
            <a:ext cx="18561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planning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1640" y="5955515"/>
            <a:ext cx="19596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Advanced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41640" y="6458181"/>
            <a:ext cx="24758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Customizable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JIRA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boards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41640" y="6960847"/>
            <a:ext cx="38957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box Kanban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Scrum boards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41640" y="7463511"/>
            <a:ext cx="35604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Advanced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administration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41640" y="7966177"/>
            <a:ext cx="32200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flexible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APIs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41640" y="8468842"/>
            <a:ext cx="12636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JIRA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hosting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41640" y="8971508"/>
            <a:ext cx="39839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 data 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systems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06904" y="2940278"/>
            <a:ext cx="37693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Here’s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an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example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default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workflow: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06904" y="3417876"/>
            <a:ext cx="4117340" cy="25380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69215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JIRA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 teams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 and write detailed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tasks,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generate reports customise workflows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assign jobs across individuals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relatively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Managers, Marketing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  C  stakeholders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track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daily,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weekly,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month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yearly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progress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 given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 task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Atlassian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three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versions including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JIRA Align,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JIRA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JIRA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Software.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06904" y="6181687"/>
            <a:ext cx="4180204" cy="354330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JIRA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ability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multiple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collaborate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 one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platform.</a:t>
            </a:r>
            <a:endParaRPr sz="1450">
              <a:latin typeface="Open Sans"/>
              <a:cs typeface="Open Sans"/>
            </a:endParaRPr>
          </a:p>
          <a:p>
            <a:pPr marL="12700" marR="14604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times, companies witness the marketing,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development, creative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silos.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 like JIRA,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enables each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represent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kinds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priorities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including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documents, tasks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people. Issues 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represent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anything teams want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contained within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projects that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made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recurring tasks teams need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complete. Each issue goes through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called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workflow.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6.7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14074" y="2915022"/>
            <a:ext cx="4250055" cy="3543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1877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workflow 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break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lines.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Teams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workflows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define the steps 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 follows toward completion.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Jira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customise workflows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requirements and obligations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matching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 work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most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efficiently.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issues are tracked throughout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workflow,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team,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department,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 business gain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visibility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status.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 workflow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ensures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passes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steps before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complete</a:t>
            </a:r>
            <a:endParaRPr sz="1450">
              <a:latin typeface="Open Sans"/>
              <a:cs typeface="Open Sans"/>
            </a:endParaRPr>
          </a:p>
          <a:p>
            <a:pPr marL="12700" marR="3098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– that’s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 never forget any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priorities.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2290" y="6742726"/>
            <a:ext cx="4420682" cy="3080010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65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735744"/>
            <a:ext cx="4267200" cy="2842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Confluence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21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Creating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rich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knowledge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bank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 tedious.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takes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together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attention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 around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managed.</a:t>
            </a:r>
            <a:r>
              <a:rPr dirty="0" sz="1450" spc="409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correctly,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however,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proactive knowledge base 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dramatically shave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 queue and save your team hours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5804547"/>
            <a:ext cx="422211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6164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Whether you are launching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maintaining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website, documenting the fundamental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Confluence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interactive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space where individuals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across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 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create,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feedback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types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documentation.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7563405"/>
            <a:ext cx="426910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 can create standardised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templates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checklists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deployment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preparations, product launches, how-to-articles,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 scripts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troubleshooting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endParaRPr sz="1450">
              <a:latin typeface="Open Sans"/>
              <a:cs typeface="Open Sans"/>
            </a:endParaRPr>
          </a:p>
          <a:p>
            <a:pPr marL="12700" marR="20002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few.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addition, the Confluence application,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owned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Atlassian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nice extension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JIRA,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the two applications can work hand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harmoniously.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created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9610" y="2788178"/>
            <a:ext cx="427291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accessible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across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 and allows everyone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collaborate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topics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one space.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9694" y="3840586"/>
            <a:ext cx="4152265" cy="28689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2E75B5"/>
                </a:solidFill>
                <a:latin typeface="Open Sans"/>
                <a:cs typeface="Open Sans"/>
              </a:rPr>
              <a:t>Stand-ups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114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14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world</a:t>
            </a:r>
            <a:r>
              <a:rPr dirty="0" sz="1450" spc="114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14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start-ups,</a:t>
            </a:r>
            <a:r>
              <a:rPr dirty="0" sz="1450" spc="114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stand-ups</a:t>
            </a:r>
            <a:r>
              <a:rPr dirty="0" sz="1450" spc="114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born. And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is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now 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ever;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seeing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review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process around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meetings.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Research has found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general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employees prefer fewer meetings, but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line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openness,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getting people together occasionally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success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business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specifically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 operations.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9694" y="6935402"/>
            <a:ext cx="416369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Therefore,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casual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alternative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rigid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meetings, companies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moved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relaxed stand-up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style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meeting. The culture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stand-ups within any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allows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short and quick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discussions, where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given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talk,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strong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bonds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maintained.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9694" y="9196737"/>
            <a:ext cx="385572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stand-ups within any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particularly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useful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planning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6.7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06883" y="2789372"/>
            <a:ext cx="396557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deployments, managing deliverables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debugging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issues.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66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417625"/>
            <a:ext cx="5800090" cy="429768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taught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settings,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company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culture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sets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tips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 communication: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200660" marR="5080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messages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language,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away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jargon. Although your teams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expected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terminology,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jargon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still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impede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20129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 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comfortable,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traditional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written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video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messages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JIRA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Confluence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management,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planning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documentation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processes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200660" marR="42862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stand-ups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short and impactful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whole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6.8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1855074"/>
            <a:ext cx="601599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20">
                <a:latin typeface="Open Sans"/>
                <a:cs typeface="Open Sans"/>
              </a:rPr>
              <a:t>Team</a:t>
            </a:r>
            <a:r>
              <a:rPr dirty="0" sz="4750" spc="-30">
                <a:latin typeface="Open Sans"/>
                <a:cs typeface="Open Sans"/>
              </a:rPr>
              <a:t> </a:t>
            </a:r>
            <a:r>
              <a:rPr dirty="0" sz="4750" spc="-105">
                <a:latin typeface="Open Sans"/>
                <a:cs typeface="Open Sans"/>
              </a:rPr>
              <a:t>Communication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1776" y="2010410"/>
            <a:ext cx="11392323" cy="779033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67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8211" y="4050003"/>
            <a:ext cx="15303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Head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Digital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8211" y="4548481"/>
            <a:ext cx="5778500" cy="27895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managing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overlooking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everyone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performing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up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mark and towards the envisioned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goal.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tasks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the 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carry 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consists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contracts, partnerships, defining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strategy,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budgeting, overseeing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and purchase.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organisations,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head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oversee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tasks.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head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be the key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point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contact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external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stakeholders.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knowledge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carry out the implementation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technology be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B2B, B2C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D2C.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5423" y="4050003"/>
            <a:ext cx="18008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e-Commerce</a:t>
            </a:r>
            <a:r>
              <a:rPr dirty="0" sz="1650" spc="-40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SME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423" y="4548481"/>
            <a:ext cx="5763895" cy="30403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e-Commerce subject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matter expert 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implemented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work. They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guide both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functional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technical side of</a:t>
            </a:r>
            <a:endParaRPr sz="1450">
              <a:latin typeface="Open Sans"/>
              <a:cs typeface="Open Sans"/>
            </a:endParaRPr>
          </a:p>
          <a:p>
            <a:pPr marL="12700" marR="64769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teams. Projects can have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 one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functionally focused whereas the other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technically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focused.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SME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requirements are correct and aligned with the required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deliverables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meet the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policies,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best practises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standards.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sometimes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play</a:t>
            </a:r>
            <a:endParaRPr sz="1450">
              <a:latin typeface="Open Sans"/>
              <a:cs typeface="Open Sans"/>
            </a:endParaRPr>
          </a:p>
          <a:p>
            <a:pPr marL="12700" marR="26162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double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they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 care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tasks such as reporting,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presentations,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managing the stakeholders.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78344" y="4050003"/>
            <a:ext cx="16891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Marketin</a:t>
            </a:r>
            <a:r>
              <a:rPr dirty="0" sz="1650" spc="-85" b="1">
                <a:latin typeface="Open Sans Extrabold"/>
                <a:cs typeface="Open Sans Extrabold"/>
              </a:rPr>
              <a:t>g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Team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8344" y="4548481"/>
            <a:ext cx="5755005" cy="53016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07034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attract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building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strategies,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 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date with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current trends, focusing on conversion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abandoned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promotions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increase the ROI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organisation.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forms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email,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print,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web,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media, influencers and so on.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It’s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ways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implementation 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focus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SEO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SEM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tasks which can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carried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in-house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3rd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party.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constantly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head,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manager,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align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</a:t>
            </a:r>
            <a:endParaRPr sz="1450">
              <a:latin typeface="Open Sans"/>
              <a:cs typeface="Open Sans"/>
            </a:endParaRPr>
          </a:p>
          <a:p>
            <a:pPr marL="12700" marR="435609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promotions.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 manager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promotion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 low inventory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</a:t>
            </a:r>
            <a:endParaRPr sz="1450">
              <a:latin typeface="Open Sans"/>
              <a:cs typeface="Open Sans"/>
            </a:endParaRPr>
          </a:p>
          <a:p>
            <a:pPr marL="12700" marR="10223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would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which 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workload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manage,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hence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teams are aligned. The marketing manager also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methods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reward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points,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gift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vouchers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6.9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1855074"/>
            <a:ext cx="705358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0">
                <a:latin typeface="Open Sans"/>
                <a:cs typeface="Open Sans"/>
              </a:rPr>
              <a:t>Roles</a:t>
            </a:r>
            <a:r>
              <a:rPr dirty="0" sz="4750" spc="-25">
                <a:latin typeface="Open Sans"/>
                <a:cs typeface="Open Sans"/>
              </a:rPr>
              <a:t> </a:t>
            </a:r>
            <a:r>
              <a:rPr dirty="0" sz="4750" spc="-90">
                <a:latin typeface="Open Sans"/>
                <a:cs typeface="Open Sans"/>
              </a:rPr>
              <a:t>and</a:t>
            </a:r>
            <a:r>
              <a:rPr dirty="0" sz="4750" spc="-15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Responsibilities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5205" y="3643868"/>
            <a:ext cx="670560" cy="83820"/>
          </a:xfrm>
          <a:custGeom>
            <a:avLst/>
            <a:gdLst/>
            <a:ahLst/>
            <a:cxnLst/>
            <a:rect l="l" t="t" r="r" b="b"/>
            <a:pathLst>
              <a:path w="670560" h="83820">
                <a:moveTo>
                  <a:pt x="670136" y="0"/>
                </a:moveTo>
                <a:lnTo>
                  <a:pt x="0" y="0"/>
                </a:lnTo>
                <a:lnTo>
                  <a:pt x="0" y="83767"/>
                </a:lnTo>
                <a:lnTo>
                  <a:pt x="670136" y="83767"/>
                </a:lnTo>
                <a:lnTo>
                  <a:pt x="670136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41143" y="3643868"/>
            <a:ext cx="670560" cy="83820"/>
          </a:xfrm>
          <a:custGeom>
            <a:avLst/>
            <a:gdLst/>
            <a:ahLst/>
            <a:cxnLst/>
            <a:rect l="l" t="t" r="r" b="b"/>
            <a:pathLst>
              <a:path w="670559" h="83820">
                <a:moveTo>
                  <a:pt x="670136" y="0"/>
                </a:moveTo>
                <a:lnTo>
                  <a:pt x="0" y="0"/>
                </a:lnTo>
                <a:lnTo>
                  <a:pt x="0" y="83767"/>
                </a:lnTo>
                <a:lnTo>
                  <a:pt x="670136" y="83767"/>
                </a:lnTo>
                <a:lnTo>
                  <a:pt x="670136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291039" y="3643868"/>
            <a:ext cx="670560" cy="83820"/>
          </a:xfrm>
          <a:custGeom>
            <a:avLst/>
            <a:gdLst/>
            <a:ahLst/>
            <a:cxnLst/>
            <a:rect l="l" t="t" r="r" b="b"/>
            <a:pathLst>
              <a:path w="670559" h="83820">
                <a:moveTo>
                  <a:pt x="670136" y="0"/>
                </a:moveTo>
                <a:lnTo>
                  <a:pt x="0" y="0"/>
                </a:lnTo>
                <a:lnTo>
                  <a:pt x="0" y="83767"/>
                </a:lnTo>
                <a:lnTo>
                  <a:pt x="670136" y="83767"/>
                </a:lnTo>
                <a:lnTo>
                  <a:pt x="670136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68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170448"/>
            <a:ext cx="5834380" cy="32880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e-Commerce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Business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Analyst</a:t>
            </a:r>
            <a:endParaRPr sz="1650">
              <a:latin typeface="Open Sans Extrabold"/>
              <a:cs typeface="Open Sans Extrabold"/>
            </a:endParaRPr>
          </a:p>
          <a:p>
            <a:pPr marL="12700" marR="238125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e-Commerce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Analyst 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smoothly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key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point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contact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between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e-Commerce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including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team.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multi-task,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requirements,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timelines,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allocation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tasks,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follow-ups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 the e-Commerce business analyst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in-depth knowledge about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platform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being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hosted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can build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using the configuration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method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where possible.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knowledge would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 answer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questions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workload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less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9385" y="3170448"/>
            <a:ext cx="5808980" cy="4544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IT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Team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developers usually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 the e-Commerce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sometimes they are under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separate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team. There 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types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full-stack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back-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 developers and front-end developers. The developers should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create and customise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per the requirement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both functionally and customer-facing storefront.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times,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mobile-first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been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demand,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developers 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carry out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 integration.</a:t>
            </a:r>
            <a:endParaRPr sz="1450">
              <a:latin typeface="Open Sans"/>
              <a:cs typeface="Open Sans"/>
            </a:endParaRPr>
          </a:p>
          <a:p>
            <a:pPr marL="12700" marR="37147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soul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user-friendly and easy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 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 the customers and the back-end users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both increase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efficiency.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foundation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endParaRPr sz="1450">
              <a:latin typeface="Open Sans"/>
              <a:cs typeface="Open Sans"/>
            </a:endParaRPr>
          </a:p>
          <a:p>
            <a:pPr algn="just" marL="12700" marR="6350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integration, social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filters,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sorting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rules.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interaction with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content, category,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whole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9385" y="7940168"/>
            <a:ext cx="578485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consists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testers.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 scenario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possible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break what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 been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built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not have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inconsistencies, bugs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 issues which could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hamper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 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64382" y="3170448"/>
            <a:ext cx="5651500" cy="1277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Warehouse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Team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Though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still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physical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world which consists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managing inventory, packaging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and shipping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64382" y="4674068"/>
            <a:ext cx="572071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logistics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packaged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correctly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transported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safely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logistics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and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whether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in-house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3rd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party.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very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responsibility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logistics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manner,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address,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64382" y="6684164"/>
            <a:ext cx="572071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inventory manager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oversee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warehouses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what 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being ordered,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product being shipped. They are responsible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oversee that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packing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products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correct manner.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revive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unlikely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manner, presentation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key.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6.9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5205" y="2806197"/>
            <a:ext cx="670560" cy="83820"/>
          </a:xfrm>
          <a:custGeom>
            <a:avLst/>
            <a:gdLst/>
            <a:ahLst/>
            <a:cxnLst/>
            <a:rect l="l" t="t" r="r" b="b"/>
            <a:pathLst>
              <a:path w="670560" h="83819">
                <a:moveTo>
                  <a:pt x="670136" y="0"/>
                </a:moveTo>
                <a:lnTo>
                  <a:pt x="0" y="0"/>
                </a:lnTo>
                <a:lnTo>
                  <a:pt x="0" y="83767"/>
                </a:lnTo>
                <a:lnTo>
                  <a:pt x="670136" y="83767"/>
                </a:lnTo>
                <a:lnTo>
                  <a:pt x="670136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41143" y="2806197"/>
            <a:ext cx="670560" cy="83820"/>
          </a:xfrm>
          <a:custGeom>
            <a:avLst/>
            <a:gdLst/>
            <a:ahLst/>
            <a:cxnLst/>
            <a:rect l="l" t="t" r="r" b="b"/>
            <a:pathLst>
              <a:path w="670559" h="83819">
                <a:moveTo>
                  <a:pt x="670136" y="0"/>
                </a:moveTo>
                <a:lnTo>
                  <a:pt x="0" y="0"/>
                </a:lnTo>
                <a:lnTo>
                  <a:pt x="0" y="83767"/>
                </a:lnTo>
                <a:lnTo>
                  <a:pt x="670136" y="83767"/>
                </a:lnTo>
                <a:lnTo>
                  <a:pt x="670136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291039" y="2806197"/>
            <a:ext cx="670560" cy="83820"/>
          </a:xfrm>
          <a:custGeom>
            <a:avLst/>
            <a:gdLst/>
            <a:ahLst/>
            <a:cxnLst/>
            <a:rect l="l" t="t" r="r" b="b"/>
            <a:pathLst>
              <a:path w="670559" h="83819">
                <a:moveTo>
                  <a:pt x="670136" y="0"/>
                </a:moveTo>
                <a:lnTo>
                  <a:pt x="0" y="0"/>
                </a:lnTo>
                <a:lnTo>
                  <a:pt x="0" y="83767"/>
                </a:lnTo>
                <a:lnTo>
                  <a:pt x="670136" y="83767"/>
                </a:lnTo>
                <a:lnTo>
                  <a:pt x="670136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69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296099"/>
            <a:ext cx="5820410" cy="32880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Customer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Service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Team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Usually,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 underrated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business. But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only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team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direct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contact with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making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transaction 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service teams use different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ranging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chats,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answering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managing chatbots.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service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responsible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answer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questions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concerns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the customers, processing returns, coordinate the inventory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relating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returns, checking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status with warehouse,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anything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related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functionally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e-Commerce team.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6809626"/>
            <a:ext cx="567118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detailed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insight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 on customer feedback, questions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concerns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improve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enhance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experience.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1463" y="3296099"/>
            <a:ext cx="5568950" cy="2282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Content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Team</a:t>
            </a:r>
            <a:endParaRPr sz="1650">
              <a:latin typeface="Open Sans Extrabold"/>
              <a:cs typeface="Open Sans Extrabold"/>
            </a:endParaRPr>
          </a:p>
          <a:p>
            <a:pPr marL="12700" marR="5080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content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 the 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team,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independently.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enough,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products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ROI. Content 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website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 but the most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crucial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the category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pages,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content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helps businesses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money. The content team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responsible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1463" y="5804673"/>
            <a:ext cx="557974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Organise the content: Elements, URLs, navigation and page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straightforward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user-friendly.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too complicated, then customers can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21463" y="6809814"/>
            <a:ext cx="563181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Broken Content: Broken image,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pages, missing pages, broken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flow,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error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messages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negative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impression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21463" y="7814957"/>
            <a:ext cx="575500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3479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Content: Content on the website 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up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date.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consists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outdated content,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hamper</a:t>
            </a:r>
            <a:endParaRPr sz="1450">
              <a:latin typeface="Open Sans"/>
              <a:cs typeface="Open Sans"/>
            </a:endParaRPr>
          </a:p>
          <a:p>
            <a:pPr marL="20066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experience and 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turn increase workload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answer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questions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been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early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mentioned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website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78408" y="3291158"/>
            <a:ext cx="573976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Confusing Content: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team 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create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straight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forward content.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 language works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interacting with customers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78408" y="4296300"/>
            <a:ext cx="558800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creates,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tests,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optimizes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 website which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ROI.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6.9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5205" y="2889964"/>
            <a:ext cx="670560" cy="83820"/>
          </a:xfrm>
          <a:custGeom>
            <a:avLst/>
            <a:gdLst/>
            <a:ahLst/>
            <a:cxnLst/>
            <a:rect l="l" t="t" r="r" b="b"/>
            <a:pathLst>
              <a:path w="670560" h="83819">
                <a:moveTo>
                  <a:pt x="670136" y="0"/>
                </a:moveTo>
                <a:lnTo>
                  <a:pt x="0" y="0"/>
                </a:lnTo>
                <a:lnTo>
                  <a:pt x="0" y="83767"/>
                </a:lnTo>
                <a:lnTo>
                  <a:pt x="670136" y="83767"/>
                </a:lnTo>
                <a:lnTo>
                  <a:pt x="670136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41143" y="2889964"/>
            <a:ext cx="670560" cy="83820"/>
          </a:xfrm>
          <a:custGeom>
            <a:avLst/>
            <a:gdLst/>
            <a:ahLst/>
            <a:cxnLst/>
            <a:rect l="l" t="t" r="r" b="b"/>
            <a:pathLst>
              <a:path w="670559" h="83819">
                <a:moveTo>
                  <a:pt x="670136" y="0"/>
                </a:moveTo>
                <a:lnTo>
                  <a:pt x="0" y="0"/>
                </a:lnTo>
                <a:lnTo>
                  <a:pt x="0" y="83767"/>
                </a:lnTo>
                <a:lnTo>
                  <a:pt x="670136" y="83767"/>
                </a:lnTo>
                <a:lnTo>
                  <a:pt x="670136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48640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4649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Introduction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5524" y="1855074"/>
            <a:ext cx="5782945" cy="384937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30"/>
              </a:spcBef>
            </a:pPr>
            <a:r>
              <a:rPr dirty="0" sz="4750" spc="-110">
                <a:latin typeface="Open Sans"/>
                <a:cs typeface="Open Sans"/>
              </a:rPr>
              <a:t>What</a:t>
            </a:r>
            <a:r>
              <a:rPr dirty="0" sz="4750" spc="-35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is</a:t>
            </a:r>
            <a:endParaRPr sz="4750">
              <a:latin typeface="Open Sans"/>
              <a:cs typeface="Open Sans"/>
            </a:endParaRPr>
          </a:p>
          <a:p>
            <a:pPr marL="19050">
              <a:lnSpc>
                <a:spcPct val="100000"/>
              </a:lnSpc>
              <a:spcBef>
                <a:spcPts val="235"/>
              </a:spcBef>
            </a:pPr>
            <a:r>
              <a:rPr dirty="0" sz="4750" spc="-65">
                <a:latin typeface="Open Sans"/>
                <a:cs typeface="Open Sans"/>
              </a:rPr>
              <a:t>e-commerce</a:t>
            </a:r>
            <a:endParaRPr sz="47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261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overlapping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worlds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e-commerce,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marketplaces,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consumers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choice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engage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prefer,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making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choice 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 engage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online has never been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paramount ‘E-commerce’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‘online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shopping’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often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interchangeably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much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broader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–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embodies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concept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doing business online,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incorporating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multitude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services.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5524" y="5930260"/>
            <a:ext cx="5622290" cy="2286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monumental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growth.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went from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1.3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trillion-dollar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industry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2014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3.5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trillion-dollar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industry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2019. And experts predict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by 2023,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reach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6.5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trillion,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tremendous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opportunity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capitalise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optimisation. The power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 should not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underestimated 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continues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pervade everyday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life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present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significant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opportunities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small,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medium,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large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online investors.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5524" y="8442833"/>
            <a:ext cx="564261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Whether you’re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business, 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you’ve been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while,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probably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that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hard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successful,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compiled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guide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run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successful e-commerce business.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423" y="1919015"/>
            <a:ext cx="5544185" cy="2278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ts val="3300"/>
              </a:lnSpc>
              <a:spcBef>
                <a:spcPts val="95"/>
              </a:spcBef>
            </a:pP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Here’s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a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quick </a:t>
            </a:r>
            <a:r>
              <a:rPr dirty="0" sz="2600" spc="-60">
                <a:solidFill>
                  <a:srgbClr val="1E2325"/>
                </a:solidFill>
                <a:latin typeface="Open Sans"/>
                <a:cs typeface="Open Sans"/>
              </a:rPr>
              <a:t>summary of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the </a:t>
            </a: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types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0">
                <a:solidFill>
                  <a:srgbClr val="1E2325"/>
                </a:solidFill>
                <a:latin typeface="Open Sans"/>
                <a:cs typeface="Open Sans"/>
              </a:rPr>
              <a:t>of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e-commerce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businesses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out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there </a:t>
            </a:r>
            <a:r>
              <a:rPr dirty="0" sz="2600" spc="-66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according</a:t>
            </a:r>
            <a:r>
              <a:rPr dirty="0" sz="260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to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5">
                <a:solidFill>
                  <a:srgbClr val="1E2325"/>
                </a:solidFill>
                <a:latin typeface="Open Sans"/>
                <a:cs typeface="Open Sans"/>
              </a:rPr>
              <a:t>each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0">
                <a:solidFill>
                  <a:srgbClr val="1E2325"/>
                </a:solidFill>
                <a:latin typeface="Open Sans"/>
                <a:cs typeface="Open Sans"/>
              </a:rPr>
              <a:t>different</a:t>
            </a:r>
            <a:r>
              <a:rPr dirty="0" sz="260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category:</a:t>
            </a:r>
            <a:endParaRPr sz="2600">
              <a:latin typeface="Open Sans"/>
              <a:cs typeface="Open Sans"/>
            </a:endParaRPr>
          </a:p>
          <a:p>
            <a:pPr algn="just" marL="12700">
              <a:lnSpc>
                <a:spcPct val="100000"/>
              </a:lnSpc>
              <a:spcBef>
                <a:spcPts val="193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Here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are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different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e-commerce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business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models: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Business-to-Business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(B2B)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5423" y="4447959"/>
            <a:ext cx="27336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Business-to-Consumer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(B2C)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5423" y="4950625"/>
            <a:ext cx="28670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Consumer-to-Consumer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(C2C)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5423" y="5453290"/>
            <a:ext cx="27343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Consumer-to-Business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(C2B)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422" y="5934762"/>
            <a:ext cx="5318760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Here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are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different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e-commerce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revenue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models: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Dropshipping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422" y="6960972"/>
            <a:ext cx="13214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Subscription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422" y="7463638"/>
            <a:ext cx="336422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Private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labelling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manufacturing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422" y="7966302"/>
            <a:ext cx="15208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White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labelling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422" y="8468968"/>
            <a:ext cx="12896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Wholesaling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5422" y="8971633"/>
            <a:ext cx="14439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Rent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5422" y="9452980"/>
            <a:ext cx="53428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Here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are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different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types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e-commerce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website: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64382" y="2186186"/>
            <a:ext cx="34232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Individual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(one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seller)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64382" y="2688851"/>
            <a:ext cx="385635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(select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number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sellers)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64382" y="3191516"/>
            <a:ext cx="5612765" cy="23876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Marketplaces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(multiple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sellers)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Advantages</a:t>
            </a:r>
            <a:r>
              <a:rPr dirty="0" sz="2600" spc="-5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and</a:t>
            </a:r>
            <a:r>
              <a:rPr dirty="0" sz="260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Disadvantages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75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makes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possible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people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doors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own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virtual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stores.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 makes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easier 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small,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specialized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big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outlets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wide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traditional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advantages and disadvantages.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64382" y="5829865"/>
            <a:ext cx="53860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few advantages and disadvantages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64382" y="6311714"/>
            <a:ext cx="12706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Advantages: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64382" y="6810191"/>
            <a:ext cx="52641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comparison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bricks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mortar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64382" y="7589163"/>
            <a:ext cx="26835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24/7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64382" y="8091827"/>
            <a:ext cx="20453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Purchasing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instant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64382" y="8594493"/>
            <a:ext cx="45904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Personalisation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customised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 experiences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64382" y="9097158"/>
            <a:ext cx="30613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Global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reach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potential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64382" y="9578630"/>
            <a:ext cx="157035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Disadvantages: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9969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1.3</a:t>
            </a:r>
            <a:endParaRPr sz="11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70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543275"/>
            <a:ext cx="5730240" cy="25380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implementation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requires resources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(in-house)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(3rd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parties)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mix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analyse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in-house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deciding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want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execute the entire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 in-house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would need support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 3rd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implementation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would opt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outsourcing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external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 wants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in-house team, they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need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access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hiring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employees while retaining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talent.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6353598"/>
            <a:ext cx="5798185" cy="23666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5">
                <a:solidFill>
                  <a:srgbClr val="2E75B5"/>
                </a:solidFill>
                <a:latin typeface="Open Sans"/>
                <a:cs typeface="Open Sans"/>
              </a:rPr>
              <a:t>Internal</a:t>
            </a:r>
            <a:endParaRPr sz="2600">
              <a:latin typeface="Open Sans"/>
              <a:cs typeface="Open Sans"/>
            </a:endParaRPr>
          </a:p>
          <a:p>
            <a:pPr algn="just" marL="12700" marR="525780">
              <a:lnSpc>
                <a:spcPct val="113700"/>
              </a:lnSpc>
              <a:spcBef>
                <a:spcPts val="142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try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recruit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 with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create an in-house team thinking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endParaRPr sz="1450">
              <a:latin typeface="Open Sans"/>
              <a:cs typeface="Open Sans"/>
            </a:endParaRPr>
          </a:p>
          <a:p>
            <a:pPr algn="just"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continuous development process which can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expensive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development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done with an external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(3rd party) entity.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develop an in-house team, businesses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 on having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 with the required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Benefits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in-house team are: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8971005"/>
            <a:ext cx="33661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easier communication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9473670"/>
            <a:ext cx="30251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legal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protection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5500" y="3568154"/>
            <a:ext cx="49599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More product ownership from the business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5500" y="4070819"/>
            <a:ext cx="19659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Easier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collaboration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5500" y="4573485"/>
            <a:ext cx="13798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culture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500" y="5076150"/>
            <a:ext cx="51498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 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decide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having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500" y="5553748"/>
            <a:ext cx="576516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business has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highly secured business environment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sensitive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confidential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shared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3rd party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500" y="6558891"/>
            <a:ext cx="558482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Technology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patented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legal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issues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3rd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500" y="7312793"/>
            <a:ext cx="561657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issues where the business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only 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afford an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500" y="8066698"/>
            <a:ext cx="550227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being sold are highly innovative such as devices,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etc.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 cannot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shared with 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5500" y="8820601"/>
            <a:ext cx="519366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 few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operating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guarantee 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importance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efficiency,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self-motivation,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78498" y="3543087"/>
            <a:ext cx="578040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productivity.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internal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 do have several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benefits.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Thus, the business 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people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self-motivated,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have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78344" y="4845791"/>
            <a:ext cx="5835015" cy="3874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5">
                <a:solidFill>
                  <a:srgbClr val="2E75B5"/>
                </a:solidFill>
                <a:latin typeface="Open Sans"/>
                <a:cs typeface="Open Sans"/>
              </a:rPr>
              <a:t>External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don’t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required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terms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resources and/or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resort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hiring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 teams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3rd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parties.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 party resources are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limited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frame where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 party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consists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required experience, knowledge, subject matter expert</a:t>
            </a:r>
            <a:endParaRPr sz="1450">
              <a:latin typeface="Open Sans"/>
              <a:cs typeface="Open Sans"/>
            </a:endParaRPr>
          </a:p>
          <a:p>
            <a:pPr marL="12700" marR="30162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implementation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handle the platform once the 3rd party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3rd party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 can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consultancy,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gateways,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SEO/SEM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related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marketing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 need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figure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lacks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required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party.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other resources,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parties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pros and cons.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8344" y="8970628"/>
            <a:ext cx="31419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team/3rd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78344" y="9473293"/>
            <a:ext cx="55556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specialised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0922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6.10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2505" y="1855074"/>
            <a:ext cx="285686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0">
                <a:latin typeface="Open Sans"/>
                <a:cs typeface="Open Sans"/>
              </a:rPr>
              <a:t>Resources</a:t>
            </a:r>
            <a:endParaRPr sz="47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71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980" y="2789372"/>
            <a:ext cx="533463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similar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produces economies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scale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543275"/>
            <a:ext cx="570357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3rd party team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experienced.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Like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platform would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know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inside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features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platform and can suggest best practises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business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maximise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platform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4799656"/>
            <a:ext cx="575310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Consultancy companies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always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pushing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technology and trend. Consultants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style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knowledge and experience 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culture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6056037"/>
            <a:ext cx="580072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 party can provide people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 on the project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 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Thus,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allows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scalability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6809940"/>
            <a:ext cx="562546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 with 3rd party resources requires the 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disciplined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communication, planning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7815082"/>
            <a:ext cx="581152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Quality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deliverable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always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better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as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experienced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knowledge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apply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build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requirements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8820224"/>
            <a:ext cx="571373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gateways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secure as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responsible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providing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support and security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9599195"/>
            <a:ext cx="33750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team/3rd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49448" y="2814062"/>
            <a:ext cx="36175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expensive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49448" y="3291659"/>
            <a:ext cx="548068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timeline could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 not meet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49448" y="4070631"/>
            <a:ext cx="56845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always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risk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sharing confidential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and security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49448" y="4548228"/>
            <a:ext cx="567182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Contracts with 3rd parties can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rigid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can cause issues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49448" y="5302132"/>
            <a:ext cx="57975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could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friction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between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expects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 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within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guidelines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49448" y="6056037"/>
            <a:ext cx="569849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based on the pros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cons the business 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best.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little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 experience, opt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 3rd party resources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employees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handle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after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go-live.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49385" y="7610104"/>
            <a:ext cx="5692775" cy="21151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solidFill>
                  <a:srgbClr val="2E75B5"/>
                </a:solidFill>
                <a:latin typeface="Open Sans"/>
                <a:cs typeface="Open Sans"/>
              </a:rPr>
              <a:t>Hybrid</a:t>
            </a:r>
            <a:endParaRPr sz="260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142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 looks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carrying 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implementation,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resources, budget,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organisations tend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choose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hybrid modal. A hybrid modal consists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both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 3rdparty teams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 together.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hybrid modal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external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 party team would usually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carry out the complex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bit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8434" y="2789121"/>
            <a:ext cx="578675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project with the support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team, 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 would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content,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information, integrations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external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successfully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 the system. During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3rd party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delivered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manage.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hybrid modal,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3rd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becomes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extension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in-house/internal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better collaboration and communication.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50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6.10</a:t>
            </a:r>
            <a:endParaRPr sz="1150"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72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0775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6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People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30" y="3543275"/>
            <a:ext cx="4210685" cy="45478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 brick-and-mortar store 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online e-Commerce store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thus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very 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people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fit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best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 required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skillset.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B2B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e-commerce,</a:t>
            </a:r>
            <a:endParaRPr sz="1450">
              <a:latin typeface="Open Sans"/>
              <a:cs typeface="Open Sans"/>
            </a:endParaRPr>
          </a:p>
          <a:p>
            <a:pPr marL="12700" marR="17145">
              <a:lnSpc>
                <a:spcPct val="113700"/>
              </a:lnSpc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each department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involved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direct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indirect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dependencies between departments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individual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working towards, what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endParaRPr sz="1450">
              <a:latin typeface="Open Sans"/>
              <a:cs typeface="Open Sans"/>
            </a:endParaRPr>
          </a:p>
          <a:p>
            <a:pPr marL="12700" marR="2984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end goal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we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reach there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together. Getting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someone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board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know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aligned,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only tend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slow things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increase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pressure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members.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8316993"/>
            <a:ext cx="409829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dependency 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complexity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330" y="9070898"/>
            <a:ext cx="414972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There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are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certain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80" b="1">
                <a:solidFill>
                  <a:srgbClr val="5D88C0"/>
                </a:solidFill>
                <a:latin typeface="Open Sans Extrabold"/>
                <a:cs typeface="Open Sans Extrabold"/>
              </a:rPr>
              <a:t>key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roles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within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project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team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such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as: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9673" y="3567211"/>
            <a:ext cx="16700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-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9673" y="4069877"/>
            <a:ext cx="187578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Technical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Architect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9673" y="4572542"/>
            <a:ext cx="16122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Functional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9673" y="5075207"/>
            <a:ext cx="16910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9673" y="5577873"/>
            <a:ext cx="20720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9673" y="6080538"/>
            <a:ext cx="21272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Front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99673" y="6583203"/>
            <a:ext cx="10026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Designer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9673" y="7085869"/>
            <a:ext cx="17595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99673" y="7588534"/>
            <a:ext cx="7677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Tester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9673" y="8066132"/>
            <a:ext cx="409956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8511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individuals mentioned above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responsible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planning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executing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project.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only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individuals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responsible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99673" y="9347580"/>
            <a:ext cx="40386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Organisations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tend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to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overlook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external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06779" y="3542520"/>
            <a:ext cx="418528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dependencies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who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could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directly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or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indirectly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play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an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important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part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in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success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project,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such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the: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06779" y="4547663"/>
            <a:ext cx="425704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team: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example,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running but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staff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warehouse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limited,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could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packing and sending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was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system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warehouse which could not keep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 with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 being placed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again delay package.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06779" y="6808998"/>
            <a:ext cx="4180204" cy="27895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service team: they are the only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direct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contact with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customer, they are aware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pain points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linking’s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yet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usually the most underrated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organisation. For example,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 being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on the website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aware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possible,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might not be 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the correct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 which would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affect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promotion out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6.11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2505" y="1855074"/>
            <a:ext cx="388620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5">
                <a:latin typeface="Open Sans"/>
                <a:cs typeface="Open Sans"/>
              </a:rPr>
              <a:t>Project</a:t>
            </a:r>
            <a:r>
              <a:rPr dirty="0" sz="4750" spc="-50">
                <a:latin typeface="Open Sans"/>
                <a:cs typeface="Open Sans"/>
              </a:rPr>
              <a:t> </a:t>
            </a:r>
            <a:r>
              <a:rPr dirty="0" sz="4750" spc="-105">
                <a:latin typeface="Open Sans"/>
                <a:cs typeface="Open Sans"/>
              </a:rPr>
              <a:t>Teams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002549" y="3543275"/>
            <a:ext cx="378587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small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 they would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up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again would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affect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14074" y="4799656"/>
            <a:ext cx="421195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 team: marketing team would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handle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were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emails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regarding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were not aware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stock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limited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 create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bad impression on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which would lower the conversion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14074" y="6809752"/>
            <a:ext cx="420433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setting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 the project team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the correct people with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team but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ensure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external teams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sync with the project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 workings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aligned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achieve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successful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result.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3130" y="879502"/>
            <a:ext cx="18066385" cy="635"/>
          </a:xfrm>
          <a:custGeom>
            <a:avLst/>
            <a:gdLst/>
            <a:ahLst/>
            <a:cxnLst/>
            <a:rect l="l" t="t" r="r" b="b"/>
            <a:pathLst>
              <a:path w="18066385" h="634">
                <a:moveTo>
                  <a:pt x="18065764" y="0"/>
                </a:moveTo>
                <a:lnTo>
                  <a:pt x="0" y="104"/>
                </a:lnTo>
                <a:lnTo>
                  <a:pt x="18065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73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644" y="3189468"/>
            <a:ext cx="4816475" cy="2303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90"/>
              </a:spcBef>
            </a:pPr>
            <a:r>
              <a:rPr dirty="0" sz="9900" spc="-360" b="1">
                <a:solidFill>
                  <a:srgbClr val="FFFFFF"/>
                </a:solidFill>
                <a:latin typeface="Open Sans Extrabold"/>
                <a:cs typeface="Open Sans Extrabold"/>
              </a:rPr>
              <a:t>Product</a:t>
            </a:r>
            <a:endParaRPr sz="99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  <a:spcBef>
                <a:spcPts val="4079"/>
              </a:spcBef>
            </a:pP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Within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Open Sans Extrabold"/>
                <a:cs typeface="Open Sans Extrabold"/>
              </a:rPr>
              <a:t>thi</a:t>
            </a:r>
            <a:r>
              <a:rPr dirty="0" sz="1650" spc="-90" b="1">
                <a:solidFill>
                  <a:srgbClr val="FFFFFF"/>
                </a:solidFill>
                <a:latin typeface="Open Sans Extrabold"/>
                <a:cs typeface="Open Sans Extrabold"/>
              </a:rPr>
              <a:t>s</a:t>
            </a:r>
            <a:r>
              <a:rPr dirty="0" sz="1650" spc="-5" b="1">
                <a:solidFill>
                  <a:srgbClr val="FFFFFF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70" b="1">
                <a:solidFill>
                  <a:srgbClr val="FFFFFF"/>
                </a:solidFill>
                <a:latin typeface="Open Sans Extrabold"/>
                <a:cs typeface="Open Sans Extrabold"/>
              </a:rPr>
              <a:t>section: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4644" y="5713814"/>
            <a:ext cx="2840355" cy="3376929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Order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Management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Systems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Shipping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Fulfilment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Payment</a:t>
            </a:r>
            <a:r>
              <a:rPr dirty="0" sz="14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Gateways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894"/>
              </a:spcBef>
              <a:buAutoNum type="arabicPeriod"/>
              <a:tabLst>
                <a:tab pos="20129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Pricing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Product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Images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Checkout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flows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process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894"/>
              </a:spcBef>
              <a:buAutoNum type="arabicPeriod"/>
              <a:tabLst>
                <a:tab pos="201295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Dynamic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Pricing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Promotions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01295" algn="l"/>
              </a:tabLst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Campaign</a:t>
            </a:r>
            <a:r>
              <a:rPr dirty="0" sz="1450" spc="-3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89890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Lead</a:t>
            </a:r>
            <a:r>
              <a:rPr dirty="0" sz="1450" spc="-3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Generation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352973" y="2254962"/>
            <a:ext cx="7250430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-25">
                <a:solidFill>
                  <a:srgbClr val="FFFFFF"/>
                </a:solidFill>
                <a:latin typeface="Open Sans"/>
                <a:cs typeface="Open Sans"/>
              </a:rPr>
              <a:t>0</a:t>
            </a:r>
            <a:r>
              <a:rPr dirty="0" sz="41200" spc="-590">
                <a:solidFill>
                  <a:srgbClr val="FFFFFF"/>
                </a:solidFill>
                <a:latin typeface="Open Sans"/>
                <a:cs typeface="Open Sans"/>
              </a:rPr>
              <a:t>7.</a:t>
            </a:r>
            <a:endParaRPr sz="412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7193" y="594611"/>
            <a:ext cx="11093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Part</a:t>
            </a:r>
            <a:r>
              <a:rPr dirty="0" sz="11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FFFFFF"/>
                </a:solidFill>
                <a:latin typeface="Open Sans"/>
                <a:cs typeface="Open Sans"/>
              </a:rPr>
              <a:t>7 -</a:t>
            </a:r>
            <a:r>
              <a:rPr dirty="0" sz="11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299" y="1130855"/>
            <a:ext cx="251301" cy="2513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0422" y="1130855"/>
            <a:ext cx="251301" cy="2513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3545" y="1130855"/>
            <a:ext cx="251301" cy="25130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6668" y="1130855"/>
            <a:ext cx="251301" cy="25130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278344" y="5739674"/>
            <a:ext cx="2761615" cy="237172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90"/>
              </a:spcBef>
              <a:buAutoNum type="arabicPeriod" startAt="11"/>
              <a:tabLst>
                <a:tab pos="389890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Reporting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dirty="0" sz="1450" spc="-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Dashboards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900"/>
              </a:spcBef>
              <a:buAutoNum type="arabicPeriod" startAt="11"/>
              <a:tabLst>
                <a:tab pos="389890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Online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Customer</a:t>
            </a:r>
            <a:r>
              <a:rPr dirty="0" sz="1450" spc="-1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Service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900"/>
              </a:spcBef>
              <a:buAutoNum type="arabicPeriod" startAt="11"/>
              <a:tabLst>
                <a:tab pos="389890" algn="l"/>
              </a:tabLst>
            </a:pPr>
            <a:r>
              <a:rPr dirty="0" sz="1450" spc="20">
                <a:solidFill>
                  <a:srgbClr val="FFFFFF"/>
                </a:solidFill>
                <a:latin typeface="Open Sans"/>
                <a:cs typeface="Open Sans"/>
              </a:rPr>
              <a:t>SEO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894"/>
              </a:spcBef>
              <a:buAutoNum type="arabicPeriod" startAt="11"/>
              <a:tabLst>
                <a:tab pos="389890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Email</a:t>
            </a:r>
            <a:r>
              <a:rPr dirty="0" sz="1450" spc="-2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Marketing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900"/>
              </a:spcBef>
              <a:buAutoNum type="arabicPeriod" startAt="11"/>
              <a:tabLst>
                <a:tab pos="389890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Personalisation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900"/>
              </a:spcBef>
              <a:buAutoNum type="arabicPeriod" startAt="11"/>
              <a:tabLst>
                <a:tab pos="389890" algn="l"/>
              </a:tabLst>
            </a:pPr>
            <a:r>
              <a:rPr dirty="0" sz="1450" spc="10">
                <a:solidFill>
                  <a:srgbClr val="FFFFFF"/>
                </a:solidFill>
                <a:latin typeface="Open Sans"/>
                <a:cs typeface="Open Sans"/>
              </a:rPr>
              <a:t>Click</a:t>
            </a:r>
            <a:r>
              <a:rPr dirty="0" sz="1450" spc="-2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dirty="0" sz="1450" spc="-15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Collect</a:t>
            </a:r>
            <a:endParaRPr sz="145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894"/>
              </a:spcBef>
              <a:buAutoNum type="arabicPeriod" startAt="11"/>
              <a:tabLst>
                <a:tab pos="389890" algn="l"/>
              </a:tabLst>
            </a:pPr>
            <a:r>
              <a:rPr dirty="0" sz="1450" spc="15">
                <a:solidFill>
                  <a:srgbClr val="FFFFFF"/>
                </a:solidFill>
                <a:latin typeface="Open Sans"/>
                <a:cs typeface="Open Sans"/>
              </a:rPr>
              <a:t>PWA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74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30" y="3543275"/>
            <a:ext cx="553974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 shopping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increasing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rapid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companies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competing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attract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competitive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advantage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footprint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includes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marketplaces,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even partnerships.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5050895"/>
            <a:ext cx="570928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order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back-end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managing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meeting orders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things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packaging, shipping, returns and subscriptions.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today’s time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step ahead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competitors,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scalable,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flexible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adaptable.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should allow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demands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330" y="7312228"/>
            <a:ext cx="5758180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 allow integration and automation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 the customer order journey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back end,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allows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enhanced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experience.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orders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multiple channels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facilitating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locations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proving update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mediums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real-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5330" y="9322324"/>
            <a:ext cx="56108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e-commerce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brands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grow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since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high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7480" y="3542332"/>
            <a:ext cx="562165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maximising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leaves no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room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error.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reasons why an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OMS 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essential: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7480" y="4547475"/>
            <a:ext cx="5790565" cy="2286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Provides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4B4F51"/>
                </a:solidFill>
                <a:latin typeface="Open Sans Extrabold"/>
                <a:cs typeface="Open Sans Extrabold"/>
              </a:rPr>
              <a:t>faster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4B4F51"/>
                </a:solidFill>
                <a:latin typeface="Open Sans Extrabold"/>
                <a:cs typeface="Open Sans Extrabold"/>
              </a:rPr>
              <a:t>delivery: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age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next day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2-day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shipping, businesses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look 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ways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push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orders 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 the windows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completing orders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becoming narrower.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gets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immediately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notified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placed, and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choose the nearest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order destination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delivery.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automated order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warehouse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prepare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ship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cost-effective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shipping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7480" y="7060048"/>
            <a:ext cx="5763895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45" b="1">
                <a:solidFill>
                  <a:srgbClr val="4B4F51"/>
                </a:solidFill>
                <a:latin typeface="Open Sans Extrabold"/>
                <a:cs typeface="Open Sans Extrabold"/>
              </a:rPr>
              <a:t>Limited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4B4F51"/>
                </a:solidFill>
                <a:latin typeface="Open Sans Extrabold"/>
                <a:cs typeface="Open Sans Extrabold"/>
              </a:rPr>
              <a:t>errors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human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errors.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errors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 time-consuming and expensive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times.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OMS 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notify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inventory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low,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selling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has the highest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the 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rectify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errors,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reason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returns, shipping errors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improve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7480" y="9070144"/>
            <a:ext cx="579183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40" b="1">
                <a:solidFill>
                  <a:srgbClr val="4B4F51"/>
                </a:solidFill>
                <a:latin typeface="Open Sans Extrabold"/>
                <a:cs typeface="Open Sans Extrabold"/>
              </a:rPr>
              <a:t>Increase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4B4F51"/>
                </a:solidFill>
                <a:latin typeface="Open Sans Extrabold"/>
                <a:cs typeface="Open Sans Extrabold"/>
              </a:rPr>
              <a:t>in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4B4F51"/>
                </a:solidFill>
                <a:latin typeface="Open Sans Extrabold"/>
                <a:cs typeface="Open Sans Extrabold"/>
              </a:rPr>
              <a:t>scalability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: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system scales according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business, unlike the old manual systems.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OMS 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option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scale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66847" y="3566458"/>
            <a:ext cx="13347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fall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back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8372" y="4044055"/>
            <a:ext cx="4859020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170815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30" b="1">
                <a:solidFill>
                  <a:srgbClr val="4B4F51"/>
                </a:solidFill>
                <a:latin typeface="Open Sans Extrabold"/>
                <a:cs typeface="Open Sans Extrabold"/>
              </a:rPr>
              <a:t>More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multi-channel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4B4F51"/>
                </a:solidFill>
                <a:latin typeface="Open Sans Extrabold"/>
                <a:cs typeface="Open Sans Extrabold"/>
              </a:rPr>
              <a:t>possibilities:</a:t>
            </a:r>
            <a:r>
              <a:rPr dirty="0" sz="1450" spc="1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era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multi-channel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across websites, marketplaces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partnerships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Facebook, Instagram. Tracking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 can be complex as they are being shipped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several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locations,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through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endParaRPr sz="1450">
              <a:latin typeface="Open Sans"/>
              <a:cs typeface="Open Sans"/>
            </a:endParaRPr>
          </a:p>
          <a:p>
            <a:pPr marL="20066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help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together and increase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78372" y="6079219"/>
            <a:ext cx="22212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Key</a:t>
            </a:r>
            <a:r>
              <a:rPr dirty="0" sz="1450" spc="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features</a:t>
            </a:r>
            <a:r>
              <a:rPr dirty="0" sz="1450" spc="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an</a:t>
            </a:r>
            <a:r>
              <a:rPr dirty="0" sz="1450" spc="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10" b="1">
                <a:solidFill>
                  <a:srgbClr val="5D88C0"/>
                </a:solidFill>
                <a:latin typeface="Open Sans Extrabold"/>
                <a:cs typeface="Open Sans Extrabold"/>
              </a:rPr>
              <a:t>OMS: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78372" y="6581884"/>
            <a:ext cx="44303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Integrates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company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78372" y="7084549"/>
            <a:ext cx="31756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manual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eliminated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78372" y="7587215"/>
            <a:ext cx="32791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internationally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78372" y="8064813"/>
            <a:ext cx="3875404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generate reports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forecast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data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8372" y="8818717"/>
            <a:ext cx="469011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Businesses/retailers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appropriate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system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 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utilise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efficiently.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2505" y="1855074"/>
            <a:ext cx="783145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70">
                <a:latin typeface="Open Sans"/>
                <a:cs typeface="Open Sans"/>
              </a:rPr>
              <a:t>Order</a:t>
            </a:r>
            <a:r>
              <a:rPr dirty="0" sz="4750" spc="-20">
                <a:latin typeface="Open Sans"/>
                <a:cs typeface="Open Sans"/>
              </a:rPr>
              <a:t> </a:t>
            </a:r>
            <a:r>
              <a:rPr dirty="0" sz="4750" spc="-105">
                <a:latin typeface="Open Sans"/>
                <a:cs typeface="Open Sans"/>
              </a:rPr>
              <a:t>Management</a:t>
            </a:r>
            <a:r>
              <a:rPr dirty="0" sz="4750" spc="-10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Systems</a:t>
            </a:r>
            <a:endParaRPr sz="47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75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814439"/>
            <a:ext cx="8905240" cy="45237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inventory, 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packing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156845" indent="-188595">
              <a:lnSpc>
                <a:spcPct val="1137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company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order process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algn="just" marL="200660" marR="5080" indent="-188595">
              <a:lnSpc>
                <a:spcPct val="1137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 should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do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order has been placed, should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communicate with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company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systems,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then which systems? and once they communicate what should be the next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step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algn="just" marL="200660" marR="502920" indent="-188595">
              <a:lnSpc>
                <a:spcPct val="1137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 on the order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 the information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warehouse. Businesses need 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decide which tasks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warehouse would be automated such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calculating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costs,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allocating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shipping method, packing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slips,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and/or updating inventory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algn="just" marL="200660" marR="415290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stock should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communicate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vendors, production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suppliers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restock the product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algn="just" marL="200660" marR="307340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shipping should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notify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about the progress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notify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7564032"/>
            <a:ext cx="884174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automate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refund,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update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 the information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 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8343003"/>
            <a:ext cx="75431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afford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full-fledged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8820601"/>
            <a:ext cx="870204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project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train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utilise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9857" y="2764313"/>
            <a:ext cx="5444860" cy="351449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206883" y="7312793"/>
            <a:ext cx="868997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through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aspects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better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whether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 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existing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looking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run,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control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increase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ROI,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improve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experience. To summarise: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206883" y="8569175"/>
            <a:ext cx="881380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intricate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B2C. 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usually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higher cost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retaining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cycle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B2B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cycle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RFP’s,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reorders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several times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 tends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orders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volume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smaller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76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814439"/>
            <a:ext cx="50831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20" b="1">
                <a:solidFill>
                  <a:srgbClr val="5D88C0"/>
                </a:solidFill>
                <a:latin typeface="Open Sans Extrabold"/>
                <a:cs typeface="Open Sans Extrabold"/>
              </a:rPr>
              <a:t>Order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Management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Process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for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b="1">
                <a:solidFill>
                  <a:srgbClr val="5D88C0"/>
                </a:solidFill>
                <a:latin typeface="Open Sans Extrabold"/>
                <a:cs typeface="Open Sans Extrabold"/>
              </a:rPr>
              <a:t>B2B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typically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looks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like: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292037"/>
            <a:ext cx="554799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representative enters the customer’s 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 an order online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send the 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4322246"/>
            <a:ext cx="42741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receives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confirmation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4824911"/>
            <a:ext cx="33077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allocated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5302510"/>
            <a:ext cx="50355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order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warehouse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packed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6081480"/>
            <a:ext cx="24136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updated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6584146"/>
            <a:ext cx="5554345" cy="30162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status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12700" marR="704215">
              <a:lnSpc>
                <a:spcPct val="113700"/>
              </a:lnSpc>
            </a:pPr>
            <a:r>
              <a:rPr dirty="0" sz="1450" spc="-20" b="1">
                <a:solidFill>
                  <a:srgbClr val="5D88C0"/>
                </a:solidFill>
                <a:latin typeface="Open Sans Extrabold"/>
                <a:cs typeface="Open Sans Extrabold"/>
              </a:rPr>
              <a:t>Order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management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can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be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effective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for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b="1">
                <a:solidFill>
                  <a:srgbClr val="5D88C0"/>
                </a:solidFill>
                <a:latin typeface="Open Sans Extrabold"/>
                <a:cs typeface="Open Sans Extrabold"/>
              </a:rPr>
              <a:t>B2B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and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5" b="1">
                <a:solidFill>
                  <a:srgbClr val="5D88C0"/>
                </a:solidFill>
                <a:latin typeface="Open Sans Extrabold"/>
                <a:cs typeface="Open Sans Extrabold"/>
              </a:rPr>
              <a:t>B2C </a:t>
            </a:r>
            <a:r>
              <a:rPr dirty="0" sz="1450" spc="-36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businesses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where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15" b="1">
                <a:solidFill>
                  <a:srgbClr val="5D88C0"/>
                </a:solidFill>
                <a:latin typeface="Open Sans Extrabold"/>
                <a:cs typeface="Open Sans Extrabold"/>
              </a:rPr>
              <a:t>OMS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system:</a:t>
            </a:r>
            <a:endParaRPr sz="14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 Extrabold"/>
              <a:cs typeface="Open Sans Extrabold"/>
            </a:endParaRPr>
          </a:p>
          <a:p>
            <a:pPr marL="200660" marR="175260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 omnichannel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multichannel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adoption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helps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usually cloud-based which allows organisations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paperless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helps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improve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efficiency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49385" y="2814439"/>
            <a:ext cx="50558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centralise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multiple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49385" y="3317104"/>
            <a:ext cx="47066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Reduces complexity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49385" y="3819769"/>
            <a:ext cx="20713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49385" y="4322434"/>
            <a:ext cx="29845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49385" y="4825100"/>
            <a:ext cx="34067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speed up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delivery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process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49385" y="5302698"/>
            <a:ext cx="567372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implementing 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OMS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B2B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OMS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 B2B and B2C depending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requirement.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77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30" y="3543275"/>
            <a:ext cx="862584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effort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providing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blog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on. 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physical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things,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overlook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cannot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handed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party,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research, planning,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analysing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point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journey,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reason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mapped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manner.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06967" y="3567965"/>
            <a:ext cx="76352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Shipping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and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fulfilment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have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some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basic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factors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that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act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foundation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such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as: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06967" y="4045564"/>
            <a:ext cx="888238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 methods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passed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onto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split?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offers?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shipped?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 one shipping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shipping costs?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06967" y="5301944"/>
            <a:ext cx="8880475" cy="5051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number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items,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weight,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destination,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durability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total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shipping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shipping costs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Packaging: Packaging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plays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 and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fragile,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packed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gift?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Season: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brought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during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peak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seasons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frenzy,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festivals,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187960" indent="-188595">
              <a:lnSpc>
                <a:spcPct val="1137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Carriers: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company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business?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services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provided by the shipping companies? What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cost?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93980">
              <a:lnSpc>
                <a:spcPct val="113700"/>
              </a:lnSpc>
              <a:spcBef>
                <a:spcPts val="5"/>
              </a:spcBef>
            </a:pP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Before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business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ships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their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product,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company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would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need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to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decide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shipping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methods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and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costs.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There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are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various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options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for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shipping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methods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such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as:</a:t>
            </a:r>
            <a:endParaRPr sz="14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450">
              <a:latin typeface="Open Sans Extrabold"/>
              <a:cs typeface="Open Sans Extrabold"/>
            </a:endParaRPr>
          </a:p>
          <a:p>
            <a:pPr marL="200660" marR="41275" indent="-188595">
              <a:lnSpc>
                <a:spcPct val="1137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-25" b="1">
                <a:solidFill>
                  <a:srgbClr val="4B4F51"/>
                </a:solidFill>
                <a:latin typeface="Open Sans Extrabold"/>
                <a:cs typeface="Open Sans Extrabold"/>
              </a:rPr>
              <a:t>Free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4B4F51"/>
                </a:solidFill>
                <a:latin typeface="Open Sans Extrabold"/>
                <a:cs typeface="Open Sans Extrabold"/>
              </a:rPr>
              <a:t>shipping: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might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but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 not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someone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then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cost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on the business/retailer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 Extrabold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-40" b="1">
                <a:solidFill>
                  <a:srgbClr val="4B4F51"/>
                </a:solidFill>
                <a:latin typeface="Open Sans Extrabold"/>
                <a:cs typeface="Open Sans Extrabold"/>
              </a:rPr>
              <a:t>Real-time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4B4F51"/>
                </a:solidFill>
                <a:latin typeface="Open Sans Extrabold"/>
                <a:cs typeface="Open Sans Extrabold"/>
              </a:rPr>
              <a:t>rates: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Collaborating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7.2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1855074"/>
            <a:ext cx="643572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latin typeface="Open Sans"/>
                <a:cs typeface="Open Sans"/>
              </a:rPr>
              <a:t>Shipping</a:t>
            </a:r>
            <a:r>
              <a:rPr dirty="0" sz="4750" spc="-25">
                <a:latin typeface="Open Sans"/>
                <a:cs typeface="Open Sans"/>
              </a:rPr>
              <a:t> </a:t>
            </a:r>
            <a:r>
              <a:rPr dirty="0" sz="4750" spc="-90">
                <a:latin typeface="Open Sans"/>
                <a:cs typeface="Open Sans"/>
              </a:rPr>
              <a:t>and</a:t>
            </a:r>
            <a:r>
              <a:rPr dirty="0" sz="4750" spc="-25">
                <a:latin typeface="Open Sans"/>
                <a:cs typeface="Open Sans"/>
              </a:rPr>
              <a:t> </a:t>
            </a:r>
            <a:r>
              <a:rPr dirty="0" sz="4750" spc="-110">
                <a:latin typeface="Open Sans"/>
                <a:cs typeface="Open Sans"/>
              </a:rPr>
              <a:t>Fulfilment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4" y="5654278"/>
            <a:ext cx="8292940" cy="467464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78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7.2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980" y="2789372"/>
            <a:ext cx="839978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method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cost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company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currently.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choose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preferred shipping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543275"/>
            <a:ext cx="878903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40" b="1">
                <a:solidFill>
                  <a:srgbClr val="4B4F51"/>
                </a:solidFill>
                <a:latin typeface="Open Sans Extrabold"/>
                <a:cs typeface="Open Sans Extrabold"/>
              </a:rPr>
              <a:t>Flat Rate:</a:t>
            </a: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most popular shipping options. But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trick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retailers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 not overcharge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undercharge the customers.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 also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standard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but 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complicated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variety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4548418"/>
            <a:ext cx="885507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25" b="1">
                <a:solidFill>
                  <a:srgbClr val="4B4F51"/>
                </a:solidFill>
                <a:latin typeface="Open Sans Extrabold"/>
                <a:cs typeface="Open Sans Extrabold"/>
              </a:rPr>
              <a:t>Free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shipping</a:t>
            </a:r>
            <a:r>
              <a:rPr dirty="0" sz="1450" spc="3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4B4F51"/>
                </a:solidFill>
                <a:latin typeface="Open Sans Extrabold"/>
                <a:cs typeface="Open Sans Extrabold"/>
              </a:rPr>
              <a:t>over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an</a:t>
            </a:r>
            <a:r>
              <a:rPr dirty="0" sz="1450" spc="3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amount:</a:t>
            </a:r>
            <a:r>
              <a:rPr dirty="0" sz="1450" spc="3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certain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amount.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calculate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amount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5302322"/>
            <a:ext cx="877316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coordination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externally.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fulfilment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strategy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shared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 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aligned. 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applied,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align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eliminate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negative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6809940"/>
            <a:ext cx="846074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There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are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some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e-Commerce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best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practises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that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be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leveraged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by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retailers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when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deciding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shipping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and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fulfilment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strategy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such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as: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7588911"/>
            <a:ext cx="59347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people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05" y="8091576"/>
            <a:ext cx="6221095" cy="12573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Setting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Selecting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correct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 strategy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Reviewing the strategy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reiterating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06883" y="2793497"/>
            <a:ext cx="62623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The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difference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between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25" b="1">
                <a:latin typeface="Open Sans Extrabold"/>
                <a:cs typeface="Open Sans Extrabold"/>
              </a:rPr>
              <a:t>B2B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25" b="1">
                <a:latin typeface="Open Sans Extrabold"/>
                <a:cs typeface="Open Sans Extrabold"/>
              </a:rPr>
              <a:t>B2C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shipping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fulfilment: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242271" y="3884698"/>
            <a:ext cx="8851900" cy="10795"/>
            <a:chOff x="10242271" y="3884698"/>
            <a:chExt cx="8851900" cy="10795"/>
          </a:xfrm>
        </p:grpSpPr>
        <p:sp>
          <p:nvSpPr>
            <p:cNvPr id="14" name="object 14"/>
            <p:cNvSpPr/>
            <p:nvPr/>
          </p:nvSpPr>
          <p:spPr>
            <a:xfrm>
              <a:off x="10242272" y="3889936"/>
              <a:ext cx="8851900" cy="0"/>
            </a:xfrm>
            <a:custGeom>
              <a:avLst/>
              <a:gdLst/>
              <a:ahLst/>
              <a:cxnLst/>
              <a:rect l="l" t="t" r="r" b="b"/>
              <a:pathLst>
                <a:path w="8851900" h="0">
                  <a:moveTo>
                    <a:pt x="8851384" y="0"/>
                  </a:moveTo>
                  <a:lnTo>
                    <a:pt x="0" y="0"/>
                  </a:lnTo>
                </a:path>
              </a:pathLst>
            </a:custGeom>
            <a:solidFill>
              <a:srgbClr val="00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242271" y="3889933"/>
              <a:ext cx="8851900" cy="0"/>
            </a:xfrm>
            <a:custGeom>
              <a:avLst/>
              <a:gdLst/>
              <a:ahLst/>
              <a:cxnLst/>
              <a:rect l="l" t="t" r="r" b="b"/>
              <a:pathLst>
                <a:path w="8851900" h="0">
                  <a:moveTo>
                    <a:pt x="0" y="0"/>
                  </a:moveTo>
                  <a:lnTo>
                    <a:pt x="8851384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1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0224334" y="3547400"/>
            <a:ext cx="42418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0" b="1">
                <a:latin typeface="Open Sans Extrabold"/>
                <a:cs typeface="Open Sans Extrabold"/>
              </a:rPr>
              <a:t>B2B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4814142" y="3547400"/>
            <a:ext cx="4184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0" b="1">
                <a:latin typeface="Open Sans Extrabold"/>
                <a:cs typeface="Open Sans Extrabold"/>
              </a:rPr>
              <a:t>B2C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10375" y="4171529"/>
            <a:ext cx="3834129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Fulfillment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Shipping takes longer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 due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costs involved and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quantity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10375" y="5176670"/>
            <a:ext cx="40487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Requires one on one connection between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10375" y="5955641"/>
            <a:ext cx="2823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Usually,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relationships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10375" y="6458306"/>
            <a:ext cx="29679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complex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10375" y="6960972"/>
            <a:ext cx="28067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Strong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rules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10375" y="7463638"/>
            <a:ext cx="19564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14088" y="4196784"/>
            <a:ext cx="42043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same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 shipping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and/or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14088" y="4699449"/>
            <a:ext cx="28282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Usually,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relationships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814088" y="5177048"/>
            <a:ext cx="3583304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provides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retain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14088" y="5930951"/>
            <a:ext cx="397573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 and campaigns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provides 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814088" y="6709922"/>
            <a:ext cx="23152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Basic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rules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applied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814088" y="7212587"/>
            <a:ext cx="18738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quick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79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543275"/>
            <a:ext cx="576516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cash was the main source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transaction,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the online world has taken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online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methods are replacing the old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methods. Everything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makes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things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easier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accessible,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from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credit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cards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e-wallet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bank transfer and 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5050895"/>
            <a:ext cx="5586730" cy="2286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 payment gateway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form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service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connects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websites.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Hence,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plays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vital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buying 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conversion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complicated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negative impact where customers have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abandoned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important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 them with easy, user-friendly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method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fails,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alternative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method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motivate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7563467"/>
            <a:ext cx="551434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select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requirements.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Braintree,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Stripe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before the business can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decide the payment gateway there are certain questions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answered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9096153"/>
            <a:ext cx="326262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9598818"/>
            <a:ext cx="22167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within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budget?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7418" y="3567588"/>
            <a:ext cx="48266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strong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gateway?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7418" y="4070253"/>
            <a:ext cx="45421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impact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storefront UX/UI?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7418" y="4572919"/>
            <a:ext cx="43160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gateway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7418" y="5050517"/>
            <a:ext cx="522160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support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 once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purchased?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07418" y="5829488"/>
            <a:ext cx="49911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 provider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7418" y="6307086"/>
            <a:ext cx="578866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gateways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assisting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functions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calculating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tax,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using geolocations,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calculating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07418" y="7060989"/>
            <a:ext cx="58483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limitations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payment gateways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aware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07418" y="7839961"/>
            <a:ext cx="52330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types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cards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accepted by payment gateways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07418" y="8317559"/>
            <a:ext cx="577532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options might not be available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international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07418" y="9071463"/>
            <a:ext cx="570611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ecurity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loopholes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hesitate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place online orders due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reasons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07418" y="9850434"/>
            <a:ext cx="54698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business decides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integrate the payment gateway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78308" y="3542899"/>
            <a:ext cx="579818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 platform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always better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would appear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storefront,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kind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user-friendly.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payment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cannot be compromised. A good, secure working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boost customer experience.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2034" y="1855074"/>
            <a:ext cx="518922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14">
                <a:latin typeface="Open Sans"/>
                <a:cs typeface="Open Sans"/>
              </a:rPr>
              <a:t>Payment</a:t>
            </a:r>
            <a:r>
              <a:rPr dirty="0" sz="4750" spc="-35">
                <a:latin typeface="Open Sans"/>
                <a:cs typeface="Open Sans"/>
              </a:rPr>
              <a:t> </a:t>
            </a:r>
            <a:r>
              <a:rPr dirty="0" sz="4750" spc="-110">
                <a:latin typeface="Open Sans"/>
                <a:cs typeface="Open Sans"/>
              </a:rPr>
              <a:t>Gateways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8276" y="5596025"/>
            <a:ext cx="5184167" cy="2844016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48640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4649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Introduction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02572"/>
            <a:ext cx="617855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1.2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814439"/>
            <a:ext cx="8705215" cy="5906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Competition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fierce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unpredictable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12700" marR="546100">
              <a:lnSpc>
                <a:spcPct val="113700"/>
              </a:lnSpc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clear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above,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advantages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outweigh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disadvantages,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market,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merchant revenues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growing expediently.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Customer</a:t>
            </a:r>
            <a:r>
              <a:rPr dirty="0" sz="2600" spc="-10">
                <a:solidFill>
                  <a:srgbClr val="2E75B5"/>
                </a:solidFill>
                <a:latin typeface="Open Sans"/>
                <a:cs typeface="Open Sans"/>
              </a:rPr>
              <a:t> </a:t>
            </a:r>
            <a:r>
              <a:rPr dirty="0" sz="2600" spc="-40">
                <a:solidFill>
                  <a:srgbClr val="2E75B5"/>
                </a:solidFill>
                <a:latin typeface="Open Sans"/>
                <a:cs typeface="Open Sans"/>
              </a:rPr>
              <a:t>Challenges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Here 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 common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challenges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encounter: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outdated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visitors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responsive, forcing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visitors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elsewhere.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skills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Commerce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platform.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 might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question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 infrastructure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fit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your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expectations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always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growth techniques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surge your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playbook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explain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address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some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these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challenges and successfully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run 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potential.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3448" y="2958388"/>
            <a:ext cx="8239232" cy="47062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80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789372"/>
            <a:ext cx="8905240" cy="530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8001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similar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kind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steps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payment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rules,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regulations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larger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volumes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B2C.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42799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services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individual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usually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same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other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bargaining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involved. Whereas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various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makes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complex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expensive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approval.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19685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processed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approved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representative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representative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purchases online using RFP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Purchase Order.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one-time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smaller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storefront,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consumer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choice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payments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credit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e-wallet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due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volume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besides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standard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checks, bank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transfer,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119253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81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543275"/>
            <a:ext cx="4284345" cy="5050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importance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growing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rapidly.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Consumers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prefer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 be accessed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anywhere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given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point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an e-commerce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endParaRPr sz="1450">
              <a:latin typeface="Open Sans"/>
              <a:cs typeface="Open Sans"/>
            </a:endParaRPr>
          </a:p>
          <a:p>
            <a:pPr marL="12700" marR="205104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grow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good pricing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system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place.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tries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 and the transaction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fails,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 often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choose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endParaRPr sz="1450">
              <a:latin typeface="Open Sans"/>
              <a:cs typeface="Open Sans"/>
            </a:endParaRPr>
          </a:p>
          <a:p>
            <a:pPr marL="12700" marR="20955">
              <a:lnSpc>
                <a:spcPct val="113700"/>
              </a:lnSpc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abandon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cart.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Those customers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abandon the cart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negative impact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 as they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payment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complicated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confusing.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chooses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only one type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 provide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service.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various payment methods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 potential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select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method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turn boost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ROI.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8819470"/>
            <a:ext cx="399224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 party payment gateways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 Braintree,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Stripe,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Square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transaction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Typically gift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cards 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handled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payment gateway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3rd party.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9610" y="3541956"/>
            <a:ext cx="401637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collaborate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transactions.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9610" y="4295859"/>
            <a:ext cx="40316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there are various payment methods out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market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9610" y="5049764"/>
            <a:ext cx="413766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Credit and Debit Cards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Mastercard,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Visa,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American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Express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9610" y="5803667"/>
            <a:ext cx="418274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Electronic Wallets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Apple Pay, Google Pay, </a:t>
            </a:r>
            <a:r>
              <a:rPr dirty="0" sz="1450" spc="-3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PayPal,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Afterpay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9610" y="6582638"/>
            <a:ext cx="195833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Interbank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Transfers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9610" y="7085303"/>
            <a:ext cx="17418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Mobile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9610" y="7587969"/>
            <a:ext cx="10922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Gift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99610" y="8090634"/>
            <a:ext cx="14122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Subscriptions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9610" y="8568232"/>
            <a:ext cx="412877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payments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99610" y="9347203"/>
            <a:ext cx="37953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 experience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9610" y="9849868"/>
            <a:ext cx="29654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•Swift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hassle-free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92769" y="3567400"/>
            <a:ext cx="34512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effort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92769" y="4044998"/>
            <a:ext cx="41713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Multiple payment options increase customer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92769" y="4798902"/>
            <a:ext cx="416496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3352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Secure gateway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point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payments because customers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only</a:t>
            </a:r>
            <a:endParaRPr sz="1450">
              <a:latin typeface="Open Sans"/>
              <a:cs typeface="Open Sans"/>
            </a:endParaRPr>
          </a:p>
          <a:p>
            <a:pPr marL="20066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complete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transaction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feel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safe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92769" y="6055282"/>
            <a:ext cx="4204970" cy="25380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Given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still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methods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gateway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analysing aspects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preference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customer, setup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ongoing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costs,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security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requirement. 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 business</a:t>
            </a:r>
            <a:endParaRPr sz="1450">
              <a:latin typeface="Open Sans"/>
              <a:cs typeface="Open Sans"/>
            </a:endParaRPr>
          </a:p>
          <a:p>
            <a:pPr marL="12700" marR="41275">
              <a:lnSpc>
                <a:spcPct val="113700"/>
              </a:lnSpc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same, each business has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phase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crawl,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walk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run.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business requirement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phase play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major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 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pricing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2034" y="1855074"/>
            <a:ext cx="1856739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latin typeface="Open Sans"/>
                <a:cs typeface="Open Sans"/>
              </a:rPr>
              <a:t>Pricing</a:t>
            </a:r>
            <a:endParaRPr sz="47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82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30" y="3543275"/>
            <a:ext cx="564769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entirely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 on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 experience.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website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intrigued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available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conversation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increasing ROI, once such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images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major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attracting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convincing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 the product. Products images can be used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both B2B and B2C.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5804610"/>
            <a:ext cx="5746750" cy="27895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23825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life,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product 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purchasing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so,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thus</a:t>
            </a:r>
            <a:r>
              <a:rPr dirty="0" sz="1450" spc="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necessary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 detailed information about the product.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Along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essential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high-quality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visuals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images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videos,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endParaRPr sz="1450">
              <a:latin typeface="Open Sans"/>
              <a:cs typeface="Open Sans"/>
            </a:endParaRPr>
          </a:p>
          <a:p>
            <a:pPr algn="just"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the product before they decide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purchase. Product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 are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first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 sees on the website,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before the product description,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"/>
              <a:cs typeface="Open Sans"/>
            </a:endParaRPr>
          </a:p>
          <a:p>
            <a:pPr algn="just"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images can be used as per the requirement of</a:t>
            </a:r>
            <a:endParaRPr sz="1450">
              <a:latin typeface="Open Sans"/>
              <a:cs typeface="Open Sans"/>
            </a:endParaRPr>
          </a:p>
          <a:p>
            <a:pPr algn="just"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9385" y="3547400"/>
            <a:ext cx="330707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Product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images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on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a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flat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surface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78414" y="3547400"/>
            <a:ext cx="455612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Product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images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100" b="1">
                <a:latin typeface="Open Sans Extrabold"/>
                <a:cs typeface="Open Sans Extrabold"/>
              </a:rPr>
              <a:t>with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the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product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on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a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model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7.5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1855074"/>
            <a:ext cx="428815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5">
                <a:latin typeface="Open Sans"/>
                <a:cs typeface="Open Sans"/>
              </a:rPr>
              <a:t>Product</a:t>
            </a:r>
            <a:r>
              <a:rPr dirty="0" sz="4750" spc="-45">
                <a:latin typeface="Open Sans"/>
                <a:cs typeface="Open Sans"/>
              </a:rPr>
              <a:t> </a:t>
            </a:r>
            <a:r>
              <a:rPr dirty="0" sz="4750" spc="-105">
                <a:latin typeface="Open Sans"/>
                <a:cs typeface="Open Sans"/>
              </a:rPr>
              <a:t>Images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8128" y="4276812"/>
            <a:ext cx="5633325" cy="32308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91042" y="4282592"/>
            <a:ext cx="5807841" cy="38719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83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793497"/>
            <a:ext cx="17214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Featured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images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7501" y="2793497"/>
            <a:ext cx="242252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Lifestyle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type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images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85323" y="2793497"/>
            <a:ext cx="47218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User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images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5" b="1">
                <a:latin typeface="Open Sans Extrabold"/>
                <a:cs typeface="Open Sans Extrabold"/>
              </a:rPr>
              <a:t>-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images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being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uploaded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by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users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7.5</a:t>
            </a:r>
            <a:endParaRPr sz="1150">
              <a:latin typeface="Open Sans Extrabold"/>
              <a:cs typeface="Open Sans Extrabold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8124" y="3392566"/>
            <a:ext cx="5793879" cy="67851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205" y="3392566"/>
            <a:ext cx="5807851" cy="3141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91044" y="3392566"/>
            <a:ext cx="5807851" cy="326788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84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2793497"/>
            <a:ext cx="269113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Product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packaging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images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7.5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8544" y="6688666"/>
            <a:ext cx="172402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Unboxed</a:t>
            </a:r>
            <a:r>
              <a:rPr dirty="0" sz="1650" spc="-3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images</a:t>
            </a:r>
            <a:endParaRPr sz="1650">
              <a:latin typeface="Open Sans Extrabold"/>
              <a:cs typeface="Open Sans Extra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3516248"/>
            <a:ext cx="5807844" cy="26406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135423" y="2793497"/>
            <a:ext cx="14547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Produc</a:t>
            </a:r>
            <a:r>
              <a:rPr dirty="0" sz="1650" spc="-50" b="1">
                <a:latin typeface="Open Sans Extrabold"/>
                <a:cs typeface="Open Sans Extrabold"/>
              </a:rPr>
              <a:t>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Video</a:t>
            </a:r>
            <a:endParaRPr sz="1650">
              <a:latin typeface="Open Sans Extrabold"/>
              <a:cs typeface="Open Sans Extrabold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205" y="7476211"/>
            <a:ext cx="5793886" cy="26386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2085" y="3518206"/>
            <a:ext cx="4774723" cy="26218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149385" y="6688666"/>
            <a:ext cx="5551170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5113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Some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best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practices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that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can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be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followed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by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retailers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are:</a:t>
            </a:r>
            <a:endParaRPr sz="1650">
              <a:latin typeface="Open Sans Extrabold"/>
              <a:cs typeface="Open Sans Extrabold"/>
            </a:endParaRPr>
          </a:p>
          <a:p>
            <a:pPr marL="200660" marR="5080" indent="-188595">
              <a:lnSpc>
                <a:spcPct val="113700"/>
              </a:lnSpc>
              <a:spcBef>
                <a:spcPts val="1939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Demo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product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product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defined purpose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demo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show the function and features 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49385" y="8443586"/>
            <a:ext cx="567055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Promote user-generated images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users uploading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images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 product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review which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motivate other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purchase the product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49385" y="9448729"/>
            <a:ext cx="571754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360-degree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view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uploading</a:t>
            </a:r>
            <a:r>
              <a:rPr dirty="0" sz="1450" spc="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360-degree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video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GIF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product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provide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detailed 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pursue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product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78434" y="2789121"/>
            <a:ext cx="542734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Naming convention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rule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follow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naming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convention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minimize the error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uploading an incorrect image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and helps the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easily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images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78434" y="4045501"/>
            <a:ext cx="5786755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154305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load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upload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hamper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 load time.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 must wait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image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displayed,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might leave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onto another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5080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 content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 not over complicate the content. Try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simple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attractive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e.g.,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one best practice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image 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white background which enhances the product image.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78434" y="6307023"/>
            <a:ext cx="570357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Real product image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purchases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they expect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see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 as on the website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avoid applying any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filter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the 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enhancing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alters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looks.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transparent with the customer otherwise there could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high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rate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returns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placed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78434" y="8065881"/>
            <a:ext cx="576199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remember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goal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show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motivate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buy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85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917" y="3543275"/>
            <a:ext cx="5727700" cy="27895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critical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 shopping.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money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made.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focus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 look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overlook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flow,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both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parts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equally important.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180975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 flow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finish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line,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shoppers turn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making transactions. But even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small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hitch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 can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huge negative impact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 conversion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ROI,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thus,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slightly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help the increase ROI massively. Improving checkout flows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processes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starts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even before the checkout page.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7.6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1855074"/>
            <a:ext cx="764667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0">
                <a:latin typeface="Open Sans"/>
                <a:cs typeface="Open Sans"/>
              </a:rPr>
              <a:t>Checkout</a:t>
            </a:r>
            <a:r>
              <a:rPr dirty="0" sz="4750">
                <a:latin typeface="Open Sans"/>
                <a:cs typeface="Open Sans"/>
              </a:rPr>
              <a:t> </a:t>
            </a:r>
            <a:r>
              <a:rPr dirty="0" sz="4750" spc="-130">
                <a:latin typeface="Open Sans"/>
                <a:cs typeface="Open Sans"/>
              </a:rPr>
              <a:t>flows</a:t>
            </a:r>
            <a:r>
              <a:rPr dirty="0" sz="4750" spc="5">
                <a:latin typeface="Open Sans"/>
                <a:cs typeface="Open Sans"/>
              </a:rPr>
              <a:t> </a:t>
            </a:r>
            <a:r>
              <a:rPr dirty="0" sz="4750" spc="-90">
                <a:latin typeface="Open Sans"/>
                <a:cs typeface="Open Sans"/>
              </a:rPr>
              <a:t>and</a:t>
            </a:r>
            <a:r>
              <a:rPr dirty="0" sz="4750" spc="5">
                <a:latin typeface="Open Sans"/>
                <a:cs typeface="Open Sans"/>
              </a:rPr>
              <a:t> </a:t>
            </a:r>
            <a:r>
              <a:rPr dirty="0" sz="4750" spc="-55">
                <a:latin typeface="Open Sans"/>
                <a:cs typeface="Open Sans"/>
              </a:rPr>
              <a:t>process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7622" y="3508862"/>
            <a:ext cx="8795543" cy="31506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86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7.6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94" y="3924353"/>
            <a:ext cx="15360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Produc</a:t>
            </a:r>
            <a:r>
              <a:rPr dirty="0" sz="1650" spc="-50" b="1">
                <a:latin typeface="Open Sans Extrabold"/>
                <a:cs typeface="Open Sans Extrabold"/>
              </a:rPr>
              <a:t>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pages: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5994" y="4422829"/>
            <a:ext cx="405765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information before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fold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images, reviews,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ratings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 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needed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5994" y="5930448"/>
            <a:ext cx="421195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Add sections such as ‘You might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like’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displays products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related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current product being looked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customer.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strategy used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 more.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5994" y="7442570"/>
            <a:ext cx="30175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Streamline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checkout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process: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5994" y="7941047"/>
            <a:ext cx="421830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Try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limited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steps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fewer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 page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fast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process. For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checkout needs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consist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5994" y="8971257"/>
            <a:ext cx="9848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5994" y="9473922"/>
            <a:ext cx="7512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Billing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5760" y="3945357"/>
            <a:ext cx="99568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5760" y="4422954"/>
            <a:ext cx="424942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Implementing an easy and convenient checkout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eliminates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risk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cart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abandonment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85732" y="5180858"/>
            <a:ext cx="21107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0" b="1">
                <a:latin typeface="Open Sans Extrabold"/>
                <a:cs typeface="Open Sans Extrabold"/>
              </a:rPr>
              <a:t>Visual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checkout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flow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85732" y="5679336"/>
            <a:ext cx="421576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visual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checkout flow where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shoppers can see the preview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steps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complete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purchase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85732" y="6688666"/>
            <a:ext cx="4293870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Remove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extras</a:t>
            </a:r>
            <a:endParaRPr sz="1650">
              <a:latin typeface="Open Sans Extrabold"/>
              <a:cs typeface="Open Sans Extrabold"/>
            </a:endParaRPr>
          </a:p>
          <a:p>
            <a:pPr marL="200660" marR="5080" indent="-188595">
              <a:lnSpc>
                <a:spcPct val="113700"/>
              </a:lnSpc>
              <a:spcBef>
                <a:spcPts val="1939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Remove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extra information such as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minibag, search, and/or navigation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bar.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the 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 on the checkout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rather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navigating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another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5732" y="8443524"/>
            <a:ext cx="372999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clean and bold CTA buttons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 design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85732" y="9201679"/>
            <a:ext cx="3441065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Trust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shopping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always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6465" y="2505384"/>
            <a:ext cx="7498715" cy="846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There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5">
                <a:solidFill>
                  <a:srgbClr val="1E2325"/>
                </a:solidFill>
                <a:latin typeface="Open Sans"/>
                <a:cs typeface="Open Sans"/>
              </a:rPr>
              <a:t>are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various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75">
                <a:solidFill>
                  <a:srgbClr val="1E2325"/>
                </a:solidFill>
                <a:latin typeface="Open Sans"/>
                <a:cs typeface="Open Sans"/>
              </a:rPr>
              <a:t>ways</a:t>
            </a:r>
            <a:r>
              <a:rPr dirty="0" sz="2600" spc="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to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55">
                <a:solidFill>
                  <a:srgbClr val="1E2325"/>
                </a:solidFill>
                <a:latin typeface="Open Sans"/>
                <a:cs typeface="Open Sans"/>
              </a:rPr>
              <a:t>improve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30">
                <a:solidFill>
                  <a:srgbClr val="1E2325"/>
                </a:solidFill>
                <a:latin typeface="Open Sans"/>
                <a:cs typeface="Open Sans"/>
              </a:rPr>
              <a:t>checkout</a:t>
            </a:r>
            <a:r>
              <a:rPr dirty="0" sz="2600" spc="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65">
                <a:solidFill>
                  <a:srgbClr val="1E2325"/>
                </a:solidFill>
                <a:latin typeface="Open Sans"/>
                <a:cs typeface="Open Sans"/>
              </a:rPr>
              <a:t>flows</a:t>
            </a:r>
            <a:endParaRPr sz="2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2600" spc="-40">
                <a:solidFill>
                  <a:srgbClr val="1E2325"/>
                </a:solidFill>
                <a:latin typeface="Open Sans"/>
                <a:cs typeface="Open Sans"/>
              </a:rPr>
              <a:t>and</a:t>
            </a:r>
            <a:r>
              <a:rPr dirty="0" sz="2600" spc="-5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0">
                <a:solidFill>
                  <a:srgbClr val="1E2325"/>
                </a:solidFill>
                <a:latin typeface="Open Sans"/>
                <a:cs typeface="Open Sans"/>
              </a:rPr>
              <a:t>processes</a:t>
            </a:r>
            <a:r>
              <a:rPr dirty="0" sz="2600" spc="-1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20">
                <a:solidFill>
                  <a:srgbClr val="1E2325"/>
                </a:solidFill>
                <a:latin typeface="Open Sans"/>
                <a:cs typeface="Open Sans"/>
              </a:rPr>
              <a:t>such</a:t>
            </a:r>
            <a:r>
              <a:rPr dirty="0" sz="2600">
                <a:solidFill>
                  <a:srgbClr val="1E2325"/>
                </a:solidFill>
                <a:latin typeface="Open Sans"/>
                <a:cs typeface="Open Sans"/>
              </a:rPr>
              <a:t> </a:t>
            </a:r>
            <a:r>
              <a:rPr dirty="0" sz="2600" spc="-45">
                <a:solidFill>
                  <a:srgbClr val="1E2325"/>
                </a:solidFill>
                <a:latin typeface="Open Sans"/>
                <a:cs typeface="Open Sans"/>
              </a:rPr>
              <a:t>as:</a:t>
            </a:r>
            <a:endParaRPr sz="260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27826" y="3920228"/>
            <a:ext cx="426783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concerned about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security.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assurance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display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27826" y="4674131"/>
            <a:ext cx="387032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Credibility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accreditations such as Norton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secured, MacAfee secure, Google Trusted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etc.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27826" y="5704340"/>
            <a:ext cx="15341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SSL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certificates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27826" y="6207005"/>
            <a:ext cx="22644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logos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27826" y="6709671"/>
            <a:ext cx="19221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Rating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Reviews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27826" y="7212336"/>
            <a:ext cx="8756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Policies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27826" y="7715001"/>
            <a:ext cx="21602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Conditions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27826" y="8196474"/>
            <a:ext cx="3489960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Checkout</a:t>
            </a:r>
            <a:r>
              <a:rPr dirty="0" sz="1650" spc="-3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options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checkout options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27826" y="9222683"/>
            <a:ext cx="119570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Guest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27826" y="9725349"/>
            <a:ext cx="159575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Registered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814010" y="3945357"/>
            <a:ext cx="18199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account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814010" y="4448022"/>
            <a:ext cx="409447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enforce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user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814074" y="4929557"/>
            <a:ext cx="17316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Shippin</a:t>
            </a:r>
            <a:r>
              <a:rPr dirty="0" sz="1650" spc="-65" b="1">
                <a:latin typeface="Open Sans Extrabold"/>
                <a:cs typeface="Open Sans Extrabold"/>
              </a:rPr>
              <a:t>g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options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814074" y="5428034"/>
            <a:ext cx="398399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meet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different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814074" y="6433177"/>
            <a:ext cx="40443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Besides payment options,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also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Click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Collect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814074" y="7191269"/>
            <a:ext cx="4212590" cy="1026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latin typeface="Open Sans Extrabold"/>
                <a:cs typeface="Open Sans Extrabold"/>
              </a:rPr>
              <a:t>Payment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details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placed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very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right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before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confirming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814074" y="8443649"/>
            <a:ext cx="375348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mode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entering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payment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 like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card,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card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number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etc.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814074" y="9448792"/>
            <a:ext cx="401955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an option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user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credit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next purchase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87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7.6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793497"/>
            <a:ext cx="5666740" cy="6806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Order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summary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detailed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summary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before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confirms the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Order</a:t>
            </a:r>
            <a:r>
              <a:rPr dirty="0" sz="1650" spc="-2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confirmation</a:t>
            </a:r>
            <a:endParaRPr sz="1650">
              <a:latin typeface="Open Sans Extrabold"/>
              <a:cs typeface="Open Sans Extrabold"/>
            </a:endParaRPr>
          </a:p>
          <a:p>
            <a:pPr algn="just" marL="200660" marR="152400" indent="-188595">
              <a:lnSpc>
                <a:spcPct val="113700"/>
              </a:lnSpc>
              <a:spcBef>
                <a:spcPts val="1935"/>
              </a:spcBef>
              <a:buClr>
                <a:srgbClr val="4B4F51"/>
              </a:buClr>
              <a:buFont typeface="Open Sans"/>
              <a:buChar char="•"/>
              <a:tabLst>
                <a:tab pos="389890" algn="l"/>
              </a:tabLst>
            </a:pPr>
            <a:r>
              <a:rPr dirty="0"/>
              <a:t>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Thank you message with the order confirmation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the customer with the confidence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 been successfully placed.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18351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messages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 checked out 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guest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promote signing 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registered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user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650" spc="-55" b="1">
                <a:latin typeface="Open Sans Extrabold"/>
                <a:cs typeface="Open Sans Extrabold"/>
              </a:rPr>
              <a:t>Emails</a:t>
            </a:r>
            <a:endParaRPr sz="1650">
              <a:latin typeface="Open Sans Extrabold"/>
              <a:cs typeface="Open Sans Extrabold"/>
            </a:endParaRPr>
          </a:p>
          <a:p>
            <a:pPr marL="12700" marR="488315">
              <a:lnSpc>
                <a:spcPct val="113700"/>
              </a:lnSpc>
              <a:spcBef>
                <a:spcPts val="1939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Always follow up the order confirmation with an order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confirmation email which outlines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facility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13589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turn increase ROI.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necessary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streamline the checkout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user-friendly,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quick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convenient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 experience.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 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checkout flow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process, hence,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research,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test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best-suited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88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7.6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814439"/>
            <a:ext cx="65786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between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flows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processes.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9827" y="6575597"/>
            <a:ext cx="4468377" cy="30134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149385" y="3547400"/>
            <a:ext cx="3239770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B2B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checkout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flow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process: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quantity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49385" y="4573610"/>
            <a:ext cx="30619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delete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9385" y="5076275"/>
            <a:ext cx="166623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49385" y="5553874"/>
            <a:ext cx="5213350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 options such as purchase order, bank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transfer,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9385" y="6332844"/>
            <a:ext cx="25095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reorder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40237" y="3691311"/>
            <a:ext cx="4439653" cy="337161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311836" y="9767106"/>
            <a:ext cx="306705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B2C</a:t>
            </a:r>
            <a:r>
              <a:rPr dirty="0" sz="1150" spc="1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Checkout</a:t>
            </a:r>
            <a:r>
              <a:rPr dirty="0" sz="1150" spc="1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Flow</a:t>
            </a:r>
            <a:r>
              <a:rPr dirty="0" sz="1150" spc="1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and Processes</a:t>
            </a:r>
            <a:r>
              <a:rPr dirty="0" sz="1150" spc="1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1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Figure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597744" y="7379703"/>
            <a:ext cx="306959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B2B</a:t>
            </a:r>
            <a:r>
              <a:rPr dirty="0" sz="1150" spc="1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Checkout</a:t>
            </a:r>
            <a:r>
              <a:rPr dirty="0" sz="1150" spc="1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Flow</a:t>
            </a:r>
            <a:r>
              <a:rPr dirty="0" sz="1150" spc="1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and Processes</a:t>
            </a:r>
            <a:r>
              <a:rPr dirty="0" sz="1150" spc="10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1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Figure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2505" y="3547400"/>
            <a:ext cx="5303520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B2C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checkout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flow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process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(see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Figure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7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below):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quantity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2505" y="4573610"/>
            <a:ext cx="30619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delete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cart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2505" y="5076275"/>
            <a:ext cx="166623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2505" y="5578941"/>
            <a:ext cx="54140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credit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card,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e-wallet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2505" y="6081606"/>
            <a:ext cx="350392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add coupon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checkout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49448" y="6936156"/>
            <a:ext cx="566674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3589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conversion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turn increase ROI.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necessary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streamline the checkout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user-friendly,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quick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convenient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checkout experience.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not 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size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checkout flow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process, hence,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research,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test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best-suited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option.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89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543275"/>
            <a:ext cx="876617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Dynamic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responsive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demand,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supply, trend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competition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real-time.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new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concept;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 been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around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now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surely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Dynamic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leverage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change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competitive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advantage.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decrease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does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increase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5075961"/>
            <a:ext cx="59988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Overall,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said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3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factors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dynamic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5302698"/>
            <a:ext cx="17009745" cy="52768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9415145" indent="-189230">
              <a:lnSpc>
                <a:spcPct val="100000"/>
              </a:lnSpc>
              <a:spcBef>
                <a:spcPts val="330"/>
              </a:spcBef>
              <a:buChar char="•"/>
              <a:tabLst>
                <a:tab pos="941578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insights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behaviour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trends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2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Industry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basic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among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6081292"/>
            <a:ext cx="84994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demand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currently,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predicted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demand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supply?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6583957"/>
            <a:ext cx="890841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behaviour?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95380" y="3568342"/>
            <a:ext cx="28663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willing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product?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06904" y="4071008"/>
            <a:ext cx="791908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aspect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dynamic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06904" y="4548606"/>
            <a:ext cx="858837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Like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any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other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strategy,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dynamic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pricing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also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has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benefits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and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pitfalls.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Some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benefits</a:t>
            </a:r>
            <a:r>
              <a:rPr dirty="0" sz="1450" spc="3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of </a:t>
            </a:r>
            <a:r>
              <a:rPr dirty="0" sz="1450" spc="-36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applying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a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dynamic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pricing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strategy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are: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06904" y="5805175"/>
            <a:ext cx="847280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</a:t>
            </a:r>
            <a:r>
              <a:rPr dirty="0" sz="1450" spc="-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06904" y="6584146"/>
            <a:ext cx="821753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Allows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acceptable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spend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06904" y="7086811"/>
            <a:ext cx="8841105" cy="32677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maximise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ROI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competitive advantage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Some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pitfalls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dynamic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pricing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are:</a:t>
            </a:r>
            <a:endParaRPr sz="14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 Extrabold"/>
              <a:cs typeface="Open Sans Extrabold"/>
            </a:endParaRPr>
          </a:p>
          <a:p>
            <a:pPr marL="200660" marR="5080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 regularly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updating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Even though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software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managing,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essential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that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human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interaction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available constantly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13906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Fluctuating prices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often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confuse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 wait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prices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change again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 might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lose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trust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Competition with other brands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might increase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strategy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applied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7.7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2034" y="1855074"/>
            <a:ext cx="8131809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20">
                <a:latin typeface="Open Sans"/>
                <a:cs typeface="Open Sans"/>
              </a:rPr>
              <a:t>Dynamic</a:t>
            </a:r>
            <a:r>
              <a:rPr dirty="0" sz="4750" spc="-10">
                <a:latin typeface="Open Sans"/>
                <a:cs typeface="Open Sans"/>
              </a:rPr>
              <a:t> </a:t>
            </a:r>
            <a:r>
              <a:rPr dirty="0" sz="4750" spc="-85">
                <a:latin typeface="Open Sans"/>
                <a:cs typeface="Open Sans"/>
              </a:rPr>
              <a:t>Pricing</a:t>
            </a:r>
            <a:r>
              <a:rPr dirty="0" sz="4750" spc="-10">
                <a:latin typeface="Open Sans"/>
                <a:cs typeface="Open Sans"/>
              </a:rPr>
              <a:t> </a:t>
            </a:r>
            <a:r>
              <a:rPr dirty="0" sz="4750" spc="-105">
                <a:latin typeface="Open Sans"/>
                <a:cs typeface="Open Sans"/>
              </a:rPr>
              <a:t>Management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5829" y="7146414"/>
            <a:ext cx="3597650" cy="3261662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48640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4649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 1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 Introduction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1855074"/>
            <a:ext cx="588708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latin typeface="Open Sans"/>
                <a:cs typeface="Open Sans"/>
              </a:rPr>
              <a:t>Commerce</a:t>
            </a:r>
            <a:r>
              <a:rPr dirty="0" sz="4750" spc="-45">
                <a:latin typeface="Open Sans"/>
                <a:cs typeface="Open Sans"/>
              </a:rPr>
              <a:t> </a:t>
            </a:r>
            <a:r>
              <a:rPr dirty="0" sz="4750" spc="-80">
                <a:latin typeface="Open Sans"/>
                <a:cs typeface="Open Sans"/>
              </a:rPr>
              <a:t>Industries</a:t>
            </a:r>
            <a:endParaRPr sz="47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3421750"/>
            <a:ext cx="275653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Successful</a:t>
            </a:r>
            <a:r>
              <a:rPr dirty="0" sz="1650" spc="-1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Manufacturer</a:t>
            </a:r>
            <a:r>
              <a:rPr dirty="0" sz="1650" spc="-20" b="1">
                <a:latin typeface="Open Sans Extrabold"/>
                <a:cs typeface="Open Sans Extrabold"/>
              </a:rPr>
              <a:t> </a:t>
            </a:r>
            <a:r>
              <a:rPr dirty="0" sz="1650" spc="-100" b="1">
                <a:latin typeface="Open Sans Extrabold"/>
                <a:cs typeface="Open Sans Extrabold"/>
              </a:rPr>
              <a:t>&amp; </a:t>
            </a:r>
            <a:r>
              <a:rPr dirty="0" sz="1650" spc="-409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Distributor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Customers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5205" y="1507807"/>
            <a:ext cx="62357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605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1.4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2702" y="3421750"/>
            <a:ext cx="229743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Successfu</a:t>
            </a:r>
            <a:r>
              <a:rPr dirty="0" sz="1650" spc="-45" b="1">
                <a:latin typeface="Open Sans Extrabold"/>
                <a:cs typeface="Open Sans Extrabold"/>
              </a:rPr>
              <a:t>l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Technology  </a:t>
            </a:r>
            <a:r>
              <a:rPr dirty="0" sz="1650" spc="-65" b="1">
                <a:latin typeface="Open Sans Extrabold"/>
                <a:cs typeface="Open Sans Extrabold"/>
              </a:rPr>
              <a:t>Customers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96459" y="3421750"/>
            <a:ext cx="17176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Successfu</a:t>
            </a:r>
            <a:r>
              <a:rPr dirty="0" sz="1650" spc="-45" b="1">
                <a:latin typeface="Open Sans Extrabold"/>
                <a:cs typeface="Open Sans Extrabold"/>
              </a:rPr>
              <a:t>l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Retail  </a:t>
            </a:r>
            <a:r>
              <a:rPr dirty="0" sz="1650" spc="-65" b="1">
                <a:latin typeface="Open Sans Extrabold"/>
                <a:cs typeface="Open Sans Extrabold"/>
              </a:rPr>
              <a:t>Customers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24620" y="3421750"/>
            <a:ext cx="225488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Successfu</a:t>
            </a:r>
            <a:r>
              <a:rPr dirty="0" sz="1650" spc="-45" b="1">
                <a:latin typeface="Open Sans Extrabold"/>
                <a:cs typeface="Open Sans Extrabold"/>
              </a:rPr>
              <a:t>l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Healthcare  </a:t>
            </a:r>
            <a:r>
              <a:rPr dirty="0" sz="1650" spc="-65" b="1">
                <a:latin typeface="Open Sans Extrabold"/>
                <a:cs typeface="Open Sans Extrabold"/>
              </a:rPr>
              <a:t>Customers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70474" y="3421750"/>
            <a:ext cx="266446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latin typeface="Open Sans Extrabold"/>
                <a:cs typeface="Open Sans Extrabold"/>
              </a:rPr>
              <a:t>Successful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Media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100" b="1">
                <a:latin typeface="Open Sans Extrabold"/>
                <a:cs typeface="Open Sans Extrabold"/>
              </a:rPr>
              <a:t>&amp; </a:t>
            </a:r>
            <a:r>
              <a:rPr dirty="0" sz="1650" spc="-9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Entertainment</a:t>
            </a:r>
            <a:r>
              <a:rPr dirty="0" sz="1650" spc="-1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Customers</a:t>
            </a:r>
            <a:endParaRPr sz="1650">
              <a:latin typeface="Open Sans Extrabold"/>
              <a:cs typeface="Open Sans Extrabol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4942258"/>
            <a:ext cx="2638663" cy="4931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7486" y="7682720"/>
            <a:ext cx="903434" cy="8983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9331" y="6177832"/>
            <a:ext cx="1947584" cy="64664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0374" y="4774723"/>
            <a:ext cx="1507807" cy="83394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26025" y="7539037"/>
            <a:ext cx="1130855" cy="11308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79432" y="6261589"/>
            <a:ext cx="1884759" cy="5715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69893" y="4774723"/>
            <a:ext cx="1884759" cy="7444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95543" y="7413387"/>
            <a:ext cx="1507807" cy="150780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83861" y="6366308"/>
            <a:ext cx="2750345" cy="31398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2426912" y="4783163"/>
            <a:ext cx="701675" cy="561340"/>
          </a:xfrm>
          <a:custGeom>
            <a:avLst/>
            <a:gdLst/>
            <a:ahLst/>
            <a:cxnLst/>
            <a:rect l="l" t="t" r="r" b="b"/>
            <a:pathLst>
              <a:path w="701675" h="561339">
                <a:moveTo>
                  <a:pt x="608316" y="0"/>
                </a:moveTo>
                <a:lnTo>
                  <a:pt x="0" y="0"/>
                </a:lnTo>
                <a:lnTo>
                  <a:pt x="0" y="93484"/>
                </a:lnTo>
                <a:lnTo>
                  <a:pt x="577950" y="93484"/>
                </a:lnTo>
                <a:lnTo>
                  <a:pt x="589710" y="95923"/>
                </a:lnTo>
                <a:lnTo>
                  <a:pt x="599267" y="102356"/>
                </a:lnTo>
                <a:lnTo>
                  <a:pt x="605686" y="111913"/>
                </a:lnTo>
                <a:lnTo>
                  <a:pt x="608033" y="123640"/>
                </a:lnTo>
                <a:lnTo>
                  <a:pt x="607960" y="437829"/>
                </a:lnTo>
                <a:lnTo>
                  <a:pt x="605534" y="449501"/>
                </a:lnTo>
                <a:lnTo>
                  <a:pt x="599056" y="459006"/>
                </a:lnTo>
                <a:lnTo>
                  <a:pt x="589494" y="465403"/>
                </a:lnTo>
                <a:lnTo>
                  <a:pt x="577814" y="467744"/>
                </a:lnTo>
                <a:lnTo>
                  <a:pt x="123629" y="467744"/>
                </a:lnTo>
                <a:lnTo>
                  <a:pt x="111889" y="465384"/>
                </a:lnTo>
                <a:lnTo>
                  <a:pt x="102274" y="458933"/>
                </a:lnTo>
                <a:lnTo>
                  <a:pt x="95776" y="449342"/>
                </a:lnTo>
                <a:lnTo>
                  <a:pt x="93389" y="437557"/>
                </a:lnTo>
                <a:lnTo>
                  <a:pt x="93389" y="310744"/>
                </a:lnTo>
                <a:lnTo>
                  <a:pt x="123629" y="280567"/>
                </a:lnTo>
                <a:lnTo>
                  <a:pt x="514382" y="280567"/>
                </a:lnTo>
                <a:lnTo>
                  <a:pt x="514382" y="187208"/>
                </a:lnTo>
                <a:lnTo>
                  <a:pt x="93211" y="187208"/>
                </a:lnTo>
                <a:lnTo>
                  <a:pt x="27302" y="214465"/>
                </a:lnTo>
                <a:lnTo>
                  <a:pt x="0" y="280305"/>
                </a:lnTo>
                <a:lnTo>
                  <a:pt x="0" y="468006"/>
                </a:lnTo>
                <a:lnTo>
                  <a:pt x="7324" y="504283"/>
                </a:lnTo>
                <a:lnTo>
                  <a:pt x="27298" y="533905"/>
                </a:lnTo>
                <a:lnTo>
                  <a:pt x="56927" y="553875"/>
                </a:lnTo>
                <a:lnTo>
                  <a:pt x="93211" y="561197"/>
                </a:lnTo>
                <a:lnTo>
                  <a:pt x="608316" y="561197"/>
                </a:lnTo>
                <a:lnTo>
                  <a:pt x="644611" y="553875"/>
                </a:lnTo>
                <a:lnTo>
                  <a:pt x="674230" y="533905"/>
                </a:lnTo>
                <a:lnTo>
                  <a:pt x="694190" y="504283"/>
                </a:lnTo>
                <a:lnTo>
                  <a:pt x="701507" y="468006"/>
                </a:lnTo>
                <a:lnTo>
                  <a:pt x="701507" y="93232"/>
                </a:lnTo>
                <a:lnTo>
                  <a:pt x="694190" y="56949"/>
                </a:lnTo>
                <a:lnTo>
                  <a:pt x="674230" y="27313"/>
                </a:lnTo>
                <a:lnTo>
                  <a:pt x="644611" y="7328"/>
                </a:lnTo>
                <a:lnTo>
                  <a:pt x="608316" y="0"/>
                </a:lnTo>
                <a:close/>
              </a:path>
            </a:pathLst>
          </a:custGeom>
          <a:solidFill>
            <a:srgbClr val="159BD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13268731" y="4915687"/>
            <a:ext cx="1403350" cy="295910"/>
            <a:chOff x="13268731" y="4915687"/>
            <a:chExt cx="1403350" cy="295910"/>
          </a:xfrm>
        </p:grpSpPr>
        <p:sp>
          <p:nvSpPr>
            <p:cNvPr id="22" name="object 22"/>
            <p:cNvSpPr/>
            <p:nvPr/>
          </p:nvSpPr>
          <p:spPr>
            <a:xfrm>
              <a:off x="13268719" y="4915693"/>
              <a:ext cx="811530" cy="295910"/>
            </a:xfrm>
            <a:custGeom>
              <a:avLst/>
              <a:gdLst/>
              <a:ahLst/>
              <a:cxnLst/>
              <a:rect l="l" t="t" r="r" b="b"/>
              <a:pathLst>
                <a:path w="811530" h="295910">
                  <a:moveTo>
                    <a:pt x="322681" y="250748"/>
                  </a:moveTo>
                  <a:lnTo>
                    <a:pt x="307873" y="250748"/>
                  </a:lnTo>
                  <a:lnTo>
                    <a:pt x="298005" y="249377"/>
                  </a:lnTo>
                  <a:lnTo>
                    <a:pt x="270929" y="197116"/>
                  </a:lnTo>
                  <a:lnTo>
                    <a:pt x="258114" y="158775"/>
                  </a:lnTo>
                  <a:lnTo>
                    <a:pt x="226720" y="64884"/>
                  </a:lnTo>
                  <a:lnTo>
                    <a:pt x="205041" y="0"/>
                  </a:lnTo>
                  <a:lnTo>
                    <a:pt x="176149" y="0"/>
                  </a:lnTo>
                  <a:lnTo>
                    <a:pt x="176149" y="158775"/>
                  </a:lnTo>
                  <a:lnTo>
                    <a:pt x="112877" y="158775"/>
                  </a:lnTo>
                  <a:lnTo>
                    <a:pt x="143941" y="64884"/>
                  </a:lnTo>
                  <a:lnTo>
                    <a:pt x="144805" y="64884"/>
                  </a:lnTo>
                  <a:lnTo>
                    <a:pt x="176149" y="158775"/>
                  </a:lnTo>
                  <a:lnTo>
                    <a:pt x="176149" y="0"/>
                  </a:lnTo>
                  <a:lnTo>
                    <a:pt x="117779" y="0"/>
                  </a:lnTo>
                  <a:lnTo>
                    <a:pt x="44970" y="217995"/>
                  </a:lnTo>
                  <a:lnTo>
                    <a:pt x="38671" y="234340"/>
                  </a:lnTo>
                  <a:lnTo>
                    <a:pt x="32321" y="244348"/>
                  </a:lnTo>
                  <a:lnTo>
                    <a:pt x="24752" y="249377"/>
                  </a:lnTo>
                  <a:lnTo>
                    <a:pt x="14859" y="250748"/>
                  </a:lnTo>
                  <a:lnTo>
                    <a:pt x="0" y="250748"/>
                  </a:lnTo>
                  <a:lnTo>
                    <a:pt x="0" y="289128"/>
                  </a:lnTo>
                  <a:lnTo>
                    <a:pt x="128193" y="289128"/>
                  </a:lnTo>
                  <a:lnTo>
                    <a:pt x="128193" y="250748"/>
                  </a:lnTo>
                  <a:lnTo>
                    <a:pt x="115658" y="250748"/>
                  </a:lnTo>
                  <a:lnTo>
                    <a:pt x="106400" y="250431"/>
                  </a:lnTo>
                  <a:lnTo>
                    <a:pt x="97624" y="249199"/>
                  </a:lnTo>
                  <a:lnTo>
                    <a:pt x="91059" y="246646"/>
                  </a:lnTo>
                  <a:lnTo>
                    <a:pt x="88480" y="242379"/>
                  </a:lnTo>
                  <a:lnTo>
                    <a:pt x="88836" y="237591"/>
                  </a:lnTo>
                  <a:lnTo>
                    <a:pt x="89966" y="231889"/>
                  </a:lnTo>
                  <a:lnTo>
                    <a:pt x="91986" y="224472"/>
                  </a:lnTo>
                  <a:lnTo>
                    <a:pt x="100330" y="197116"/>
                  </a:lnTo>
                  <a:lnTo>
                    <a:pt x="189293" y="197116"/>
                  </a:lnTo>
                  <a:lnTo>
                    <a:pt x="198386" y="228447"/>
                  </a:lnTo>
                  <a:lnTo>
                    <a:pt x="200139" y="235000"/>
                  </a:lnTo>
                  <a:lnTo>
                    <a:pt x="200571" y="239788"/>
                  </a:lnTo>
                  <a:lnTo>
                    <a:pt x="200571" y="249008"/>
                  </a:lnTo>
                  <a:lnTo>
                    <a:pt x="189699" y="250748"/>
                  </a:lnTo>
                  <a:lnTo>
                    <a:pt x="163563" y="250748"/>
                  </a:lnTo>
                  <a:lnTo>
                    <a:pt x="163563" y="289128"/>
                  </a:lnTo>
                  <a:lnTo>
                    <a:pt x="322681" y="289128"/>
                  </a:lnTo>
                  <a:lnTo>
                    <a:pt x="322681" y="250748"/>
                  </a:lnTo>
                  <a:close/>
                </a:path>
                <a:path w="811530" h="295910">
                  <a:moveTo>
                    <a:pt x="566432" y="186994"/>
                  </a:moveTo>
                  <a:lnTo>
                    <a:pt x="561594" y="145808"/>
                  </a:lnTo>
                  <a:lnTo>
                    <a:pt x="548220" y="115989"/>
                  </a:lnTo>
                  <a:lnTo>
                    <a:pt x="546061" y="111175"/>
                  </a:lnTo>
                  <a:lnTo>
                    <a:pt x="542975" y="108534"/>
                  </a:lnTo>
                  <a:lnTo>
                    <a:pt x="518248" y="87325"/>
                  </a:lnTo>
                  <a:lnTo>
                    <a:pt x="489305" y="81165"/>
                  </a:lnTo>
                  <a:lnTo>
                    <a:pt x="489305" y="186994"/>
                  </a:lnTo>
                  <a:lnTo>
                    <a:pt x="487362" y="216916"/>
                  </a:lnTo>
                  <a:lnTo>
                    <a:pt x="481279" y="239268"/>
                  </a:lnTo>
                  <a:lnTo>
                    <a:pt x="470573" y="253263"/>
                  </a:lnTo>
                  <a:lnTo>
                    <a:pt x="454825" y="258102"/>
                  </a:lnTo>
                  <a:lnTo>
                    <a:pt x="439166" y="253263"/>
                  </a:lnTo>
                  <a:lnTo>
                    <a:pt x="428498" y="239255"/>
                  </a:lnTo>
                  <a:lnTo>
                    <a:pt x="422389" y="216903"/>
                  </a:lnTo>
                  <a:lnTo>
                    <a:pt x="420446" y="186994"/>
                  </a:lnTo>
                  <a:lnTo>
                    <a:pt x="422389" y="157149"/>
                  </a:lnTo>
                  <a:lnTo>
                    <a:pt x="428498" y="134823"/>
                  </a:lnTo>
                  <a:lnTo>
                    <a:pt x="439166" y="120827"/>
                  </a:lnTo>
                  <a:lnTo>
                    <a:pt x="454825" y="115989"/>
                  </a:lnTo>
                  <a:lnTo>
                    <a:pt x="470573" y="120827"/>
                  </a:lnTo>
                  <a:lnTo>
                    <a:pt x="481279" y="134823"/>
                  </a:lnTo>
                  <a:lnTo>
                    <a:pt x="487362" y="157149"/>
                  </a:lnTo>
                  <a:lnTo>
                    <a:pt x="489305" y="186994"/>
                  </a:lnTo>
                  <a:lnTo>
                    <a:pt x="489305" y="81165"/>
                  </a:lnTo>
                  <a:lnTo>
                    <a:pt x="476605" y="78447"/>
                  </a:lnTo>
                  <a:lnTo>
                    <a:pt x="461860" y="80568"/>
                  </a:lnTo>
                  <a:lnTo>
                    <a:pt x="447243" y="86614"/>
                  </a:lnTo>
                  <a:lnTo>
                    <a:pt x="433273" y="96100"/>
                  </a:lnTo>
                  <a:lnTo>
                    <a:pt x="420446" y="108534"/>
                  </a:lnTo>
                  <a:lnTo>
                    <a:pt x="420446" y="0"/>
                  </a:lnTo>
                  <a:lnTo>
                    <a:pt x="312254" y="0"/>
                  </a:lnTo>
                  <a:lnTo>
                    <a:pt x="312254" y="34874"/>
                  </a:lnTo>
                  <a:lnTo>
                    <a:pt x="344944" y="34874"/>
                  </a:lnTo>
                  <a:lnTo>
                    <a:pt x="347980" y="41338"/>
                  </a:lnTo>
                  <a:lnTo>
                    <a:pt x="347980" y="289153"/>
                  </a:lnTo>
                  <a:lnTo>
                    <a:pt x="396900" y="289153"/>
                  </a:lnTo>
                  <a:lnTo>
                    <a:pt x="409498" y="262013"/>
                  </a:lnTo>
                  <a:lnTo>
                    <a:pt x="422541" y="277380"/>
                  </a:lnTo>
                  <a:lnTo>
                    <a:pt x="438454" y="287794"/>
                  </a:lnTo>
                  <a:lnTo>
                    <a:pt x="456679" y="293712"/>
                  </a:lnTo>
                  <a:lnTo>
                    <a:pt x="476605" y="295579"/>
                  </a:lnTo>
                  <a:lnTo>
                    <a:pt x="518248" y="286715"/>
                  </a:lnTo>
                  <a:lnTo>
                    <a:pt x="546061" y="262890"/>
                  </a:lnTo>
                  <a:lnTo>
                    <a:pt x="546455" y="262013"/>
                  </a:lnTo>
                  <a:lnTo>
                    <a:pt x="548208" y="258102"/>
                  </a:lnTo>
                  <a:lnTo>
                    <a:pt x="561594" y="228257"/>
                  </a:lnTo>
                  <a:lnTo>
                    <a:pt x="566432" y="186994"/>
                  </a:lnTo>
                  <a:close/>
                </a:path>
                <a:path w="811530" h="295910">
                  <a:moveTo>
                    <a:pt x="811212" y="186994"/>
                  </a:moveTo>
                  <a:lnTo>
                    <a:pt x="806361" y="145808"/>
                  </a:lnTo>
                  <a:lnTo>
                    <a:pt x="792962" y="115989"/>
                  </a:lnTo>
                  <a:lnTo>
                    <a:pt x="790803" y="111175"/>
                  </a:lnTo>
                  <a:lnTo>
                    <a:pt x="787717" y="108534"/>
                  </a:lnTo>
                  <a:lnTo>
                    <a:pt x="762977" y="87325"/>
                  </a:lnTo>
                  <a:lnTo>
                    <a:pt x="733971" y="81153"/>
                  </a:lnTo>
                  <a:lnTo>
                    <a:pt x="733971" y="186994"/>
                  </a:lnTo>
                  <a:lnTo>
                    <a:pt x="732028" y="216916"/>
                  </a:lnTo>
                  <a:lnTo>
                    <a:pt x="725932" y="239268"/>
                  </a:lnTo>
                  <a:lnTo>
                    <a:pt x="715238" y="253263"/>
                  </a:lnTo>
                  <a:lnTo>
                    <a:pt x="699541" y="258102"/>
                  </a:lnTo>
                  <a:lnTo>
                    <a:pt x="683882" y="253263"/>
                  </a:lnTo>
                  <a:lnTo>
                    <a:pt x="673176" y="239255"/>
                  </a:lnTo>
                  <a:lnTo>
                    <a:pt x="667029" y="216903"/>
                  </a:lnTo>
                  <a:lnTo>
                    <a:pt x="665060" y="186994"/>
                  </a:lnTo>
                  <a:lnTo>
                    <a:pt x="667029" y="157149"/>
                  </a:lnTo>
                  <a:lnTo>
                    <a:pt x="683882" y="120827"/>
                  </a:lnTo>
                  <a:lnTo>
                    <a:pt x="725932" y="134823"/>
                  </a:lnTo>
                  <a:lnTo>
                    <a:pt x="733971" y="186994"/>
                  </a:lnTo>
                  <a:lnTo>
                    <a:pt x="733971" y="81153"/>
                  </a:lnTo>
                  <a:lnTo>
                    <a:pt x="721321" y="78447"/>
                  </a:lnTo>
                  <a:lnTo>
                    <a:pt x="706526" y="80568"/>
                  </a:lnTo>
                  <a:lnTo>
                    <a:pt x="691908" y="86614"/>
                  </a:lnTo>
                  <a:lnTo>
                    <a:pt x="677926" y="96100"/>
                  </a:lnTo>
                  <a:lnTo>
                    <a:pt x="665060" y="108534"/>
                  </a:lnTo>
                  <a:lnTo>
                    <a:pt x="665060" y="0"/>
                  </a:lnTo>
                  <a:lnTo>
                    <a:pt x="556945" y="0"/>
                  </a:lnTo>
                  <a:lnTo>
                    <a:pt x="556945" y="34874"/>
                  </a:lnTo>
                  <a:lnTo>
                    <a:pt x="589572" y="34874"/>
                  </a:lnTo>
                  <a:lnTo>
                    <a:pt x="592632" y="41338"/>
                  </a:lnTo>
                  <a:lnTo>
                    <a:pt x="592632" y="289153"/>
                  </a:lnTo>
                  <a:lnTo>
                    <a:pt x="641489" y="289153"/>
                  </a:lnTo>
                  <a:lnTo>
                    <a:pt x="654189" y="262013"/>
                  </a:lnTo>
                  <a:lnTo>
                    <a:pt x="667245" y="277380"/>
                  </a:lnTo>
                  <a:lnTo>
                    <a:pt x="683171" y="287794"/>
                  </a:lnTo>
                  <a:lnTo>
                    <a:pt x="701395" y="293712"/>
                  </a:lnTo>
                  <a:lnTo>
                    <a:pt x="721321" y="295579"/>
                  </a:lnTo>
                  <a:lnTo>
                    <a:pt x="762977" y="286715"/>
                  </a:lnTo>
                  <a:lnTo>
                    <a:pt x="790803" y="262890"/>
                  </a:lnTo>
                  <a:lnTo>
                    <a:pt x="791197" y="262013"/>
                  </a:lnTo>
                  <a:lnTo>
                    <a:pt x="792949" y="258102"/>
                  </a:lnTo>
                  <a:lnTo>
                    <a:pt x="806361" y="228257"/>
                  </a:lnTo>
                  <a:lnTo>
                    <a:pt x="811212" y="1869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00826" y="4994129"/>
              <a:ext cx="225040" cy="21714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329849" y="4919675"/>
              <a:ext cx="342265" cy="292100"/>
            </a:xfrm>
            <a:custGeom>
              <a:avLst/>
              <a:gdLst/>
              <a:ahLst/>
              <a:cxnLst/>
              <a:rect l="l" t="t" r="r" b="b"/>
              <a:pathLst>
                <a:path w="342265" h="292100">
                  <a:moveTo>
                    <a:pt x="271269" y="0"/>
                  </a:moveTo>
                  <a:lnTo>
                    <a:pt x="228013" y="0"/>
                  </a:lnTo>
                  <a:lnTo>
                    <a:pt x="223521" y="27895"/>
                  </a:lnTo>
                  <a:lnTo>
                    <a:pt x="213818" y="54042"/>
                  </a:lnTo>
                  <a:lnTo>
                    <a:pt x="196603" y="73417"/>
                  </a:lnTo>
                  <a:lnTo>
                    <a:pt x="169575" y="80992"/>
                  </a:lnTo>
                  <a:lnTo>
                    <a:pt x="101567" y="80992"/>
                  </a:lnTo>
                  <a:lnTo>
                    <a:pt x="101567" y="0"/>
                  </a:lnTo>
                  <a:lnTo>
                    <a:pt x="58438" y="0"/>
                  </a:lnTo>
                  <a:lnTo>
                    <a:pt x="53948" y="27895"/>
                  </a:lnTo>
                  <a:lnTo>
                    <a:pt x="44234" y="54042"/>
                  </a:lnTo>
                  <a:lnTo>
                    <a:pt x="27012" y="73417"/>
                  </a:lnTo>
                  <a:lnTo>
                    <a:pt x="0" y="80992"/>
                  </a:lnTo>
                  <a:lnTo>
                    <a:pt x="0" y="115902"/>
                  </a:lnTo>
                  <a:lnTo>
                    <a:pt x="29203" y="115902"/>
                  </a:lnTo>
                  <a:lnTo>
                    <a:pt x="29203" y="225333"/>
                  </a:lnTo>
                  <a:lnTo>
                    <a:pt x="33786" y="254460"/>
                  </a:lnTo>
                  <a:lnTo>
                    <a:pt x="47231" y="275151"/>
                  </a:lnTo>
                  <a:lnTo>
                    <a:pt x="69083" y="287498"/>
                  </a:lnTo>
                  <a:lnTo>
                    <a:pt x="98887" y="291593"/>
                  </a:lnTo>
                  <a:lnTo>
                    <a:pt x="132459" y="287256"/>
                  </a:lnTo>
                  <a:lnTo>
                    <a:pt x="155182" y="274507"/>
                  </a:lnTo>
                  <a:lnTo>
                    <a:pt x="168070" y="253736"/>
                  </a:lnTo>
                  <a:lnTo>
                    <a:pt x="172141" y="225333"/>
                  </a:lnTo>
                  <a:lnTo>
                    <a:pt x="172141" y="186559"/>
                  </a:lnTo>
                  <a:lnTo>
                    <a:pt x="137367" y="186559"/>
                  </a:lnTo>
                  <a:lnTo>
                    <a:pt x="137367" y="220558"/>
                  </a:lnTo>
                  <a:lnTo>
                    <a:pt x="136422" y="233998"/>
                  </a:lnTo>
                  <a:lnTo>
                    <a:pt x="133103" y="244026"/>
                  </a:lnTo>
                  <a:lnTo>
                    <a:pt x="126686" y="250296"/>
                  </a:lnTo>
                  <a:lnTo>
                    <a:pt x="116446" y="252463"/>
                  </a:lnTo>
                  <a:lnTo>
                    <a:pt x="106321" y="252463"/>
                  </a:lnTo>
                  <a:lnTo>
                    <a:pt x="101567" y="244987"/>
                  </a:lnTo>
                  <a:lnTo>
                    <a:pt x="101567" y="115902"/>
                  </a:lnTo>
                  <a:lnTo>
                    <a:pt x="198925" y="115902"/>
                  </a:lnTo>
                  <a:lnTo>
                    <a:pt x="198925" y="225333"/>
                  </a:lnTo>
                  <a:lnTo>
                    <a:pt x="203493" y="254460"/>
                  </a:lnTo>
                  <a:lnTo>
                    <a:pt x="216913" y="275151"/>
                  </a:lnTo>
                  <a:lnTo>
                    <a:pt x="238757" y="287498"/>
                  </a:lnTo>
                  <a:lnTo>
                    <a:pt x="268599" y="291593"/>
                  </a:lnTo>
                  <a:lnTo>
                    <a:pt x="302116" y="287256"/>
                  </a:lnTo>
                  <a:lnTo>
                    <a:pt x="324860" y="274507"/>
                  </a:lnTo>
                  <a:lnTo>
                    <a:pt x="337797" y="253736"/>
                  </a:lnTo>
                  <a:lnTo>
                    <a:pt x="341895" y="225333"/>
                  </a:lnTo>
                  <a:lnTo>
                    <a:pt x="341895" y="186559"/>
                  </a:lnTo>
                  <a:lnTo>
                    <a:pt x="306943" y="186559"/>
                  </a:lnTo>
                  <a:lnTo>
                    <a:pt x="306943" y="220569"/>
                  </a:lnTo>
                  <a:lnTo>
                    <a:pt x="306008" y="234003"/>
                  </a:lnTo>
                  <a:lnTo>
                    <a:pt x="302708" y="244027"/>
                  </a:lnTo>
                  <a:lnTo>
                    <a:pt x="296297" y="250296"/>
                  </a:lnTo>
                  <a:lnTo>
                    <a:pt x="286033" y="252463"/>
                  </a:lnTo>
                  <a:lnTo>
                    <a:pt x="276023" y="252463"/>
                  </a:lnTo>
                  <a:lnTo>
                    <a:pt x="271258" y="244997"/>
                  </a:lnTo>
                  <a:lnTo>
                    <a:pt x="271258" y="115902"/>
                  </a:lnTo>
                  <a:lnTo>
                    <a:pt x="324796" y="115902"/>
                  </a:lnTo>
                  <a:lnTo>
                    <a:pt x="324796" y="81002"/>
                  </a:lnTo>
                  <a:lnTo>
                    <a:pt x="271269" y="81002"/>
                  </a:lnTo>
                  <a:lnTo>
                    <a:pt x="2712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439412" y="6282531"/>
            <a:ext cx="2261710" cy="60312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774479" y="7727513"/>
            <a:ext cx="1507807" cy="8376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114692" y="4879066"/>
            <a:ext cx="2136060" cy="66867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030925" y="6104526"/>
            <a:ext cx="2471906" cy="93190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733170" y="7573590"/>
            <a:ext cx="1075611" cy="953770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6754709" y="8600632"/>
            <a:ext cx="1043940" cy="161290"/>
          </a:xfrm>
          <a:custGeom>
            <a:avLst/>
            <a:gdLst/>
            <a:ahLst/>
            <a:cxnLst/>
            <a:rect l="l" t="t" r="r" b="b"/>
            <a:pathLst>
              <a:path w="1043940" h="161290">
                <a:moveTo>
                  <a:pt x="355272" y="154654"/>
                </a:moveTo>
                <a:lnTo>
                  <a:pt x="297027" y="154654"/>
                </a:lnTo>
                <a:lnTo>
                  <a:pt x="302104" y="155692"/>
                </a:lnTo>
                <a:lnTo>
                  <a:pt x="310507" y="157974"/>
                </a:lnTo>
                <a:lnTo>
                  <a:pt x="321021" y="160256"/>
                </a:lnTo>
                <a:lnTo>
                  <a:pt x="332429" y="161293"/>
                </a:lnTo>
                <a:lnTo>
                  <a:pt x="350179" y="157940"/>
                </a:lnTo>
                <a:lnTo>
                  <a:pt x="355272" y="154654"/>
                </a:lnTo>
                <a:close/>
              </a:path>
              <a:path w="1043940" h="161290">
                <a:moveTo>
                  <a:pt x="283237" y="112174"/>
                </a:moveTo>
                <a:lnTo>
                  <a:pt x="279132" y="112174"/>
                </a:lnTo>
                <a:lnTo>
                  <a:pt x="287331" y="159796"/>
                </a:lnTo>
                <a:lnTo>
                  <a:pt x="291436" y="159796"/>
                </a:lnTo>
                <a:lnTo>
                  <a:pt x="291823" y="156487"/>
                </a:lnTo>
                <a:lnTo>
                  <a:pt x="294483" y="154654"/>
                </a:lnTo>
                <a:lnTo>
                  <a:pt x="355272" y="154654"/>
                </a:lnTo>
                <a:lnTo>
                  <a:pt x="357690" y="153094"/>
                </a:lnTo>
                <a:lnTo>
                  <a:pt x="328325" y="153094"/>
                </a:lnTo>
                <a:lnTo>
                  <a:pt x="312741" y="149454"/>
                </a:lnTo>
                <a:lnTo>
                  <a:pt x="300311" y="139977"/>
                </a:lnTo>
                <a:lnTo>
                  <a:pt x="290616" y="126828"/>
                </a:lnTo>
                <a:lnTo>
                  <a:pt x="283237" y="112174"/>
                </a:lnTo>
                <a:close/>
              </a:path>
              <a:path w="1043940" h="161290">
                <a:moveTo>
                  <a:pt x="325717" y="0"/>
                </a:moveTo>
                <a:lnTo>
                  <a:pt x="309233" y="2908"/>
                </a:lnTo>
                <a:lnTo>
                  <a:pt x="295725" y="11253"/>
                </a:lnTo>
                <a:lnTo>
                  <a:pt x="286592" y="24463"/>
                </a:lnTo>
                <a:lnTo>
                  <a:pt x="283237" y="41967"/>
                </a:lnTo>
                <a:lnTo>
                  <a:pt x="286149" y="55589"/>
                </a:lnTo>
                <a:lnTo>
                  <a:pt x="294420" y="67185"/>
                </a:lnTo>
                <a:lnTo>
                  <a:pt x="307347" y="78338"/>
                </a:lnTo>
                <a:lnTo>
                  <a:pt x="324230" y="90635"/>
                </a:lnTo>
                <a:lnTo>
                  <a:pt x="337315" y="100481"/>
                </a:lnTo>
                <a:lnTo>
                  <a:pt x="347325" y="109590"/>
                </a:lnTo>
                <a:lnTo>
                  <a:pt x="353725" y="118445"/>
                </a:lnTo>
                <a:lnTo>
                  <a:pt x="355978" y="127524"/>
                </a:lnTo>
                <a:lnTo>
                  <a:pt x="353769" y="138004"/>
                </a:lnTo>
                <a:lnTo>
                  <a:pt x="347782" y="146074"/>
                </a:lnTo>
                <a:lnTo>
                  <a:pt x="338980" y="151261"/>
                </a:lnTo>
                <a:lnTo>
                  <a:pt x="328325" y="153094"/>
                </a:lnTo>
                <a:lnTo>
                  <a:pt x="357690" y="153094"/>
                </a:lnTo>
                <a:lnTo>
                  <a:pt x="364462" y="148725"/>
                </a:lnTo>
                <a:lnTo>
                  <a:pt x="373982" y="134912"/>
                </a:lnTo>
                <a:lnTo>
                  <a:pt x="377444" y="117766"/>
                </a:lnTo>
                <a:lnTo>
                  <a:pt x="374291" y="102766"/>
                </a:lnTo>
                <a:lnTo>
                  <a:pt x="365924" y="90269"/>
                </a:lnTo>
                <a:lnTo>
                  <a:pt x="353983" y="79743"/>
                </a:lnTo>
                <a:lnTo>
                  <a:pt x="340104" y="70657"/>
                </a:lnTo>
                <a:lnTo>
                  <a:pt x="324339" y="60846"/>
                </a:lnTo>
                <a:lnTo>
                  <a:pt x="312392" y="51879"/>
                </a:lnTo>
                <a:lnTo>
                  <a:pt x="304817" y="42835"/>
                </a:lnTo>
                <a:lnTo>
                  <a:pt x="302168" y="32794"/>
                </a:lnTo>
                <a:lnTo>
                  <a:pt x="304004" y="23180"/>
                </a:lnTo>
                <a:lnTo>
                  <a:pt x="309027" y="15555"/>
                </a:lnTo>
                <a:lnTo>
                  <a:pt x="316507" y="10532"/>
                </a:lnTo>
                <a:lnTo>
                  <a:pt x="325717" y="8722"/>
                </a:lnTo>
                <a:lnTo>
                  <a:pt x="366389" y="8722"/>
                </a:lnTo>
                <a:lnTo>
                  <a:pt x="366232" y="7151"/>
                </a:lnTo>
                <a:lnTo>
                  <a:pt x="357465" y="7151"/>
                </a:lnTo>
                <a:lnTo>
                  <a:pt x="351016" y="6034"/>
                </a:lnTo>
                <a:lnTo>
                  <a:pt x="344454" y="3575"/>
                </a:lnTo>
                <a:lnTo>
                  <a:pt x="336460" y="1117"/>
                </a:lnTo>
                <a:lnTo>
                  <a:pt x="325717" y="0"/>
                </a:lnTo>
                <a:close/>
              </a:path>
              <a:path w="1043940" h="161290">
                <a:moveTo>
                  <a:pt x="366389" y="8722"/>
                </a:moveTo>
                <a:lnTo>
                  <a:pt x="325717" y="8722"/>
                </a:lnTo>
                <a:lnTo>
                  <a:pt x="340234" y="12013"/>
                </a:lnTo>
                <a:lnTo>
                  <a:pt x="351756" y="20740"/>
                </a:lnTo>
                <a:lnTo>
                  <a:pt x="360376" y="33185"/>
                </a:lnTo>
                <a:lnTo>
                  <a:pt x="366187" y="47632"/>
                </a:lnTo>
                <a:lnTo>
                  <a:pt x="370292" y="47632"/>
                </a:lnTo>
                <a:lnTo>
                  <a:pt x="366389" y="8722"/>
                </a:lnTo>
                <a:close/>
              </a:path>
              <a:path w="1043940" h="161290">
                <a:moveTo>
                  <a:pt x="365664" y="1486"/>
                </a:moveTo>
                <a:lnTo>
                  <a:pt x="361046" y="1486"/>
                </a:lnTo>
                <a:lnTo>
                  <a:pt x="361664" y="5057"/>
                </a:lnTo>
                <a:lnTo>
                  <a:pt x="361078" y="7151"/>
                </a:lnTo>
                <a:lnTo>
                  <a:pt x="366232" y="7151"/>
                </a:lnTo>
                <a:lnTo>
                  <a:pt x="365664" y="1486"/>
                </a:lnTo>
                <a:close/>
              </a:path>
              <a:path w="1043940" h="161290">
                <a:moveTo>
                  <a:pt x="127011" y="3581"/>
                </a:moveTo>
                <a:lnTo>
                  <a:pt x="0" y="3581"/>
                </a:lnTo>
                <a:lnTo>
                  <a:pt x="0" y="8198"/>
                </a:lnTo>
                <a:lnTo>
                  <a:pt x="10746" y="9062"/>
                </a:lnTo>
                <a:lnTo>
                  <a:pt x="17871" y="12333"/>
                </a:lnTo>
                <a:lnTo>
                  <a:pt x="21819" y="19034"/>
                </a:lnTo>
                <a:lnTo>
                  <a:pt x="22978" y="29664"/>
                </a:lnTo>
                <a:lnTo>
                  <a:pt x="22978" y="131629"/>
                </a:lnTo>
                <a:lnTo>
                  <a:pt x="21819" y="142258"/>
                </a:lnTo>
                <a:lnTo>
                  <a:pt x="17871" y="148960"/>
                </a:lnTo>
                <a:lnTo>
                  <a:pt x="10746" y="152231"/>
                </a:lnTo>
                <a:lnTo>
                  <a:pt x="0" y="153094"/>
                </a:lnTo>
                <a:lnTo>
                  <a:pt x="0" y="157712"/>
                </a:lnTo>
                <a:lnTo>
                  <a:pt x="130069" y="157712"/>
                </a:lnTo>
                <a:lnTo>
                  <a:pt x="133080" y="148026"/>
                </a:lnTo>
                <a:lnTo>
                  <a:pt x="46595" y="148026"/>
                </a:lnTo>
                <a:lnTo>
                  <a:pt x="46061" y="143618"/>
                </a:lnTo>
                <a:lnTo>
                  <a:pt x="46061" y="80866"/>
                </a:lnTo>
                <a:lnTo>
                  <a:pt x="115232" y="80866"/>
                </a:lnTo>
                <a:lnTo>
                  <a:pt x="115232" y="71704"/>
                </a:lnTo>
                <a:lnTo>
                  <a:pt x="46061" y="71704"/>
                </a:lnTo>
                <a:lnTo>
                  <a:pt x="46061" y="15685"/>
                </a:lnTo>
                <a:lnTo>
                  <a:pt x="45757" y="13266"/>
                </a:lnTo>
                <a:lnTo>
                  <a:pt x="127588" y="13266"/>
                </a:lnTo>
                <a:lnTo>
                  <a:pt x="127011" y="3581"/>
                </a:lnTo>
                <a:close/>
              </a:path>
              <a:path w="1043940" h="161290">
                <a:moveTo>
                  <a:pt x="207428" y="3581"/>
                </a:moveTo>
                <a:lnTo>
                  <a:pt x="140351" y="3581"/>
                </a:lnTo>
                <a:lnTo>
                  <a:pt x="140351" y="8198"/>
                </a:lnTo>
                <a:lnTo>
                  <a:pt x="150318" y="9430"/>
                </a:lnTo>
                <a:lnTo>
                  <a:pt x="156962" y="12629"/>
                </a:lnTo>
                <a:lnTo>
                  <a:pt x="160667" y="18978"/>
                </a:lnTo>
                <a:lnTo>
                  <a:pt x="161817" y="29664"/>
                </a:lnTo>
                <a:lnTo>
                  <a:pt x="161817" y="131629"/>
                </a:lnTo>
                <a:lnTo>
                  <a:pt x="160667" y="142310"/>
                </a:lnTo>
                <a:lnTo>
                  <a:pt x="156962" y="148660"/>
                </a:lnTo>
                <a:lnTo>
                  <a:pt x="150318" y="151861"/>
                </a:lnTo>
                <a:lnTo>
                  <a:pt x="140351" y="153094"/>
                </a:lnTo>
                <a:lnTo>
                  <a:pt x="140351" y="157712"/>
                </a:lnTo>
                <a:lnTo>
                  <a:pt x="262211" y="157712"/>
                </a:lnTo>
                <a:lnTo>
                  <a:pt x="265363" y="148026"/>
                </a:lnTo>
                <a:lnTo>
                  <a:pt x="185167" y="148026"/>
                </a:lnTo>
                <a:lnTo>
                  <a:pt x="184968" y="143618"/>
                </a:lnTo>
                <a:lnTo>
                  <a:pt x="184906" y="29664"/>
                </a:lnTo>
                <a:lnTo>
                  <a:pt x="207428" y="8198"/>
                </a:lnTo>
                <a:lnTo>
                  <a:pt x="207428" y="3581"/>
                </a:lnTo>
                <a:close/>
              </a:path>
              <a:path w="1043940" h="161290">
                <a:moveTo>
                  <a:pt x="137744" y="118289"/>
                </a:moveTo>
                <a:lnTo>
                  <a:pt x="132412" y="130366"/>
                </a:lnTo>
                <a:lnTo>
                  <a:pt x="124633" y="139762"/>
                </a:lnTo>
                <a:lnTo>
                  <a:pt x="114316" y="145857"/>
                </a:lnTo>
                <a:lnTo>
                  <a:pt x="101368" y="148026"/>
                </a:lnTo>
                <a:lnTo>
                  <a:pt x="133080" y="148026"/>
                </a:lnTo>
                <a:lnTo>
                  <a:pt x="141838" y="119849"/>
                </a:lnTo>
                <a:lnTo>
                  <a:pt x="137744" y="118289"/>
                </a:lnTo>
                <a:close/>
              </a:path>
              <a:path w="1043940" h="161290">
                <a:moveTo>
                  <a:pt x="269887" y="117242"/>
                </a:moveTo>
                <a:lnTo>
                  <a:pt x="262752" y="130988"/>
                </a:lnTo>
                <a:lnTo>
                  <a:pt x="254064" y="140578"/>
                </a:lnTo>
                <a:lnTo>
                  <a:pt x="242798" y="146195"/>
                </a:lnTo>
                <a:lnTo>
                  <a:pt x="227930" y="148026"/>
                </a:lnTo>
                <a:lnTo>
                  <a:pt x="265363" y="148026"/>
                </a:lnTo>
                <a:lnTo>
                  <a:pt x="275038" y="118289"/>
                </a:lnTo>
                <a:lnTo>
                  <a:pt x="269887" y="117242"/>
                </a:lnTo>
                <a:close/>
              </a:path>
              <a:path w="1043940" h="161290">
                <a:moveTo>
                  <a:pt x="115232" y="80866"/>
                </a:moveTo>
                <a:lnTo>
                  <a:pt x="90635" y="80866"/>
                </a:lnTo>
                <a:lnTo>
                  <a:pt x="99744" y="82167"/>
                </a:lnTo>
                <a:lnTo>
                  <a:pt x="105810" y="86130"/>
                </a:lnTo>
                <a:lnTo>
                  <a:pt x="109415" y="92846"/>
                </a:lnTo>
                <a:lnTo>
                  <a:pt x="111137" y="102405"/>
                </a:lnTo>
                <a:lnTo>
                  <a:pt x="115232" y="102405"/>
                </a:lnTo>
                <a:lnTo>
                  <a:pt x="115232" y="80866"/>
                </a:lnTo>
                <a:close/>
              </a:path>
              <a:path w="1043940" h="161290">
                <a:moveTo>
                  <a:pt x="115232" y="50679"/>
                </a:moveTo>
                <a:lnTo>
                  <a:pt x="111137" y="50679"/>
                </a:lnTo>
                <a:lnTo>
                  <a:pt x="109362" y="60285"/>
                </a:lnTo>
                <a:lnTo>
                  <a:pt x="105818" y="66810"/>
                </a:lnTo>
                <a:lnTo>
                  <a:pt x="99808" y="70526"/>
                </a:lnTo>
                <a:lnTo>
                  <a:pt x="90635" y="71704"/>
                </a:lnTo>
                <a:lnTo>
                  <a:pt x="115232" y="71704"/>
                </a:lnTo>
                <a:lnTo>
                  <a:pt x="115232" y="50679"/>
                </a:lnTo>
                <a:close/>
              </a:path>
              <a:path w="1043940" h="161290">
                <a:moveTo>
                  <a:pt x="127588" y="13266"/>
                </a:moveTo>
                <a:lnTo>
                  <a:pt x="95777" y="13266"/>
                </a:lnTo>
                <a:lnTo>
                  <a:pt x="107356" y="14395"/>
                </a:lnTo>
                <a:lnTo>
                  <a:pt x="115860" y="18282"/>
                </a:lnTo>
                <a:lnTo>
                  <a:pt x="121498" y="25679"/>
                </a:lnTo>
                <a:lnTo>
                  <a:pt x="124477" y="37339"/>
                </a:lnTo>
                <a:lnTo>
                  <a:pt x="129022" y="37339"/>
                </a:lnTo>
                <a:lnTo>
                  <a:pt x="127588" y="13266"/>
                </a:lnTo>
                <a:close/>
              </a:path>
              <a:path w="1043940" h="161290">
                <a:moveTo>
                  <a:pt x="565166" y="8198"/>
                </a:moveTo>
                <a:lnTo>
                  <a:pt x="515293" y="8198"/>
                </a:lnTo>
                <a:lnTo>
                  <a:pt x="521868" y="12125"/>
                </a:lnTo>
                <a:lnTo>
                  <a:pt x="525470" y="18407"/>
                </a:lnTo>
                <a:lnTo>
                  <a:pt x="531451" y="29698"/>
                </a:lnTo>
                <a:lnTo>
                  <a:pt x="536868" y="41200"/>
                </a:lnTo>
                <a:lnTo>
                  <a:pt x="541971" y="52840"/>
                </a:lnTo>
                <a:lnTo>
                  <a:pt x="547009" y="64542"/>
                </a:lnTo>
                <a:lnTo>
                  <a:pt x="588003" y="159283"/>
                </a:lnTo>
                <a:lnTo>
                  <a:pt x="591060" y="159283"/>
                </a:lnTo>
                <a:lnTo>
                  <a:pt x="607166" y="122383"/>
                </a:lnTo>
                <a:lnTo>
                  <a:pt x="596651" y="122383"/>
                </a:lnTo>
                <a:lnTo>
                  <a:pt x="561442" y="39018"/>
                </a:lnTo>
                <a:lnTo>
                  <a:pt x="557314" y="29115"/>
                </a:lnTo>
                <a:lnTo>
                  <a:pt x="554295" y="21295"/>
                </a:lnTo>
                <a:lnTo>
                  <a:pt x="553124" y="16920"/>
                </a:lnTo>
                <a:lnTo>
                  <a:pt x="553124" y="8271"/>
                </a:lnTo>
                <a:lnTo>
                  <a:pt x="565166" y="8198"/>
                </a:lnTo>
                <a:close/>
              </a:path>
              <a:path w="1043940" h="161290">
                <a:moveTo>
                  <a:pt x="504968" y="3581"/>
                </a:moveTo>
                <a:lnTo>
                  <a:pt x="378491" y="3581"/>
                </a:lnTo>
                <a:lnTo>
                  <a:pt x="378491" y="8198"/>
                </a:lnTo>
                <a:lnTo>
                  <a:pt x="389145" y="9062"/>
                </a:lnTo>
                <a:lnTo>
                  <a:pt x="396087" y="12333"/>
                </a:lnTo>
                <a:lnTo>
                  <a:pt x="399856" y="19034"/>
                </a:lnTo>
                <a:lnTo>
                  <a:pt x="400883" y="29115"/>
                </a:lnTo>
                <a:lnTo>
                  <a:pt x="400993" y="131105"/>
                </a:lnTo>
                <a:lnTo>
                  <a:pt x="399856" y="142258"/>
                </a:lnTo>
                <a:lnTo>
                  <a:pt x="396087" y="148960"/>
                </a:lnTo>
                <a:lnTo>
                  <a:pt x="389145" y="152231"/>
                </a:lnTo>
                <a:lnTo>
                  <a:pt x="378491" y="153094"/>
                </a:lnTo>
                <a:lnTo>
                  <a:pt x="378491" y="157712"/>
                </a:lnTo>
                <a:lnTo>
                  <a:pt x="508549" y="157712"/>
                </a:lnTo>
                <a:lnTo>
                  <a:pt x="511448" y="148026"/>
                </a:lnTo>
                <a:lnTo>
                  <a:pt x="425086" y="148026"/>
                </a:lnTo>
                <a:lnTo>
                  <a:pt x="424102" y="143618"/>
                </a:lnTo>
                <a:lnTo>
                  <a:pt x="424102" y="80866"/>
                </a:lnTo>
                <a:lnTo>
                  <a:pt x="493723" y="80866"/>
                </a:lnTo>
                <a:lnTo>
                  <a:pt x="493723" y="71704"/>
                </a:lnTo>
                <a:lnTo>
                  <a:pt x="424102" y="71704"/>
                </a:lnTo>
                <a:lnTo>
                  <a:pt x="424180" y="14395"/>
                </a:lnTo>
                <a:lnTo>
                  <a:pt x="424248" y="13266"/>
                </a:lnTo>
                <a:lnTo>
                  <a:pt x="505569" y="13266"/>
                </a:lnTo>
                <a:lnTo>
                  <a:pt x="504968" y="3581"/>
                </a:lnTo>
                <a:close/>
              </a:path>
              <a:path w="1043940" h="161290">
                <a:moveTo>
                  <a:pt x="515774" y="118289"/>
                </a:moveTo>
                <a:lnTo>
                  <a:pt x="510447" y="130366"/>
                </a:lnTo>
                <a:lnTo>
                  <a:pt x="502669" y="139762"/>
                </a:lnTo>
                <a:lnTo>
                  <a:pt x="492352" y="145857"/>
                </a:lnTo>
                <a:lnTo>
                  <a:pt x="479409" y="148026"/>
                </a:lnTo>
                <a:lnTo>
                  <a:pt x="511448" y="148026"/>
                </a:lnTo>
                <a:lnTo>
                  <a:pt x="519879" y="119849"/>
                </a:lnTo>
                <a:lnTo>
                  <a:pt x="515774" y="118289"/>
                </a:lnTo>
                <a:close/>
              </a:path>
              <a:path w="1043940" h="161290">
                <a:moveTo>
                  <a:pt x="667906" y="3581"/>
                </a:moveTo>
                <a:lnTo>
                  <a:pt x="622808" y="3581"/>
                </a:lnTo>
                <a:lnTo>
                  <a:pt x="622808" y="8198"/>
                </a:lnTo>
                <a:lnTo>
                  <a:pt x="633855" y="8816"/>
                </a:lnTo>
                <a:lnTo>
                  <a:pt x="639205" y="11643"/>
                </a:lnTo>
                <a:lnTo>
                  <a:pt x="639141" y="21295"/>
                </a:lnTo>
                <a:lnTo>
                  <a:pt x="637949" y="26669"/>
                </a:lnTo>
                <a:lnTo>
                  <a:pt x="596651" y="122383"/>
                </a:lnTo>
                <a:lnTo>
                  <a:pt x="607166" y="122383"/>
                </a:lnTo>
                <a:lnTo>
                  <a:pt x="640252" y="46584"/>
                </a:lnTo>
                <a:lnTo>
                  <a:pt x="643841" y="37720"/>
                </a:lnTo>
                <a:lnTo>
                  <a:pt x="648643" y="26614"/>
                </a:lnTo>
                <a:lnTo>
                  <a:pt x="654245" y="16399"/>
                </a:lnTo>
                <a:lnTo>
                  <a:pt x="660231" y="10209"/>
                </a:lnTo>
                <a:lnTo>
                  <a:pt x="662744" y="8816"/>
                </a:lnTo>
                <a:lnTo>
                  <a:pt x="665361" y="8628"/>
                </a:lnTo>
                <a:lnTo>
                  <a:pt x="667906" y="8198"/>
                </a:lnTo>
                <a:lnTo>
                  <a:pt x="667906" y="3581"/>
                </a:lnTo>
                <a:close/>
              </a:path>
              <a:path w="1043940" h="161290">
                <a:moveTo>
                  <a:pt x="493723" y="80866"/>
                </a:moveTo>
                <a:lnTo>
                  <a:pt x="468603" y="80866"/>
                </a:lnTo>
                <a:lnTo>
                  <a:pt x="477701" y="82167"/>
                </a:lnTo>
                <a:lnTo>
                  <a:pt x="483773" y="86130"/>
                </a:lnTo>
                <a:lnTo>
                  <a:pt x="487383" y="92846"/>
                </a:lnTo>
                <a:lnTo>
                  <a:pt x="489095" y="102405"/>
                </a:lnTo>
                <a:lnTo>
                  <a:pt x="493723" y="102405"/>
                </a:lnTo>
                <a:lnTo>
                  <a:pt x="493723" y="80866"/>
                </a:lnTo>
                <a:close/>
              </a:path>
              <a:path w="1043940" h="161290">
                <a:moveTo>
                  <a:pt x="493723" y="50679"/>
                </a:moveTo>
                <a:lnTo>
                  <a:pt x="489095" y="50679"/>
                </a:lnTo>
                <a:lnTo>
                  <a:pt x="487318" y="60285"/>
                </a:lnTo>
                <a:lnTo>
                  <a:pt x="483773" y="66810"/>
                </a:lnTo>
                <a:lnTo>
                  <a:pt x="477765" y="70526"/>
                </a:lnTo>
                <a:lnTo>
                  <a:pt x="468603" y="71704"/>
                </a:lnTo>
                <a:lnTo>
                  <a:pt x="493723" y="71704"/>
                </a:lnTo>
                <a:lnTo>
                  <a:pt x="493723" y="50679"/>
                </a:lnTo>
                <a:close/>
              </a:path>
              <a:path w="1043940" h="161290">
                <a:moveTo>
                  <a:pt x="505569" y="13266"/>
                </a:moveTo>
                <a:lnTo>
                  <a:pt x="473744" y="13266"/>
                </a:lnTo>
                <a:lnTo>
                  <a:pt x="485403" y="14395"/>
                </a:lnTo>
                <a:lnTo>
                  <a:pt x="494084" y="18282"/>
                </a:lnTo>
                <a:lnTo>
                  <a:pt x="499898" y="25679"/>
                </a:lnTo>
                <a:lnTo>
                  <a:pt x="502958" y="37339"/>
                </a:lnTo>
                <a:lnTo>
                  <a:pt x="507063" y="37339"/>
                </a:lnTo>
                <a:lnTo>
                  <a:pt x="505569" y="13266"/>
                </a:lnTo>
                <a:close/>
              </a:path>
              <a:path w="1043940" h="161290">
                <a:moveTo>
                  <a:pt x="571082" y="3581"/>
                </a:moveTo>
                <a:lnTo>
                  <a:pt x="508099" y="3581"/>
                </a:lnTo>
                <a:lnTo>
                  <a:pt x="508099" y="8198"/>
                </a:lnTo>
                <a:lnTo>
                  <a:pt x="571082" y="8198"/>
                </a:lnTo>
                <a:lnTo>
                  <a:pt x="571082" y="3581"/>
                </a:lnTo>
                <a:close/>
              </a:path>
              <a:path w="1043940" h="161290">
                <a:moveTo>
                  <a:pt x="738040" y="3581"/>
                </a:moveTo>
                <a:lnTo>
                  <a:pt x="669393" y="3581"/>
                </a:lnTo>
                <a:lnTo>
                  <a:pt x="669393" y="8198"/>
                </a:lnTo>
                <a:lnTo>
                  <a:pt x="680148" y="9062"/>
                </a:lnTo>
                <a:lnTo>
                  <a:pt x="687272" y="12333"/>
                </a:lnTo>
                <a:lnTo>
                  <a:pt x="691215" y="19034"/>
                </a:lnTo>
                <a:lnTo>
                  <a:pt x="692429" y="30187"/>
                </a:lnTo>
                <a:lnTo>
                  <a:pt x="692429" y="131105"/>
                </a:lnTo>
                <a:lnTo>
                  <a:pt x="691215" y="142258"/>
                </a:lnTo>
                <a:lnTo>
                  <a:pt x="687272" y="148960"/>
                </a:lnTo>
                <a:lnTo>
                  <a:pt x="680148" y="152231"/>
                </a:lnTo>
                <a:lnTo>
                  <a:pt x="669393" y="153094"/>
                </a:lnTo>
                <a:lnTo>
                  <a:pt x="669393" y="157712"/>
                </a:lnTo>
                <a:lnTo>
                  <a:pt x="738040" y="157712"/>
                </a:lnTo>
                <a:lnTo>
                  <a:pt x="738040" y="153094"/>
                </a:lnTo>
                <a:lnTo>
                  <a:pt x="727304" y="152231"/>
                </a:lnTo>
                <a:lnTo>
                  <a:pt x="720182" y="148960"/>
                </a:lnTo>
                <a:lnTo>
                  <a:pt x="716233" y="142258"/>
                </a:lnTo>
                <a:lnTo>
                  <a:pt x="715014" y="131105"/>
                </a:lnTo>
                <a:lnTo>
                  <a:pt x="715014" y="30187"/>
                </a:lnTo>
                <a:lnTo>
                  <a:pt x="716233" y="19034"/>
                </a:lnTo>
                <a:lnTo>
                  <a:pt x="720182" y="12333"/>
                </a:lnTo>
                <a:lnTo>
                  <a:pt x="727304" y="9062"/>
                </a:lnTo>
                <a:lnTo>
                  <a:pt x="738040" y="8198"/>
                </a:lnTo>
                <a:lnTo>
                  <a:pt x="738040" y="3581"/>
                </a:lnTo>
                <a:close/>
              </a:path>
              <a:path w="1043940" h="161290">
                <a:moveTo>
                  <a:pt x="874287" y="3581"/>
                </a:moveTo>
                <a:lnTo>
                  <a:pt x="747286" y="3581"/>
                </a:lnTo>
                <a:lnTo>
                  <a:pt x="747286" y="8198"/>
                </a:lnTo>
                <a:lnTo>
                  <a:pt x="758040" y="9062"/>
                </a:lnTo>
                <a:lnTo>
                  <a:pt x="765159" y="12333"/>
                </a:lnTo>
                <a:lnTo>
                  <a:pt x="769099" y="19034"/>
                </a:lnTo>
                <a:lnTo>
                  <a:pt x="770311" y="30187"/>
                </a:lnTo>
                <a:lnTo>
                  <a:pt x="770311" y="131105"/>
                </a:lnTo>
                <a:lnTo>
                  <a:pt x="769099" y="142258"/>
                </a:lnTo>
                <a:lnTo>
                  <a:pt x="765159" y="148960"/>
                </a:lnTo>
                <a:lnTo>
                  <a:pt x="758040" y="152231"/>
                </a:lnTo>
                <a:lnTo>
                  <a:pt x="747286" y="153094"/>
                </a:lnTo>
                <a:lnTo>
                  <a:pt x="747286" y="157712"/>
                </a:lnTo>
                <a:lnTo>
                  <a:pt x="877345" y="157712"/>
                </a:lnTo>
                <a:lnTo>
                  <a:pt x="880358" y="148026"/>
                </a:lnTo>
                <a:lnTo>
                  <a:pt x="793881" y="148026"/>
                </a:lnTo>
                <a:lnTo>
                  <a:pt x="793347" y="143618"/>
                </a:lnTo>
                <a:lnTo>
                  <a:pt x="793347" y="80866"/>
                </a:lnTo>
                <a:lnTo>
                  <a:pt x="863031" y="80866"/>
                </a:lnTo>
                <a:lnTo>
                  <a:pt x="863031" y="71704"/>
                </a:lnTo>
                <a:lnTo>
                  <a:pt x="793347" y="71704"/>
                </a:lnTo>
                <a:lnTo>
                  <a:pt x="793347" y="15685"/>
                </a:lnTo>
                <a:lnTo>
                  <a:pt x="793064" y="13266"/>
                </a:lnTo>
                <a:lnTo>
                  <a:pt x="874864" y="13266"/>
                </a:lnTo>
                <a:lnTo>
                  <a:pt x="874287" y="3581"/>
                </a:lnTo>
                <a:close/>
              </a:path>
              <a:path w="1043940" h="161290">
                <a:moveTo>
                  <a:pt x="958284" y="3581"/>
                </a:moveTo>
                <a:lnTo>
                  <a:pt x="888601" y="3581"/>
                </a:lnTo>
                <a:lnTo>
                  <a:pt x="888601" y="8198"/>
                </a:lnTo>
                <a:lnTo>
                  <a:pt x="899341" y="9062"/>
                </a:lnTo>
                <a:lnTo>
                  <a:pt x="906493" y="12333"/>
                </a:lnTo>
                <a:lnTo>
                  <a:pt x="910476" y="19034"/>
                </a:lnTo>
                <a:lnTo>
                  <a:pt x="911710" y="30187"/>
                </a:lnTo>
                <a:lnTo>
                  <a:pt x="911710" y="131105"/>
                </a:lnTo>
                <a:lnTo>
                  <a:pt x="910476" y="142258"/>
                </a:lnTo>
                <a:lnTo>
                  <a:pt x="906493" y="148960"/>
                </a:lnTo>
                <a:lnTo>
                  <a:pt x="899341" y="152231"/>
                </a:lnTo>
                <a:lnTo>
                  <a:pt x="888601" y="153094"/>
                </a:lnTo>
                <a:lnTo>
                  <a:pt x="888601" y="157712"/>
                </a:lnTo>
                <a:lnTo>
                  <a:pt x="957248" y="157712"/>
                </a:lnTo>
                <a:lnTo>
                  <a:pt x="957248" y="153094"/>
                </a:lnTo>
                <a:lnTo>
                  <a:pt x="946583" y="152231"/>
                </a:lnTo>
                <a:lnTo>
                  <a:pt x="939638" y="148960"/>
                </a:lnTo>
                <a:lnTo>
                  <a:pt x="935871" y="142258"/>
                </a:lnTo>
                <a:lnTo>
                  <a:pt x="934735" y="131105"/>
                </a:lnTo>
                <a:lnTo>
                  <a:pt x="934735" y="89065"/>
                </a:lnTo>
                <a:lnTo>
                  <a:pt x="982807" y="89065"/>
                </a:lnTo>
                <a:lnTo>
                  <a:pt x="978263" y="83473"/>
                </a:lnTo>
                <a:lnTo>
                  <a:pt x="990941" y="79379"/>
                </a:lnTo>
                <a:lnTo>
                  <a:pt x="934735" y="79379"/>
                </a:lnTo>
                <a:lnTo>
                  <a:pt x="934735" y="12565"/>
                </a:lnTo>
                <a:lnTo>
                  <a:pt x="937165" y="11779"/>
                </a:lnTo>
                <a:lnTo>
                  <a:pt x="1001094" y="11779"/>
                </a:lnTo>
                <a:lnTo>
                  <a:pt x="997679" y="9020"/>
                </a:lnTo>
                <a:lnTo>
                  <a:pt x="978679" y="4437"/>
                </a:lnTo>
                <a:lnTo>
                  <a:pt x="958284" y="3581"/>
                </a:lnTo>
                <a:close/>
              </a:path>
              <a:path w="1043940" h="161290">
                <a:moveTo>
                  <a:pt x="982807" y="89065"/>
                </a:moveTo>
                <a:lnTo>
                  <a:pt x="953667" y="89065"/>
                </a:lnTo>
                <a:lnTo>
                  <a:pt x="1008974" y="157712"/>
                </a:lnTo>
                <a:lnTo>
                  <a:pt x="1043329" y="157712"/>
                </a:lnTo>
                <a:lnTo>
                  <a:pt x="1043329" y="153094"/>
                </a:lnTo>
                <a:lnTo>
                  <a:pt x="1033842" y="150445"/>
                </a:lnTo>
                <a:lnTo>
                  <a:pt x="1030544" y="147943"/>
                </a:lnTo>
                <a:lnTo>
                  <a:pt x="1024848" y="140791"/>
                </a:lnTo>
                <a:lnTo>
                  <a:pt x="982807" y="89065"/>
                </a:lnTo>
                <a:close/>
              </a:path>
              <a:path w="1043940" h="161290">
                <a:moveTo>
                  <a:pt x="885020" y="118289"/>
                </a:moveTo>
                <a:lnTo>
                  <a:pt x="879690" y="130366"/>
                </a:lnTo>
                <a:lnTo>
                  <a:pt x="871922" y="139762"/>
                </a:lnTo>
                <a:lnTo>
                  <a:pt x="861612" y="145857"/>
                </a:lnTo>
                <a:lnTo>
                  <a:pt x="848654" y="148026"/>
                </a:lnTo>
                <a:lnTo>
                  <a:pt x="880358" y="148026"/>
                </a:lnTo>
                <a:lnTo>
                  <a:pt x="889124" y="119849"/>
                </a:lnTo>
                <a:lnTo>
                  <a:pt x="885020" y="118289"/>
                </a:lnTo>
                <a:close/>
              </a:path>
              <a:path w="1043940" h="161290">
                <a:moveTo>
                  <a:pt x="863031" y="80866"/>
                </a:moveTo>
                <a:lnTo>
                  <a:pt x="837922" y="80866"/>
                </a:lnTo>
                <a:lnTo>
                  <a:pt x="847013" y="82167"/>
                </a:lnTo>
                <a:lnTo>
                  <a:pt x="853076" y="86130"/>
                </a:lnTo>
                <a:lnTo>
                  <a:pt x="856684" y="92846"/>
                </a:lnTo>
                <a:lnTo>
                  <a:pt x="858413" y="102405"/>
                </a:lnTo>
                <a:lnTo>
                  <a:pt x="863031" y="102405"/>
                </a:lnTo>
                <a:lnTo>
                  <a:pt x="863031" y="80866"/>
                </a:lnTo>
                <a:close/>
              </a:path>
              <a:path w="1043940" h="161290">
                <a:moveTo>
                  <a:pt x="1001094" y="11779"/>
                </a:moveTo>
                <a:lnTo>
                  <a:pt x="951133" y="11779"/>
                </a:lnTo>
                <a:lnTo>
                  <a:pt x="966237" y="13365"/>
                </a:lnTo>
                <a:lnTo>
                  <a:pt x="978988" y="18741"/>
                </a:lnTo>
                <a:lnTo>
                  <a:pt x="987800" y="28835"/>
                </a:lnTo>
                <a:lnTo>
                  <a:pt x="991090" y="44574"/>
                </a:lnTo>
                <a:lnTo>
                  <a:pt x="987336" y="61498"/>
                </a:lnTo>
                <a:lnTo>
                  <a:pt x="977366" y="72186"/>
                </a:lnTo>
                <a:lnTo>
                  <a:pt x="963114" y="77769"/>
                </a:lnTo>
                <a:lnTo>
                  <a:pt x="946515" y="79379"/>
                </a:lnTo>
                <a:lnTo>
                  <a:pt x="990941" y="79379"/>
                </a:lnTo>
                <a:lnTo>
                  <a:pt x="994017" y="78386"/>
                </a:lnTo>
                <a:lnTo>
                  <a:pt x="1006317" y="70119"/>
                </a:lnTo>
                <a:lnTo>
                  <a:pt x="1014318" y="58022"/>
                </a:lnTo>
                <a:lnTo>
                  <a:pt x="1017173" y="41443"/>
                </a:lnTo>
                <a:lnTo>
                  <a:pt x="1011703" y="20349"/>
                </a:lnTo>
                <a:lnTo>
                  <a:pt x="1001094" y="11779"/>
                </a:lnTo>
                <a:close/>
              </a:path>
              <a:path w="1043940" h="161290">
                <a:moveTo>
                  <a:pt x="863031" y="50679"/>
                </a:moveTo>
                <a:lnTo>
                  <a:pt x="858413" y="50679"/>
                </a:lnTo>
                <a:lnTo>
                  <a:pt x="856619" y="60285"/>
                </a:lnTo>
                <a:lnTo>
                  <a:pt x="853076" y="66810"/>
                </a:lnTo>
                <a:lnTo>
                  <a:pt x="847078" y="70526"/>
                </a:lnTo>
                <a:lnTo>
                  <a:pt x="837922" y="71704"/>
                </a:lnTo>
                <a:lnTo>
                  <a:pt x="863031" y="71704"/>
                </a:lnTo>
                <a:lnTo>
                  <a:pt x="863031" y="50679"/>
                </a:lnTo>
                <a:close/>
              </a:path>
              <a:path w="1043940" h="161290">
                <a:moveTo>
                  <a:pt x="874864" y="13266"/>
                </a:moveTo>
                <a:lnTo>
                  <a:pt x="843063" y="13266"/>
                </a:lnTo>
                <a:lnTo>
                  <a:pt x="854697" y="14395"/>
                </a:lnTo>
                <a:lnTo>
                  <a:pt x="863359" y="18282"/>
                </a:lnTo>
                <a:lnTo>
                  <a:pt x="869177" y="25679"/>
                </a:lnTo>
                <a:lnTo>
                  <a:pt x="872277" y="37339"/>
                </a:lnTo>
                <a:lnTo>
                  <a:pt x="876297" y="37339"/>
                </a:lnTo>
                <a:lnTo>
                  <a:pt x="874864" y="13266"/>
                </a:lnTo>
                <a:close/>
              </a:path>
            </a:pathLst>
          </a:custGeom>
          <a:solidFill>
            <a:srgbClr val="F56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90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7.7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789372"/>
            <a:ext cx="55556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Some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best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practices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60" b="1">
                <a:solidFill>
                  <a:srgbClr val="5D88C0"/>
                </a:solidFill>
                <a:latin typeface="Open Sans Extrabold"/>
                <a:cs typeface="Open Sans Extrabold"/>
              </a:rPr>
              <a:t>that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can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be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applied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when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implementing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dynamic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pricing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strategy: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3543275"/>
            <a:ext cx="551751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715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good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strategy which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pricing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Initial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straightforward,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market and the market pricing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4548418"/>
            <a:ext cx="5593080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Introducing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program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introduce different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dynamic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5327388"/>
            <a:ext cx="54463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real-time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demand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setting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prices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505" y="5804986"/>
            <a:ext cx="579437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Apply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holistic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approach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dynamic pricing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because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prices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stores.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E.g.,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Hot Dog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IKEA costs cheaper than buying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pack 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supermarket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505" y="7061367"/>
            <a:ext cx="551180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way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gain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 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implementing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dynamic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continuously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learning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competitors,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market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8527" y="2814250"/>
            <a:ext cx="38525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Dynamic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pricing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differs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from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b="1">
                <a:solidFill>
                  <a:srgbClr val="5D88C0"/>
                </a:solidFill>
                <a:latin typeface="Open Sans Extrabold"/>
                <a:cs typeface="Open Sans Extrabold"/>
              </a:rPr>
              <a:t>B2B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and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5" b="1">
                <a:solidFill>
                  <a:srgbClr val="5D88C0"/>
                </a:solidFill>
                <a:latin typeface="Open Sans Extrabold"/>
                <a:cs typeface="Open Sans Extrabold"/>
              </a:rPr>
              <a:t>B2C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8443" y="3296099"/>
            <a:ext cx="4692015" cy="3790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B2B </a:t>
            </a:r>
            <a:r>
              <a:rPr dirty="0" sz="1650" spc="-50" b="1">
                <a:latin typeface="Open Sans Extrabold"/>
                <a:cs typeface="Open Sans Extrabold"/>
              </a:rPr>
              <a:t>should: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389255" indent="-377190">
              <a:lnSpc>
                <a:spcPct val="100000"/>
              </a:lnSpc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customised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Automatic change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based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quantity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50" spc="-25" b="1">
                <a:latin typeface="Open Sans Extrabold"/>
                <a:cs typeface="Open Sans Extrabold"/>
              </a:rPr>
              <a:t>B2C </a:t>
            </a:r>
            <a:r>
              <a:rPr dirty="0" sz="1650" spc="-50" b="1">
                <a:latin typeface="Open Sans Extrabold"/>
                <a:cs typeface="Open Sans Extrabold"/>
              </a:rPr>
              <a:t>should: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550">
              <a:latin typeface="Open Sans Extrabold"/>
              <a:cs typeface="Open Sans Extrabold"/>
            </a:endParaRPr>
          </a:p>
          <a:p>
            <a:pPr marL="389255" indent="-377190">
              <a:lnSpc>
                <a:spcPct val="100000"/>
              </a:lnSpc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Maintain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consistency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Maintain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Display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discounts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389255" indent="-377190">
              <a:lnSpc>
                <a:spcPct val="100000"/>
              </a:lnSpc>
              <a:buChar char="•"/>
              <a:tabLst>
                <a:tab pos="389255" algn="l"/>
                <a:tab pos="389890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Conditions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displayed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91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30" y="3543275"/>
            <a:ext cx="422275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DWith most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population moving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shop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online,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 step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ahead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providing the best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think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 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 out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market?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where marketing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 comes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play.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general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aspect,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strategy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consists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6 P’s: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5829677"/>
            <a:ext cx="9112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330" y="6332342"/>
            <a:ext cx="6515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5330" y="6835007"/>
            <a:ext cx="115824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330" y="7337673"/>
            <a:ext cx="6794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5330" y="7840338"/>
            <a:ext cx="820419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5330" y="8343003"/>
            <a:ext cx="10960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Processes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9673" y="3543275"/>
            <a:ext cx="4142740" cy="2035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6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P’s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equally important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 the products,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tactic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on-site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higher conversion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rates.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Promotion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 the products and services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offered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brands.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various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 shipping, product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order.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06779" y="3542899"/>
            <a:ext cx="407098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20" b="1">
                <a:solidFill>
                  <a:srgbClr val="5D88C0"/>
                </a:solidFill>
                <a:latin typeface="Open Sans Extrabold"/>
                <a:cs typeface="Open Sans Extrabold"/>
              </a:rPr>
              <a:t>Each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these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promotion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levels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has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different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types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promotions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such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as:</a:t>
            </a:r>
            <a:endParaRPr sz="1450">
              <a:latin typeface="Open Sans Extrabold"/>
              <a:cs typeface="Open Sans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06779" y="4321869"/>
            <a:ext cx="11468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Giveaways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06779" y="4824534"/>
            <a:ext cx="117856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Flash</a:t>
            </a:r>
            <a:r>
              <a:rPr dirty="0" sz="1450" spc="-5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6779" y="5327200"/>
            <a:ext cx="140017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-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Samples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6779" y="5829865"/>
            <a:ext cx="150558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Buy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X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Total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06779" y="6332530"/>
            <a:ext cx="16319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Buy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1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06779" y="6835195"/>
            <a:ext cx="16129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Bonus</a:t>
            </a:r>
            <a:r>
              <a:rPr dirty="0" sz="1450" spc="-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06779" y="7337861"/>
            <a:ext cx="154749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Multi-purchase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06779" y="7840526"/>
            <a:ext cx="133223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Cross-selling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06779" y="8343192"/>
            <a:ext cx="93154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Bundles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7.8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2034" y="1855074"/>
            <a:ext cx="320294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90">
                <a:latin typeface="Open Sans"/>
                <a:cs typeface="Open Sans"/>
              </a:rPr>
              <a:t>Promotions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2394" y="5895108"/>
            <a:ext cx="4256184" cy="263866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4814074" y="3568342"/>
            <a:ext cx="13296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-4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4814074" y="4071008"/>
            <a:ext cx="10033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Coupons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14074" y="4573673"/>
            <a:ext cx="193611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Promotional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814074" y="5076338"/>
            <a:ext cx="142303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-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814074" y="5579004"/>
            <a:ext cx="208407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Discount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shipping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814074" y="6056602"/>
            <a:ext cx="4273550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10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face</a:t>
            </a:r>
            <a:r>
              <a:rPr dirty="0" sz="1450" spc="10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intense</a:t>
            </a:r>
            <a:r>
              <a:rPr dirty="0" sz="1450" spc="1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competition</a:t>
            </a:r>
            <a:r>
              <a:rPr dirty="0" sz="1450" spc="10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10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competitive advantage,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apply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 strategies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promotions. Each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 which promotion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benefit them.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92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446" y="3543275"/>
            <a:ext cx="881951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e-Commerce,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define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series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linked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contributes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benefiting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vision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goal.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 actions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tasks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set-up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way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function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individually,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sequentially,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simultaneously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combination.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major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role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business strategy.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06925" y="3543087"/>
            <a:ext cx="423164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various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types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</a:t>
            </a:r>
            <a:r>
              <a:rPr dirty="0" sz="1450" spc="9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structured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suits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meet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requirements.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campaigns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06925" y="4824534"/>
            <a:ext cx="11112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06925" y="5327200"/>
            <a:ext cx="66992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06925" y="5829865"/>
            <a:ext cx="16129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Public</a:t>
            </a:r>
            <a:r>
              <a:rPr dirty="0" sz="1450" spc="-5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Relations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06925" y="6332530"/>
            <a:ext cx="90614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Internal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06925" y="6810128"/>
            <a:ext cx="420179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 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effective,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lasting</a:t>
            </a:r>
            <a:r>
              <a:rPr dirty="0" sz="1450" spc="8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impact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customers.</a:t>
            </a:r>
            <a:r>
              <a:rPr dirty="0" sz="1450" spc="9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presence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felt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market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 quickly as possible. To create an effective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 there are certain points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refer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06925" y="8568986"/>
            <a:ext cx="423354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entire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 which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means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storefront needs 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presentable,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user-friendly,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quick,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secure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easy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93110" y="3542710"/>
            <a:ext cx="3957954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Differences between 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93110" y="4296614"/>
            <a:ext cx="422846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Develop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relationship: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uses campaign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relationships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whereas, B2C user campaign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short term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relationships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93110" y="5552994"/>
            <a:ext cx="4015104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Branding: B2B campaign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generating leads whereas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focuses on brand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value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93110" y="6558136"/>
            <a:ext cx="413766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 Making: B2B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logical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creating campaigns whereas B2C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emotional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 makers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93110" y="7563279"/>
            <a:ext cx="420243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Audience: B2B consists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multiple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management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 B2C create campaigns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targeting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individual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end user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793110" y="8819659"/>
            <a:ext cx="415099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Detailed, streamlined, smart and unique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experience.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7.9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2034" y="1855074"/>
            <a:ext cx="652462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110">
                <a:latin typeface="Open Sans"/>
                <a:cs typeface="Open Sans"/>
              </a:rPr>
              <a:t>Campaign</a:t>
            </a:r>
            <a:r>
              <a:rPr dirty="0" sz="4750" spc="-40">
                <a:latin typeface="Open Sans"/>
                <a:cs typeface="Open Sans"/>
              </a:rPr>
              <a:t> </a:t>
            </a:r>
            <a:r>
              <a:rPr dirty="0" sz="4750" spc="-105">
                <a:latin typeface="Open Sans"/>
                <a:cs typeface="Open Sans"/>
              </a:rPr>
              <a:t>Management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5277326"/>
            <a:ext cx="8879310" cy="3156317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93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30" y="3543275"/>
            <a:ext cx="5634990" cy="1784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industry,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anyone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shows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interest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brand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products. Be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clicking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the website,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checking out an advertisement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media,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exploring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products. Generating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e-commerce industry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cortical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part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business because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lead today can be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customer tomorrow. Lead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generation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 process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 time and requires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patience.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5553371"/>
            <a:ext cx="557974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simple workflow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followed 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endParaRPr sz="1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</a:t>
            </a:r>
            <a:r>
              <a:rPr dirty="0" sz="1450" spc="-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generation: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5375" y="3542899"/>
            <a:ext cx="577151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practises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generating leads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375" y="4296802"/>
            <a:ext cx="583247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12395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Unique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research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4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find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 what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interested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want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purchase.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 such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grabs customer attention,</a:t>
            </a: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intrigues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them. Content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limited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videos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images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must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5375" y="6055659"/>
            <a:ext cx="5825490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Communities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communication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 Instagram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page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Facebook community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 can post reviews, questions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concerns.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team 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actively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5375" y="7312040"/>
            <a:ext cx="5779770" cy="27895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Influencers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Influencers can be looped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promote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brand. Influencers 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fan base,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group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followers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listen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beneficial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brands.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collaborate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officially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free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influencers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promote.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100330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Media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world today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attracted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 world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having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 presence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important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brands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nowadays. Brands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presence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felt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but posting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regularly,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posting content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target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different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customers, making sure the content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correct and always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66847" y="3567211"/>
            <a:ext cx="357632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reposting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comments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posts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78372" y="4044810"/>
            <a:ext cx="564832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good SEO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 as good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SEO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ranking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the brands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higher chance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displaying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content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78372" y="5049952"/>
            <a:ext cx="5739765" cy="52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Paid Campaigns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Brands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focus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posting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paid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bring focus 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8372" y="5803855"/>
            <a:ext cx="5772785" cy="52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3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Unhappy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satisfied,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brands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try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reach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78372" y="6557759"/>
            <a:ext cx="569976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Though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 generation might not be easy nevertheless,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brands want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sustain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competitive advantage.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7.10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2034" y="1855074"/>
            <a:ext cx="4585970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0">
                <a:latin typeface="Open Sans"/>
                <a:cs typeface="Open Sans"/>
              </a:rPr>
              <a:t>Lead </a:t>
            </a:r>
            <a:r>
              <a:rPr dirty="0" sz="4750" spc="-80">
                <a:latin typeface="Open Sans"/>
                <a:cs typeface="Open Sans"/>
              </a:rPr>
              <a:t>Generation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6315727"/>
            <a:ext cx="5402976" cy="3851615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94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7.10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919147"/>
            <a:ext cx="8907780" cy="50476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0" b="1">
                <a:latin typeface="Open Sans Extrabold"/>
                <a:cs typeface="Open Sans Extrabold"/>
              </a:rPr>
              <a:t>Lead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generation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is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different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between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25" b="1">
                <a:latin typeface="Open Sans Extrabold"/>
                <a:cs typeface="Open Sans Extrabold"/>
              </a:rPr>
              <a:t>B2B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20" b="1">
                <a:latin typeface="Open Sans Extrabold"/>
                <a:cs typeface="Open Sans Extrabold"/>
              </a:rPr>
              <a:t>B2C:</a:t>
            </a:r>
            <a:endParaRPr sz="1650">
              <a:latin typeface="Open Sans Extrabold"/>
              <a:cs typeface="Open Sans Extrabold"/>
            </a:endParaRPr>
          </a:p>
          <a:p>
            <a:pPr algn="just" marL="200660" marR="211454" indent="-188595">
              <a:lnSpc>
                <a:spcPct val="113700"/>
              </a:lnSpc>
              <a:spcBef>
                <a:spcPts val="1939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Cycle: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 generation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much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larger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 as the contracts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made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are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long term compared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B2C.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and resource allocated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 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cycle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much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shorted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money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resource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involved.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6350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consumers usually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more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knowledge about 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research about the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typically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reaches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wide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range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audience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15430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tends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attract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saturated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builds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relationships 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trust.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both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same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goal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ROI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30543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Interaction: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decisions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individually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3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multiple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are involved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decision making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no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method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of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generating leads but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possible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 lead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methods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shape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organisation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whether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B2B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B2C.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95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30" y="3543275"/>
            <a:ext cx="8775700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well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dashboard.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everything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leverage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power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improve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business process, teams, offering and more.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06967" y="3543087"/>
            <a:ext cx="876617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953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dashboards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requirements.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wants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create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dashboard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progress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 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how many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people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sold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best,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dashboard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daily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conversion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bestselling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product, worst-selling product, returns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06883" y="5055208"/>
            <a:ext cx="8568690" cy="4293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Some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other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features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of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reports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dashboards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Tracks ROI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decisions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monitor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progress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 Sales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 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most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sales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tracked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real-time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visualise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54419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Able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measure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features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enhance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Monitoring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KPIs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  <a:spcBef>
                <a:spcPts val="5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much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going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difficult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dashboard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play.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consolidate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one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place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overview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everyone.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targets,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identify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new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opportunities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competitive advantage.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7.11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034" y="1855074"/>
            <a:ext cx="735647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90">
                <a:latin typeface="Open Sans"/>
                <a:cs typeface="Open Sans"/>
              </a:rPr>
              <a:t>Reporting</a:t>
            </a:r>
            <a:r>
              <a:rPr dirty="0" sz="4750" spc="-25">
                <a:latin typeface="Open Sans"/>
                <a:cs typeface="Open Sans"/>
              </a:rPr>
              <a:t> </a:t>
            </a:r>
            <a:r>
              <a:rPr dirty="0" sz="4750" spc="-90">
                <a:latin typeface="Open Sans"/>
                <a:cs typeface="Open Sans"/>
              </a:rPr>
              <a:t>and</a:t>
            </a:r>
            <a:r>
              <a:rPr dirty="0" sz="4750" spc="-20">
                <a:latin typeface="Open Sans"/>
                <a:cs typeface="Open Sans"/>
              </a:rPr>
              <a:t> </a:t>
            </a:r>
            <a:r>
              <a:rPr dirty="0" sz="4750" spc="-80">
                <a:latin typeface="Open Sans"/>
                <a:cs typeface="Open Sans"/>
              </a:rPr>
              <a:t>Dashboards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5277326"/>
            <a:ext cx="8879310" cy="420287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96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7.11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919147"/>
            <a:ext cx="6777355" cy="17805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1275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latin typeface="Open Sans Extrabold"/>
                <a:cs typeface="Open Sans Extrabold"/>
              </a:rPr>
              <a:t>Top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30" b="1">
                <a:latin typeface="Open Sans Extrabold"/>
                <a:cs typeface="Open Sans Extrabold"/>
              </a:rPr>
              <a:t>4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reports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and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dashboards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that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can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50" b="1">
                <a:latin typeface="Open Sans Extrabold"/>
                <a:cs typeface="Open Sans Extrabold"/>
              </a:rPr>
              <a:t>be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used</a:t>
            </a:r>
            <a:r>
              <a:rPr dirty="0" sz="1650" spc="10" b="1">
                <a:latin typeface="Open Sans Extrabold"/>
                <a:cs typeface="Open Sans Extrabold"/>
              </a:rPr>
              <a:t> </a:t>
            </a:r>
            <a:r>
              <a:rPr dirty="0" sz="1650" spc="-80" b="1">
                <a:latin typeface="Open Sans Extrabold"/>
                <a:cs typeface="Open Sans Extrabold"/>
              </a:rPr>
              <a:t>by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25" b="1">
                <a:latin typeface="Open Sans Extrabold"/>
                <a:cs typeface="Open Sans Extrabold"/>
              </a:rPr>
              <a:t>B2B</a:t>
            </a:r>
            <a:r>
              <a:rPr dirty="0" sz="1650" spc="1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companies </a:t>
            </a:r>
            <a:r>
              <a:rPr dirty="0" sz="1650" spc="-41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are:</a:t>
            </a:r>
            <a:endParaRPr sz="1650">
              <a:latin typeface="Open Sans Extrabold"/>
              <a:cs typeface="Open Sans Extrabold"/>
            </a:endParaRPr>
          </a:p>
          <a:p>
            <a:pPr marL="200660" marR="5080" indent="-188595">
              <a:lnSpc>
                <a:spcPct val="113700"/>
              </a:lnSpc>
              <a:spcBef>
                <a:spcPts val="1939"/>
              </a:spcBef>
              <a:buChar char="•"/>
              <a:tabLst>
                <a:tab pos="201295" algn="l"/>
              </a:tabLst>
            </a:pP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1Company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Profile: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company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profiles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history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like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purchased,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payment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details,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on. 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dashboard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potential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risks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issues.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4925306"/>
            <a:ext cx="6653530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Catalogue: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catalogue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dashboard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8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7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view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 product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catalogue,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promotions,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inventory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levels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identify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kind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promotion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 worked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product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demand.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them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be</a:t>
            </a:r>
            <a:endParaRPr sz="1450">
              <a:latin typeface="Open Sans"/>
              <a:cs typeface="Open Sans"/>
            </a:endParaRPr>
          </a:p>
          <a:p>
            <a:pPr marL="200660" marR="3098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 step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ahead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stocking 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inventory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competitive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advantage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6684164"/>
            <a:ext cx="684720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Quotes: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model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quotes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go through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process where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 analyse the quote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sent by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pricing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either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approve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negotiate.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quote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dashboard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improve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quote conversion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tracking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success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competition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rates,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performance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overall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retention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8443021"/>
            <a:ext cx="6753225" cy="1282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Sales: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Even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though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business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work 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still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representative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things moving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along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identifying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quotes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need negotiation,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quotes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are getting expired,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contracts 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 up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renewal,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performance 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streamline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day-to-day business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activities.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4774" y="1990243"/>
            <a:ext cx="827186" cy="72171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773358" y="2919147"/>
            <a:ext cx="36988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Open Sans Extrabold"/>
                <a:cs typeface="Open Sans Extrabold"/>
              </a:rPr>
              <a:t>Magento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latin typeface="Open Sans Extrabold"/>
                <a:cs typeface="Open Sans Extrabold"/>
              </a:rPr>
              <a:t>Business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Intelligence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(MBI)</a:t>
            </a:r>
            <a:endParaRPr sz="1650">
              <a:latin typeface="Open Sans Extrabold"/>
              <a:cs typeface="Open Sans Extrabol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48378" y="1622987"/>
            <a:ext cx="1382156" cy="138215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253850" y="2919147"/>
            <a:ext cx="28714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5" b="1">
                <a:latin typeface="Open Sans Extrabold"/>
                <a:cs typeface="Open Sans Extrabold"/>
              </a:rPr>
              <a:t>Adobe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Analytics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Foundation</a:t>
            </a:r>
            <a:endParaRPr sz="1650">
              <a:latin typeface="Open Sans Extrabold"/>
              <a:cs typeface="Open Sans Extra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298975" y="3413508"/>
            <a:ext cx="4648835" cy="1645285"/>
            <a:chOff x="9298975" y="3413508"/>
            <a:chExt cx="4648835" cy="1645285"/>
          </a:xfrm>
        </p:grpSpPr>
        <p:sp>
          <p:nvSpPr>
            <p:cNvPr id="14" name="object 14"/>
            <p:cNvSpPr/>
            <p:nvPr/>
          </p:nvSpPr>
          <p:spPr>
            <a:xfrm>
              <a:off x="9312278" y="3435186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09446" y="3549344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w="0" h="1394460">
                  <a:moveTo>
                    <a:pt x="0" y="0"/>
                  </a:moveTo>
                  <a:lnTo>
                    <a:pt x="0" y="13939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98975" y="349727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320655" y="500602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0"/>
                  </a:lnTo>
                  <a:lnTo>
                    <a:pt x="21424" y="24463"/>
                  </a:lnTo>
                  <a:lnTo>
                    <a:pt x="35320" y="33161"/>
                  </a:lnTo>
                  <a:lnTo>
                    <a:pt x="50867" y="39024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98975" y="49536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435286" y="5047907"/>
              <a:ext cx="4396740" cy="0"/>
            </a:xfrm>
            <a:custGeom>
              <a:avLst/>
              <a:gdLst/>
              <a:ahLst/>
              <a:cxnLst/>
              <a:rect l="l" t="t" r="r" b="b"/>
              <a:pathLst>
                <a:path w="4396740" h="0">
                  <a:moveTo>
                    <a:pt x="0" y="0"/>
                  </a:moveTo>
                  <a:lnTo>
                    <a:pt x="4396661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382742" y="503743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894871" y="498582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842512" y="503743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936748" y="3528565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w="0" h="1394460">
                  <a:moveTo>
                    <a:pt x="0" y="1393936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926279" y="49536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874670" y="3426806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926279" y="349727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414246" y="3423979"/>
              <a:ext cx="4396740" cy="0"/>
            </a:xfrm>
            <a:custGeom>
              <a:avLst/>
              <a:gdLst/>
              <a:ahLst/>
              <a:cxnLst/>
              <a:rect l="l" t="t" r="r" b="b"/>
              <a:pathLst>
                <a:path w="4396740" h="0">
                  <a:moveTo>
                    <a:pt x="439666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82735" y="3413512"/>
              <a:ext cx="4481195" cy="20955"/>
            </a:xfrm>
            <a:custGeom>
              <a:avLst/>
              <a:gdLst/>
              <a:ahLst/>
              <a:cxnLst/>
              <a:rect l="l" t="t" r="r" b="b"/>
              <a:pathLst>
                <a:path w="4481194" h="20954">
                  <a:moveTo>
                    <a:pt x="20942" y="10477"/>
                  </a:moveTo>
                  <a:lnTo>
                    <a:pt x="17881" y="3073"/>
                  </a:lnTo>
                  <a:lnTo>
                    <a:pt x="10477" y="0"/>
                  </a:lnTo>
                  <a:lnTo>
                    <a:pt x="3073" y="3073"/>
                  </a:lnTo>
                  <a:lnTo>
                    <a:pt x="0" y="10477"/>
                  </a:lnTo>
                  <a:lnTo>
                    <a:pt x="3073" y="17881"/>
                  </a:lnTo>
                  <a:lnTo>
                    <a:pt x="10477" y="20942"/>
                  </a:lnTo>
                  <a:lnTo>
                    <a:pt x="17881" y="17881"/>
                  </a:lnTo>
                  <a:lnTo>
                    <a:pt x="20942" y="10477"/>
                  </a:lnTo>
                  <a:close/>
                </a:path>
                <a:path w="4481194" h="20954">
                  <a:moveTo>
                    <a:pt x="4480712" y="10477"/>
                  </a:moveTo>
                  <a:lnTo>
                    <a:pt x="4477651" y="3073"/>
                  </a:lnTo>
                  <a:lnTo>
                    <a:pt x="4470247" y="0"/>
                  </a:lnTo>
                  <a:lnTo>
                    <a:pt x="4462843" y="3073"/>
                  </a:lnTo>
                  <a:lnTo>
                    <a:pt x="4459770" y="10477"/>
                  </a:lnTo>
                  <a:lnTo>
                    <a:pt x="4462843" y="17881"/>
                  </a:lnTo>
                  <a:lnTo>
                    <a:pt x="4470247" y="20942"/>
                  </a:lnTo>
                  <a:lnTo>
                    <a:pt x="4477651" y="17881"/>
                  </a:lnTo>
                  <a:lnTo>
                    <a:pt x="4480712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9590523" y="3543275"/>
            <a:ext cx="4050029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Seeking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detailed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-45" b="1">
                <a:solidFill>
                  <a:srgbClr val="4B4F51"/>
                </a:solidFill>
                <a:latin typeface="Open Sans Extrabold"/>
                <a:cs typeface="Open Sans Extrabold"/>
              </a:rPr>
              <a:t>transactional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data: </a:t>
            </a:r>
            <a:r>
              <a:rPr dirty="0" sz="1450" spc="-3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customers, orders &amp; products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holistic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commerce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operations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performing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regular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basis.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49595" y="4078010"/>
            <a:ext cx="225425" cy="335915"/>
          </a:xfrm>
          <a:prstGeom prst="rect">
            <a:avLst/>
          </a:prstGeom>
        </p:spPr>
        <p:txBody>
          <a:bodyPr wrap="square" lIns="0" tIns="2286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150" b="1">
                <a:solidFill>
                  <a:srgbClr val="2E75B5"/>
                </a:solidFill>
                <a:latin typeface="Open Sans Extrabold"/>
                <a:cs typeface="Open Sans Extrabold"/>
              </a:rPr>
              <a:t>Why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54007" y="3423979"/>
            <a:ext cx="617855" cy="1638935"/>
          </a:xfrm>
          <a:custGeom>
            <a:avLst/>
            <a:gdLst/>
            <a:ahLst/>
            <a:cxnLst/>
            <a:rect l="l" t="t" r="r" b="b"/>
            <a:pathLst>
              <a:path w="617854" h="1638935">
                <a:moveTo>
                  <a:pt x="0" y="1596810"/>
                </a:moveTo>
                <a:lnTo>
                  <a:pt x="3288" y="1613112"/>
                </a:lnTo>
                <a:lnTo>
                  <a:pt x="12260" y="1626425"/>
                </a:lnTo>
                <a:lnTo>
                  <a:pt x="25572" y="1635401"/>
                </a:lnTo>
                <a:lnTo>
                  <a:pt x="41883" y="1638693"/>
                </a:lnTo>
                <a:lnTo>
                  <a:pt x="575898" y="1638693"/>
                </a:lnTo>
                <a:lnTo>
                  <a:pt x="592209" y="1635401"/>
                </a:lnTo>
                <a:lnTo>
                  <a:pt x="605522" y="1626425"/>
                </a:lnTo>
                <a:lnTo>
                  <a:pt x="614493" y="1613112"/>
                </a:lnTo>
                <a:lnTo>
                  <a:pt x="617782" y="1596810"/>
                </a:lnTo>
                <a:lnTo>
                  <a:pt x="617782" y="41883"/>
                </a:lnTo>
                <a:lnTo>
                  <a:pt x="614493" y="25581"/>
                </a:lnTo>
                <a:lnTo>
                  <a:pt x="605522" y="12267"/>
                </a:lnTo>
                <a:lnTo>
                  <a:pt x="592209" y="3291"/>
                </a:lnTo>
                <a:lnTo>
                  <a:pt x="575898" y="0"/>
                </a:lnTo>
                <a:lnTo>
                  <a:pt x="41883" y="0"/>
                </a:lnTo>
                <a:lnTo>
                  <a:pt x="25572" y="3291"/>
                </a:lnTo>
                <a:lnTo>
                  <a:pt x="12260" y="12267"/>
                </a:lnTo>
                <a:lnTo>
                  <a:pt x="3288" y="25581"/>
                </a:lnTo>
                <a:lnTo>
                  <a:pt x="0" y="41883"/>
                </a:lnTo>
                <a:lnTo>
                  <a:pt x="0" y="1596810"/>
                </a:lnTo>
                <a:close/>
              </a:path>
            </a:pathLst>
          </a:custGeom>
          <a:ln w="10470">
            <a:solidFill>
              <a:srgbClr val="2E75B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14345941" y="3413508"/>
            <a:ext cx="4773930" cy="1645285"/>
            <a:chOff x="14345941" y="3413508"/>
            <a:chExt cx="4773930" cy="1645285"/>
          </a:xfrm>
        </p:grpSpPr>
        <p:sp>
          <p:nvSpPr>
            <p:cNvPr id="33" name="object 33"/>
            <p:cNvSpPr/>
            <p:nvPr/>
          </p:nvSpPr>
          <p:spPr>
            <a:xfrm>
              <a:off x="14359243" y="3435186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356412" y="3549344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w="0" h="1394460">
                  <a:moveTo>
                    <a:pt x="0" y="0"/>
                  </a:moveTo>
                  <a:lnTo>
                    <a:pt x="0" y="13939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345941" y="349727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367622" y="500602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0"/>
                  </a:lnTo>
                  <a:lnTo>
                    <a:pt x="21424" y="24463"/>
                  </a:lnTo>
                  <a:lnTo>
                    <a:pt x="35320" y="33161"/>
                  </a:lnTo>
                  <a:lnTo>
                    <a:pt x="50867" y="39024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345941" y="49536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4482247" y="5047907"/>
              <a:ext cx="4522470" cy="0"/>
            </a:xfrm>
            <a:custGeom>
              <a:avLst/>
              <a:gdLst/>
              <a:ahLst/>
              <a:cxnLst/>
              <a:rect l="l" t="t" r="r" b="b"/>
              <a:pathLst>
                <a:path w="4522469" h="0">
                  <a:moveTo>
                    <a:pt x="0" y="0"/>
                  </a:moveTo>
                  <a:lnTo>
                    <a:pt x="4522312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429708" y="503743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9067487" y="498582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9015129" y="503743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9109364" y="3528565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w="0" h="1394460">
                  <a:moveTo>
                    <a:pt x="0" y="1393936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9098896" y="495367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9047287" y="3426806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9098896" y="349727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461217" y="3423979"/>
              <a:ext cx="4522470" cy="0"/>
            </a:xfrm>
            <a:custGeom>
              <a:avLst/>
              <a:gdLst/>
              <a:ahLst/>
              <a:cxnLst/>
              <a:rect l="l" t="t" r="r" b="b"/>
              <a:pathLst>
                <a:path w="4522469" h="0">
                  <a:moveTo>
                    <a:pt x="4522312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429702" y="3413512"/>
              <a:ext cx="4606925" cy="20955"/>
            </a:xfrm>
            <a:custGeom>
              <a:avLst/>
              <a:gdLst/>
              <a:ahLst/>
              <a:cxnLst/>
              <a:rect l="l" t="t" r="r" b="b"/>
              <a:pathLst>
                <a:path w="4606925" h="20954">
                  <a:moveTo>
                    <a:pt x="20942" y="10477"/>
                  </a:moveTo>
                  <a:lnTo>
                    <a:pt x="17868" y="3073"/>
                  </a:lnTo>
                  <a:lnTo>
                    <a:pt x="10464" y="0"/>
                  </a:lnTo>
                  <a:lnTo>
                    <a:pt x="3060" y="3073"/>
                  </a:lnTo>
                  <a:lnTo>
                    <a:pt x="0" y="10477"/>
                  </a:lnTo>
                  <a:lnTo>
                    <a:pt x="3060" y="17881"/>
                  </a:lnTo>
                  <a:lnTo>
                    <a:pt x="10464" y="20942"/>
                  </a:lnTo>
                  <a:lnTo>
                    <a:pt x="17868" y="17881"/>
                  </a:lnTo>
                  <a:lnTo>
                    <a:pt x="20942" y="10477"/>
                  </a:lnTo>
                  <a:close/>
                </a:path>
                <a:path w="4606925" h="20954">
                  <a:moveTo>
                    <a:pt x="4606366" y="10477"/>
                  </a:moveTo>
                  <a:lnTo>
                    <a:pt x="4603293" y="3073"/>
                  </a:lnTo>
                  <a:lnTo>
                    <a:pt x="4595888" y="0"/>
                  </a:lnTo>
                  <a:lnTo>
                    <a:pt x="4588484" y="3073"/>
                  </a:lnTo>
                  <a:lnTo>
                    <a:pt x="4585424" y="10477"/>
                  </a:lnTo>
                  <a:lnTo>
                    <a:pt x="4588484" y="17881"/>
                  </a:lnTo>
                  <a:lnTo>
                    <a:pt x="4595888" y="20942"/>
                  </a:lnTo>
                  <a:lnTo>
                    <a:pt x="4603293" y="17881"/>
                  </a:lnTo>
                  <a:lnTo>
                    <a:pt x="4606366" y="10477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14645713" y="3543275"/>
            <a:ext cx="410654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Seeking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insights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with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rich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behavioral data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across</a:t>
            </a:r>
            <a:r>
              <a:rPr dirty="0" sz="1450" spc="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multiple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channels,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7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offline,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gain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detailed view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real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time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actionability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9310754" y="5256384"/>
            <a:ext cx="4636770" cy="1645285"/>
            <a:chOff x="9310754" y="5256384"/>
            <a:chExt cx="4636770" cy="1645285"/>
          </a:xfrm>
        </p:grpSpPr>
        <p:sp>
          <p:nvSpPr>
            <p:cNvPr id="50" name="object 50"/>
            <p:cNvSpPr/>
            <p:nvPr/>
          </p:nvSpPr>
          <p:spPr>
            <a:xfrm>
              <a:off x="9324057" y="527806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321225" y="5392220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w="0" h="1394459">
                  <a:moveTo>
                    <a:pt x="0" y="0"/>
                  </a:moveTo>
                  <a:lnTo>
                    <a:pt x="0" y="13939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310754" y="534015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332434" y="684889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0"/>
                  </a:lnTo>
                  <a:lnTo>
                    <a:pt x="21424" y="24463"/>
                  </a:lnTo>
                  <a:lnTo>
                    <a:pt x="35320" y="33161"/>
                  </a:lnTo>
                  <a:lnTo>
                    <a:pt x="50867" y="39024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9310754" y="67965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9446954" y="6890783"/>
              <a:ext cx="4385310" cy="0"/>
            </a:xfrm>
            <a:custGeom>
              <a:avLst/>
              <a:gdLst/>
              <a:ahLst/>
              <a:cxnLst/>
              <a:rect l="l" t="t" r="r" b="b"/>
              <a:pathLst>
                <a:path w="4385309" h="0">
                  <a:moveTo>
                    <a:pt x="0" y="0"/>
                  </a:moveTo>
                  <a:lnTo>
                    <a:pt x="4385049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394522" y="68803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3894870" y="6828698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3842512" y="688031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3936748" y="5371441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w="0" h="1394459">
                  <a:moveTo>
                    <a:pt x="0" y="1393936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3926279" y="679654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3874670" y="526968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3926279" y="534015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425970" y="5266855"/>
              <a:ext cx="4385310" cy="0"/>
            </a:xfrm>
            <a:custGeom>
              <a:avLst/>
              <a:gdLst/>
              <a:ahLst/>
              <a:cxnLst/>
              <a:rect l="l" t="t" r="r" b="b"/>
              <a:pathLst>
                <a:path w="4385309" h="0">
                  <a:moveTo>
                    <a:pt x="4385049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394520" y="5256396"/>
              <a:ext cx="4469130" cy="20955"/>
            </a:xfrm>
            <a:custGeom>
              <a:avLst/>
              <a:gdLst/>
              <a:ahLst/>
              <a:cxnLst/>
              <a:rect l="l" t="t" r="r" b="b"/>
              <a:pathLst>
                <a:path w="4469130" h="20954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29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4469130" h="20954">
                  <a:moveTo>
                    <a:pt x="4468927" y="10464"/>
                  </a:moveTo>
                  <a:lnTo>
                    <a:pt x="4465866" y="3060"/>
                  </a:lnTo>
                  <a:lnTo>
                    <a:pt x="4458462" y="0"/>
                  </a:lnTo>
                  <a:lnTo>
                    <a:pt x="4451058" y="3060"/>
                  </a:lnTo>
                  <a:lnTo>
                    <a:pt x="4447984" y="10464"/>
                  </a:lnTo>
                  <a:lnTo>
                    <a:pt x="4451058" y="17868"/>
                  </a:lnTo>
                  <a:lnTo>
                    <a:pt x="4458462" y="20929"/>
                  </a:lnTo>
                  <a:lnTo>
                    <a:pt x="4465866" y="17868"/>
                  </a:lnTo>
                  <a:lnTo>
                    <a:pt x="4468927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9601531" y="5453102"/>
            <a:ext cx="4014470" cy="10058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-40" b="1">
                <a:solidFill>
                  <a:srgbClr val="4B4F51"/>
                </a:solidFill>
                <a:latin typeface="Open Sans Extrabold"/>
                <a:cs typeface="Open Sans Extrabold"/>
              </a:rPr>
              <a:t>Centralizing</a:t>
            </a:r>
            <a:r>
              <a:rPr dirty="0" sz="1450" spc="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vital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122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Calculating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</a:t>
            </a:r>
            <a:r>
              <a:rPr dirty="0" sz="1450" spc="-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KPIs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12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Automating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&amp;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sharing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reporting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555485" y="5640411"/>
            <a:ext cx="225425" cy="813435"/>
          </a:xfrm>
          <a:prstGeom prst="rect">
            <a:avLst/>
          </a:prstGeom>
        </p:spPr>
        <p:txBody>
          <a:bodyPr wrap="square" lIns="0" tIns="2286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150" b="1">
                <a:solidFill>
                  <a:srgbClr val="2E75B5"/>
                </a:solidFill>
                <a:latin typeface="Open Sans Extrabold"/>
                <a:cs typeface="Open Sans Extrabold"/>
              </a:rPr>
              <a:t>Core</a:t>
            </a:r>
            <a:r>
              <a:rPr dirty="0" sz="1150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5" b="1">
                <a:solidFill>
                  <a:srgbClr val="2E75B5"/>
                </a:solidFill>
                <a:latin typeface="Open Sans Extrabold"/>
                <a:cs typeface="Open Sans Extrabold"/>
              </a:rPr>
              <a:t>Uders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354007" y="5266855"/>
            <a:ext cx="629920" cy="1555115"/>
          </a:xfrm>
          <a:custGeom>
            <a:avLst/>
            <a:gdLst/>
            <a:ahLst/>
            <a:cxnLst/>
            <a:rect l="l" t="t" r="r" b="b"/>
            <a:pathLst>
              <a:path w="629920" h="1555115">
                <a:moveTo>
                  <a:pt x="0" y="1513042"/>
                </a:moveTo>
                <a:lnTo>
                  <a:pt x="3288" y="1529345"/>
                </a:lnTo>
                <a:lnTo>
                  <a:pt x="12260" y="1542658"/>
                </a:lnTo>
                <a:lnTo>
                  <a:pt x="25572" y="1551634"/>
                </a:lnTo>
                <a:lnTo>
                  <a:pt x="41883" y="1554926"/>
                </a:lnTo>
                <a:lnTo>
                  <a:pt x="587678" y="1554926"/>
                </a:lnTo>
                <a:lnTo>
                  <a:pt x="603989" y="1551634"/>
                </a:lnTo>
                <a:lnTo>
                  <a:pt x="617301" y="1542658"/>
                </a:lnTo>
                <a:lnTo>
                  <a:pt x="626273" y="1529345"/>
                </a:lnTo>
                <a:lnTo>
                  <a:pt x="629561" y="1513042"/>
                </a:lnTo>
                <a:lnTo>
                  <a:pt x="629561" y="41883"/>
                </a:lnTo>
                <a:lnTo>
                  <a:pt x="626273" y="25581"/>
                </a:lnTo>
                <a:lnTo>
                  <a:pt x="617301" y="12267"/>
                </a:lnTo>
                <a:lnTo>
                  <a:pt x="603989" y="3291"/>
                </a:lnTo>
                <a:lnTo>
                  <a:pt x="587678" y="0"/>
                </a:lnTo>
                <a:lnTo>
                  <a:pt x="41883" y="0"/>
                </a:lnTo>
                <a:lnTo>
                  <a:pt x="25572" y="3291"/>
                </a:lnTo>
                <a:lnTo>
                  <a:pt x="12260" y="12267"/>
                </a:lnTo>
                <a:lnTo>
                  <a:pt x="3288" y="25581"/>
                </a:lnTo>
                <a:lnTo>
                  <a:pt x="0" y="41883"/>
                </a:lnTo>
                <a:lnTo>
                  <a:pt x="0" y="1513042"/>
                </a:lnTo>
                <a:close/>
              </a:path>
            </a:pathLst>
          </a:custGeom>
          <a:ln w="10470">
            <a:solidFill>
              <a:srgbClr val="2E75B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8" name="object 68"/>
          <p:cNvGrpSpPr/>
          <p:nvPr/>
        </p:nvGrpSpPr>
        <p:grpSpPr>
          <a:xfrm>
            <a:off x="9310754" y="7120201"/>
            <a:ext cx="4636770" cy="1843405"/>
            <a:chOff x="9310754" y="7120201"/>
            <a:chExt cx="4636770" cy="1843405"/>
          </a:xfrm>
        </p:grpSpPr>
        <p:sp>
          <p:nvSpPr>
            <p:cNvPr id="69" name="object 69"/>
            <p:cNvSpPr/>
            <p:nvPr/>
          </p:nvSpPr>
          <p:spPr>
            <a:xfrm>
              <a:off x="9324057" y="714187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9321225" y="7256855"/>
              <a:ext cx="0" cy="1591310"/>
            </a:xfrm>
            <a:custGeom>
              <a:avLst/>
              <a:gdLst/>
              <a:ahLst/>
              <a:cxnLst/>
              <a:rect l="l" t="t" r="r" b="b"/>
              <a:pathLst>
                <a:path w="0" h="1591309">
                  <a:moveTo>
                    <a:pt x="0" y="0"/>
                  </a:moveTo>
                  <a:lnTo>
                    <a:pt x="0" y="159075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9310754" y="720396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9332434" y="891072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9310754" y="885836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446954" y="8952606"/>
              <a:ext cx="4385310" cy="0"/>
            </a:xfrm>
            <a:custGeom>
              <a:avLst/>
              <a:gdLst/>
              <a:ahLst/>
              <a:cxnLst/>
              <a:rect l="l" t="t" r="r" b="b"/>
              <a:pathLst>
                <a:path w="4385309" h="0">
                  <a:moveTo>
                    <a:pt x="0" y="0"/>
                  </a:moveTo>
                  <a:lnTo>
                    <a:pt x="4385049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394522" y="894213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3894870" y="889052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3842512" y="894213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3936748" y="7235666"/>
              <a:ext cx="0" cy="1591310"/>
            </a:xfrm>
            <a:custGeom>
              <a:avLst/>
              <a:gdLst/>
              <a:ahLst/>
              <a:cxnLst/>
              <a:rect l="l" t="t" r="r" b="b"/>
              <a:pathLst>
                <a:path w="0" h="1591309">
                  <a:moveTo>
                    <a:pt x="0" y="159075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3926279" y="885836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3874670" y="713349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3926279" y="720396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9425970" y="7130672"/>
              <a:ext cx="4385310" cy="0"/>
            </a:xfrm>
            <a:custGeom>
              <a:avLst/>
              <a:gdLst/>
              <a:ahLst/>
              <a:cxnLst/>
              <a:rect l="l" t="t" r="r" b="b"/>
              <a:pathLst>
                <a:path w="4385309" h="0">
                  <a:moveTo>
                    <a:pt x="4385049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9394520" y="7120210"/>
              <a:ext cx="4469130" cy="20955"/>
            </a:xfrm>
            <a:custGeom>
              <a:avLst/>
              <a:gdLst/>
              <a:ahLst/>
              <a:cxnLst/>
              <a:rect l="l" t="t" r="r" b="b"/>
              <a:pathLst>
                <a:path w="4469130" h="20954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4469130" h="20954">
                  <a:moveTo>
                    <a:pt x="4468927" y="10464"/>
                  </a:moveTo>
                  <a:lnTo>
                    <a:pt x="4465866" y="3060"/>
                  </a:lnTo>
                  <a:lnTo>
                    <a:pt x="4458462" y="0"/>
                  </a:lnTo>
                  <a:lnTo>
                    <a:pt x="4451058" y="3060"/>
                  </a:lnTo>
                  <a:lnTo>
                    <a:pt x="4447984" y="10464"/>
                  </a:lnTo>
                  <a:lnTo>
                    <a:pt x="4451058" y="17868"/>
                  </a:lnTo>
                  <a:lnTo>
                    <a:pt x="4458462" y="20942"/>
                  </a:lnTo>
                  <a:lnTo>
                    <a:pt x="4465866" y="17868"/>
                  </a:lnTo>
                  <a:lnTo>
                    <a:pt x="4468927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9601531" y="7212210"/>
            <a:ext cx="3999865" cy="1383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Complete data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replication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from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source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122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Hosed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cloud-based data warehouse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1230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Full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SQL query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capabilities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122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Magento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integration,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auto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dashboards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377174" y="7468489"/>
            <a:ext cx="401320" cy="1062355"/>
          </a:xfrm>
          <a:prstGeom prst="rect">
            <a:avLst/>
          </a:prstGeom>
        </p:spPr>
        <p:txBody>
          <a:bodyPr wrap="square" lIns="0" tIns="22860" rIns="0" bIns="0" rtlCol="0" vert="vert27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180"/>
              </a:spcBef>
            </a:pPr>
            <a:r>
              <a:rPr dirty="0" sz="1150" b="1">
                <a:solidFill>
                  <a:srgbClr val="2E75B5"/>
                </a:solidFill>
                <a:latin typeface="Open Sans Extrabold"/>
                <a:cs typeface="Open Sans Extrabold"/>
              </a:rPr>
              <a:t>Differentiating  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Technology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354007" y="7083553"/>
            <a:ext cx="624840" cy="1827530"/>
          </a:xfrm>
          <a:custGeom>
            <a:avLst/>
            <a:gdLst/>
            <a:ahLst/>
            <a:cxnLst/>
            <a:rect l="l" t="t" r="r" b="b"/>
            <a:pathLst>
              <a:path w="624840" h="1827529">
                <a:moveTo>
                  <a:pt x="0" y="1785285"/>
                </a:moveTo>
                <a:lnTo>
                  <a:pt x="3288" y="1801588"/>
                </a:lnTo>
                <a:lnTo>
                  <a:pt x="12260" y="1814901"/>
                </a:lnTo>
                <a:lnTo>
                  <a:pt x="25572" y="1823877"/>
                </a:lnTo>
                <a:lnTo>
                  <a:pt x="41883" y="1827169"/>
                </a:lnTo>
                <a:lnTo>
                  <a:pt x="582893" y="1827169"/>
                </a:lnTo>
                <a:lnTo>
                  <a:pt x="599186" y="1823877"/>
                </a:lnTo>
                <a:lnTo>
                  <a:pt x="612500" y="1814901"/>
                </a:lnTo>
                <a:lnTo>
                  <a:pt x="621482" y="1801588"/>
                </a:lnTo>
                <a:lnTo>
                  <a:pt x="624776" y="1785285"/>
                </a:lnTo>
                <a:lnTo>
                  <a:pt x="624776" y="41883"/>
                </a:lnTo>
                <a:lnTo>
                  <a:pt x="621482" y="25581"/>
                </a:lnTo>
                <a:lnTo>
                  <a:pt x="612500" y="12267"/>
                </a:lnTo>
                <a:lnTo>
                  <a:pt x="599186" y="3291"/>
                </a:lnTo>
                <a:lnTo>
                  <a:pt x="582893" y="0"/>
                </a:lnTo>
                <a:lnTo>
                  <a:pt x="41883" y="0"/>
                </a:lnTo>
                <a:lnTo>
                  <a:pt x="25572" y="3291"/>
                </a:lnTo>
                <a:lnTo>
                  <a:pt x="12260" y="12267"/>
                </a:lnTo>
                <a:lnTo>
                  <a:pt x="3288" y="25581"/>
                </a:lnTo>
                <a:lnTo>
                  <a:pt x="0" y="41883"/>
                </a:lnTo>
                <a:lnTo>
                  <a:pt x="0" y="1785285"/>
                </a:lnTo>
                <a:close/>
              </a:path>
            </a:pathLst>
          </a:custGeom>
          <a:ln w="10470">
            <a:solidFill>
              <a:srgbClr val="2E75B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7" name="object 87"/>
          <p:cNvGrpSpPr/>
          <p:nvPr/>
        </p:nvGrpSpPr>
        <p:grpSpPr>
          <a:xfrm>
            <a:off x="14345941" y="5256384"/>
            <a:ext cx="4773930" cy="1684020"/>
            <a:chOff x="14345941" y="5256384"/>
            <a:chExt cx="4773930" cy="1684020"/>
          </a:xfrm>
        </p:grpSpPr>
        <p:sp>
          <p:nvSpPr>
            <p:cNvPr id="88" name="object 88"/>
            <p:cNvSpPr/>
            <p:nvPr/>
          </p:nvSpPr>
          <p:spPr>
            <a:xfrm>
              <a:off x="14359243" y="5278062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5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4356412" y="5392137"/>
              <a:ext cx="0" cy="1433195"/>
            </a:xfrm>
            <a:custGeom>
              <a:avLst/>
              <a:gdLst/>
              <a:ahLst/>
              <a:cxnLst/>
              <a:rect l="l" t="t" r="r" b="b"/>
              <a:pathLst>
                <a:path w="0" h="1433195">
                  <a:moveTo>
                    <a:pt x="0" y="0"/>
                  </a:moveTo>
                  <a:lnTo>
                    <a:pt x="0" y="1432794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4345941" y="534015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4367622" y="688759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4345941" y="683523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4482247" y="6929477"/>
              <a:ext cx="4522470" cy="0"/>
            </a:xfrm>
            <a:custGeom>
              <a:avLst/>
              <a:gdLst/>
              <a:ahLst/>
              <a:cxnLst/>
              <a:rect l="l" t="t" r="r" b="b"/>
              <a:pathLst>
                <a:path w="4522469" h="0">
                  <a:moveTo>
                    <a:pt x="0" y="0"/>
                  </a:moveTo>
                  <a:lnTo>
                    <a:pt x="4522312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4429708" y="691900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9067487" y="6867390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9015129" y="691900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9109364" y="5371399"/>
              <a:ext cx="0" cy="1433195"/>
            </a:xfrm>
            <a:custGeom>
              <a:avLst/>
              <a:gdLst/>
              <a:ahLst/>
              <a:cxnLst/>
              <a:rect l="l" t="t" r="r" b="b"/>
              <a:pathLst>
                <a:path w="0" h="1433195">
                  <a:moveTo>
                    <a:pt x="0" y="1432794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9098896" y="6835237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9047287" y="5269682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9098896" y="534015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4461217" y="5266855"/>
              <a:ext cx="4522470" cy="0"/>
            </a:xfrm>
            <a:custGeom>
              <a:avLst/>
              <a:gdLst/>
              <a:ahLst/>
              <a:cxnLst/>
              <a:rect l="l" t="t" r="r" b="b"/>
              <a:pathLst>
                <a:path w="4522469" h="0">
                  <a:moveTo>
                    <a:pt x="4522312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4429702" y="5256396"/>
              <a:ext cx="4606925" cy="20955"/>
            </a:xfrm>
            <a:custGeom>
              <a:avLst/>
              <a:gdLst/>
              <a:ahLst/>
              <a:cxnLst/>
              <a:rect l="l" t="t" r="r" b="b"/>
              <a:pathLst>
                <a:path w="4606925" h="20954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29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4606925" h="20954">
                  <a:moveTo>
                    <a:pt x="4606366" y="10464"/>
                  </a:moveTo>
                  <a:lnTo>
                    <a:pt x="4603293" y="3060"/>
                  </a:lnTo>
                  <a:lnTo>
                    <a:pt x="4595888" y="0"/>
                  </a:lnTo>
                  <a:lnTo>
                    <a:pt x="4588484" y="3060"/>
                  </a:lnTo>
                  <a:lnTo>
                    <a:pt x="4585424" y="10464"/>
                  </a:lnTo>
                  <a:lnTo>
                    <a:pt x="4588484" y="17868"/>
                  </a:lnTo>
                  <a:lnTo>
                    <a:pt x="4595888" y="20929"/>
                  </a:lnTo>
                  <a:lnTo>
                    <a:pt x="4603293" y="17868"/>
                  </a:lnTo>
                  <a:lnTo>
                    <a:pt x="4606366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14645713" y="5453102"/>
            <a:ext cx="4200525" cy="1383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Behavioral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insights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across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web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apps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122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Multi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intelligence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12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Advanced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&amp;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unlimited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segmentation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122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AI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&amp;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ML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driven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insights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predictive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insights</a:t>
            </a:r>
            <a:endParaRPr sz="1450">
              <a:latin typeface="Open Sans"/>
              <a:cs typeface="Open Sans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14345941" y="7120201"/>
            <a:ext cx="4773930" cy="1843405"/>
            <a:chOff x="14345941" y="7120201"/>
            <a:chExt cx="4773930" cy="1843405"/>
          </a:xfrm>
        </p:grpSpPr>
        <p:sp>
          <p:nvSpPr>
            <p:cNvPr id="105" name="object 105"/>
            <p:cNvSpPr/>
            <p:nvPr/>
          </p:nvSpPr>
          <p:spPr>
            <a:xfrm>
              <a:off x="14359243" y="7141879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39045" y="0"/>
                  </a:moveTo>
                  <a:lnTo>
                    <a:pt x="25756" y="9544"/>
                  </a:lnTo>
                  <a:lnTo>
                    <a:pt x="14583" y="21437"/>
                  </a:lnTo>
                  <a:lnTo>
                    <a:pt x="5880" y="35331"/>
                  </a:lnTo>
                  <a:lnTo>
                    <a:pt x="0" y="50878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4356412" y="7256855"/>
              <a:ext cx="0" cy="1591310"/>
            </a:xfrm>
            <a:custGeom>
              <a:avLst/>
              <a:gdLst/>
              <a:ahLst/>
              <a:cxnLst/>
              <a:rect l="l" t="t" r="r" b="b"/>
              <a:pathLst>
                <a:path w="0" h="1591309">
                  <a:moveTo>
                    <a:pt x="0" y="0"/>
                  </a:moveTo>
                  <a:lnTo>
                    <a:pt x="0" y="1590757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4345941" y="720396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4367622" y="8910723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0" y="0"/>
                  </a:moveTo>
                  <a:lnTo>
                    <a:pt x="9533" y="13291"/>
                  </a:lnTo>
                  <a:lnTo>
                    <a:pt x="21424" y="24467"/>
                  </a:lnTo>
                  <a:lnTo>
                    <a:pt x="35320" y="33174"/>
                  </a:lnTo>
                  <a:lnTo>
                    <a:pt x="50867" y="39056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4345941" y="885836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4482247" y="8952606"/>
              <a:ext cx="4522470" cy="0"/>
            </a:xfrm>
            <a:custGeom>
              <a:avLst/>
              <a:gdLst/>
              <a:ahLst/>
              <a:cxnLst/>
              <a:rect l="l" t="t" r="r" b="b"/>
              <a:pathLst>
                <a:path w="4522469" h="0">
                  <a:moveTo>
                    <a:pt x="0" y="0"/>
                  </a:moveTo>
                  <a:lnTo>
                    <a:pt x="4522312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4429708" y="894213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9067487" y="8890521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69" h="51434">
                  <a:moveTo>
                    <a:pt x="0" y="50878"/>
                  </a:moveTo>
                  <a:lnTo>
                    <a:pt x="13289" y="41333"/>
                  </a:lnTo>
                  <a:lnTo>
                    <a:pt x="24462" y="29440"/>
                  </a:lnTo>
                  <a:lnTo>
                    <a:pt x="33165" y="15546"/>
                  </a:lnTo>
                  <a:lnTo>
                    <a:pt x="39045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9015129" y="894213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9109364" y="7235666"/>
              <a:ext cx="0" cy="1591310"/>
            </a:xfrm>
            <a:custGeom>
              <a:avLst/>
              <a:gdLst/>
              <a:ahLst/>
              <a:cxnLst/>
              <a:rect l="l" t="t" r="r" b="b"/>
              <a:pathLst>
                <a:path w="0" h="1591309">
                  <a:moveTo>
                    <a:pt x="0" y="159075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9098896" y="885836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9047287" y="7133499"/>
              <a:ext cx="51435" cy="39370"/>
            </a:xfrm>
            <a:custGeom>
              <a:avLst/>
              <a:gdLst/>
              <a:ahLst/>
              <a:cxnLst/>
              <a:rect l="l" t="t" r="r" b="b"/>
              <a:pathLst>
                <a:path w="51434" h="39370">
                  <a:moveTo>
                    <a:pt x="50867" y="39056"/>
                  </a:moveTo>
                  <a:lnTo>
                    <a:pt x="41333" y="25765"/>
                  </a:lnTo>
                  <a:lnTo>
                    <a:pt x="29442" y="14588"/>
                  </a:lnTo>
                  <a:lnTo>
                    <a:pt x="15547" y="588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9098896" y="720396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10470"/>
                  </a:moveTo>
                  <a:lnTo>
                    <a:pt x="3066" y="3066"/>
                  </a:lnTo>
                  <a:lnTo>
                    <a:pt x="10470" y="0"/>
                  </a:lnTo>
                  <a:lnTo>
                    <a:pt x="17874" y="3066"/>
                  </a:lnTo>
                  <a:lnTo>
                    <a:pt x="20941" y="10470"/>
                  </a:lnTo>
                  <a:lnTo>
                    <a:pt x="17874" y="17874"/>
                  </a:lnTo>
                  <a:lnTo>
                    <a:pt x="10470" y="20941"/>
                  </a:lnTo>
                  <a:lnTo>
                    <a:pt x="3066" y="17874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14461217" y="7130672"/>
              <a:ext cx="4522470" cy="0"/>
            </a:xfrm>
            <a:custGeom>
              <a:avLst/>
              <a:gdLst/>
              <a:ahLst/>
              <a:cxnLst/>
              <a:rect l="l" t="t" r="r" b="b"/>
              <a:pathLst>
                <a:path w="4522469" h="0">
                  <a:moveTo>
                    <a:pt x="4522312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0444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14429702" y="7120210"/>
              <a:ext cx="4606925" cy="20955"/>
            </a:xfrm>
            <a:custGeom>
              <a:avLst/>
              <a:gdLst/>
              <a:ahLst/>
              <a:cxnLst/>
              <a:rect l="l" t="t" r="r" b="b"/>
              <a:pathLst>
                <a:path w="4606925" h="20954">
                  <a:moveTo>
                    <a:pt x="20942" y="10464"/>
                  </a:moveTo>
                  <a:lnTo>
                    <a:pt x="17868" y="3060"/>
                  </a:lnTo>
                  <a:lnTo>
                    <a:pt x="10464" y="0"/>
                  </a:lnTo>
                  <a:lnTo>
                    <a:pt x="3060" y="3060"/>
                  </a:lnTo>
                  <a:lnTo>
                    <a:pt x="0" y="10464"/>
                  </a:lnTo>
                  <a:lnTo>
                    <a:pt x="3060" y="17868"/>
                  </a:lnTo>
                  <a:lnTo>
                    <a:pt x="10464" y="20942"/>
                  </a:lnTo>
                  <a:lnTo>
                    <a:pt x="17868" y="17868"/>
                  </a:lnTo>
                  <a:lnTo>
                    <a:pt x="20942" y="10464"/>
                  </a:lnTo>
                  <a:close/>
                </a:path>
                <a:path w="4606925" h="20954">
                  <a:moveTo>
                    <a:pt x="4606366" y="10464"/>
                  </a:moveTo>
                  <a:lnTo>
                    <a:pt x="4603293" y="3060"/>
                  </a:lnTo>
                  <a:lnTo>
                    <a:pt x="4595888" y="0"/>
                  </a:lnTo>
                  <a:lnTo>
                    <a:pt x="4588484" y="3060"/>
                  </a:lnTo>
                  <a:lnTo>
                    <a:pt x="4585424" y="10464"/>
                  </a:lnTo>
                  <a:lnTo>
                    <a:pt x="4588484" y="17868"/>
                  </a:lnTo>
                  <a:lnTo>
                    <a:pt x="4595888" y="20942"/>
                  </a:lnTo>
                  <a:lnTo>
                    <a:pt x="4603293" y="17868"/>
                  </a:lnTo>
                  <a:lnTo>
                    <a:pt x="4606366" y="10464"/>
                  </a:lnTo>
                  <a:close/>
                </a:path>
              </a:pathLst>
            </a:custGeom>
            <a:solidFill>
              <a:srgbClr val="4044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/>
          <p:cNvSpPr txBox="1"/>
          <p:nvPr/>
        </p:nvSpPr>
        <p:spPr>
          <a:xfrm>
            <a:off x="14645713" y="7212210"/>
            <a:ext cx="3801110" cy="1383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Tag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management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</a:t>
            </a:r>
            <a:r>
              <a:rPr dirty="0" sz="1450" spc="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collection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122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Deep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drill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down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capabilities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123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Adobe</a:t>
            </a:r>
            <a:r>
              <a:rPr dirty="0" sz="1450" spc="-1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Sensei</a:t>
            </a:r>
            <a:endParaRPr sz="145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spcBef>
                <a:spcPts val="122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Integration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into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Adobe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Cloud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2" name="object 1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8370972" y="9323141"/>
            <a:ext cx="10236835" cy="103060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algn="just" marL="40005">
              <a:lnSpc>
                <a:spcPct val="100000"/>
              </a:lnSpc>
              <a:spcBef>
                <a:spcPts val="330"/>
              </a:spcBef>
            </a:pP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Better</a:t>
            </a:r>
            <a:r>
              <a:rPr dirty="0" sz="1450" spc="-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5" b="1">
                <a:solidFill>
                  <a:srgbClr val="5D88C0"/>
                </a:solidFill>
                <a:latin typeface="Open Sans Extrabold"/>
                <a:cs typeface="Open Sans Extrabold"/>
              </a:rPr>
              <a:t>together</a:t>
            </a:r>
            <a:endParaRPr sz="1450">
              <a:latin typeface="Open Sans Extrabold"/>
              <a:cs typeface="Open Sans Extrabold"/>
            </a:endParaRPr>
          </a:p>
          <a:p>
            <a:pPr algn="just" marL="12700" marR="5080">
              <a:lnSpc>
                <a:spcPct val="113700"/>
              </a:lnSpc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merchant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using MBI and Adobe Analytics and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looking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for a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way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correlate behavioral data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transactional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data so they can gain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accurate understanding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how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activities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impact core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commerce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metrics.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97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3543275"/>
            <a:ext cx="8740775" cy="103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digitally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interacts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real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behind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transaction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team. 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high-quality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get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customers.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highest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number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messages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and/or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received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e-commerce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industry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compared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others.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06904" y="3543087"/>
            <a:ext cx="8720455" cy="779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pro-active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 service as not only the brand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name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but most importantly,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its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customer’s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loyalty.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successful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providing the best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experience, there are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some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best practises can they can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follow: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06904" y="4548228"/>
            <a:ext cx="8898255" cy="42970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-50" b="1">
                <a:solidFill>
                  <a:srgbClr val="4B4F51"/>
                </a:solidFill>
                <a:latin typeface="Open Sans Extrabold"/>
                <a:cs typeface="Open Sans Extrabold"/>
              </a:rPr>
              <a:t>Multi</a:t>
            </a:r>
            <a:r>
              <a:rPr dirty="0" sz="1450" spc="20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4B4F51"/>
                </a:solidFill>
                <a:latin typeface="Open Sans Extrabold"/>
                <a:cs typeface="Open Sans Extrabold"/>
              </a:rPr>
              <a:t>support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4B4F51"/>
                </a:solidFill>
                <a:latin typeface="Open Sans Extrabold"/>
                <a:cs typeface="Open Sans Extrabold"/>
              </a:rPr>
              <a:t>channe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just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phone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not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enough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today’s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era.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needs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various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channels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live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chats,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emails,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phone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calls,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social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media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text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messages.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Each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own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would need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select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combination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suit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 Extrabold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19621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-35" b="1">
                <a:solidFill>
                  <a:srgbClr val="4B4F51"/>
                </a:solidFill>
                <a:latin typeface="Open Sans Extrabold"/>
                <a:cs typeface="Open Sans Extrabold"/>
              </a:rPr>
              <a:t>Personalised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4B4F51"/>
                </a:solidFill>
                <a:latin typeface="Open Sans Extrabold"/>
                <a:cs typeface="Open Sans Extrabold"/>
              </a:rPr>
              <a:t>service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activity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done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online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track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behaviour.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For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example,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when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reaches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out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team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information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beforehand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name,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email, order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history,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returns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this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helps not only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quick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accurate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but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customer gets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personalised service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 Extrabold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31432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-40" b="1">
                <a:solidFill>
                  <a:srgbClr val="4B4F51"/>
                </a:solidFill>
                <a:latin typeface="Open Sans Extrabold"/>
                <a:cs typeface="Open Sans Extrabold"/>
              </a:rPr>
              <a:t>Self-service</a:t>
            </a:r>
            <a:r>
              <a:rPr dirty="0" sz="1450" spc="25" b="1">
                <a:solidFill>
                  <a:srgbClr val="4B4F51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self-service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FAQ’s,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privacy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policy,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terms and conditions, forums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etc.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307975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themselves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problem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promotes the brand.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7.12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034" y="1855074"/>
            <a:ext cx="480504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85">
                <a:latin typeface="Open Sans"/>
                <a:cs typeface="Open Sans"/>
              </a:rPr>
              <a:t>Customer</a:t>
            </a:r>
            <a:r>
              <a:rPr dirty="0" sz="4750" spc="-60">
                <a:latin typeface="Open Sans"/>
                <a:cs typeface="Open Sans"/>
              </a:rPr>
              <a:t> </a:t>
            </a:r>
            <a:r>
              <a:rPr dirty="0" sz="4750" spc="-65">
                <a:latin typeface="Open Sans"/>
                <a:cs typeface="Open Sans"/>
              </a:rPr>
              <a:t>Service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4969911"/>
            <a:ext cx="8167280" cy="495648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98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7.12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2789372"/>
            <a:ext cx="8884920" cy="530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Customer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service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is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important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for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both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b="1">
                <a:solidFill>
                  <a:srgbClr val="5D88C0"/>
                </a:solidFill>
                <a:latin typeface="Open Sans Extrabold"/>
                <a:cs typeface="Open Sans Extrabold"/>
              </a:rPr>
              <a:t>B2B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25" b="1">
                <a:solidFill>
                  <a:srgbClr val="5D88C0"/>
                </a:solidFill>
                <a:latin typeface="Open Sans Extrabold"/>
                <a:cs typeface="Open Sans Extrabold"/>
              </a:rPr>
              <a:t>and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b="1">
                <a:solidFill>
                  <a:srgbClr val="5D88C0"/>
                </a:solidFill>
                <a:latin typeface="Open Sans Extrabold"/>
                <a:cs typeface="Open Sans Extrabold"/>
              </a:rPr>
              <a:t>B2C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businesses,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but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5" b="1">
                <a:solidFill>
                  <a:srgbClr val="5D88C0"/>
                </a:solidFill>
                <a:latin typeface="Open Sans Extrabold"/>
                <a:cs typeface="Open Sans Extrabold"/>
              </a:rPr>
              <a:t>concept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of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customer</a:t>
            </a:r>
            <a:r>
              <a:rPr dirty="0" sz="1450" spc="2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service </a:t>
            </a:r>
            <a:r>
              <a:rPr dirty="0" sz="1450" spc="-36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5" b="1">
                <a:solidFill>
                  <a:srgbClr val="5D88C0"/>
                </a:solidFill>
                <a:latin typeface="Open Sans Extrabold"/>
                <a:cs typeface="Open Sans Extrabold"/>
              </a:rPr>
              <a:t>is</a:t>
            </a:r>
            <a:r>
              <a:rPr dirty="0" sz="1450" spc="15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difference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between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50" b="1">
                <a:solidFill>
                  <a:srgbClr val="5D88C0"/>
                </a:solidFill>
                <a:latin typeface="Open Sans Extrabold"/>
                <a:cs typeface="Open Sans Extrabold"/>
              </a:rPr>
              <a:t>the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70" b="1">
                <a:solidFill>
                  <a:srgbClr val="5D88C0"/>
                </a:solidFill>
                <a:latin typeface="Open Sans Extrabold"/>
                <a:cs typeface="Open Sans Extrabold"/>
              </a:rPr>
              <a:t>two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40" b="1">
                <a:solidFill>
                  <a:srgbClr val="5D88C0"/>
                </a:solidFill>
                <a:latin typeface="Open Sans Extrabold"/>
                <a:cs typeface="Open Sans Extrabold"/>
              </a:rPr>
              <a:t>such</a:t>
            </a:r>
            <a:r>
              <a:rPr dirty="0" sz="1450" spc="20" b="1">
                <a:solidFill>
                  <a:srgbClr val="5D88C0"/>
                </a:solidFill>
                <a:latin typeface="Open Sans Extrabold"/>
                <a:cs typeface="Open Sans Extrabold"/>
              </a:rPr>
              <a:t> </a:t>
            </a:r>
            <a:r>
              <a:rPr dirty="0" sz="1450" spc="-30" b="1">
                <a:solidFill>
                  <a:srgbClr val="5D88C0"/>
                </a:solidFill>
                <a:latin typeface="Open Sans Extrabold"/>
                <a:cs typeface="Open Sans Extrabold"/>
              </a:rPr>
              <a:t>as:</a:t>
            </a:r>
            <a:endParaRPr sz="14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tend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have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involves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stakeholder’s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complex issues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 would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take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time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effort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resolve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 B2C usually consist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regular issues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algn="just" marL="200660" marR="243204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businesses have fewer customers but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it 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essential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 the best customer service to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those customers.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Also,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products can tend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more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complex and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larger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 there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significant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impact on the ROI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algn="just" marL="200660" marR="37528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 the customer service team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talks to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one person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who made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transaction whereas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B2B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are multiple stakeholders, so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if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any issue then the customer service team might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receive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calls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from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stakeholders from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side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B4F51"/>
              </a:buClr>
              <a:buFont typeface="Open Sans"/>
              <a:buChar char="•"/>
            </a:pPr>
            <a:endParaRPr sz="1450">
              <a:latin typeface="Open Sans"/>
              <a:cs typeface="Open Sans"/>
            </a:endParaRPr>
          </a:p>
          <a:p>
            <a:pPr marL="200660" marR="41275" indent="-188595">
              <a:lnSpc>
                <a:spcPct val="1137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customer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service team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required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make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bond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deeper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understanding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client’s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requirement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businesses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rarely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have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relationship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with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clients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294640">
              <a:lnSpc>
                <a:spcPct val="113700"/>
              </a:lnSpc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Retailers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should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themselves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customer’s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shoes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understand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their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problem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which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help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them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provide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best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experience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keeps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loyal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promotes the brand.</a:t>
            </a:r>
            <a:endParaRPr sz="14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594611"/>
            <a:ext cx="5727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Page</a:t>
            </a:r>
            <a:r>
              <a:rPr dirty="0" sz="1150" spc="-4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99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643" y="594673"/>
            <a:ext cx="114871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Part</a:t>
            </a:r>
            <a:r>
              <a:rPr dirty="0" sz="1150" spc="-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7</a:t>
            </a:r>
            <a:r>
              <a:rPr dirty="0" sz="1150" spc="295">
                <a:solidFill>
                  <a:srgbClr val="A7A8AA"/>
                </a:solidFill>
                <a:latin typeface="Open Sans"/>
                <a:cs typeface="Open Sans"/>
              </a:rPr>
              <a:t> </a:t>
            </a:r>
            <a:r>
              <a:rPr dirty="0" sz="1150">
                <a:solidFill>
                  <a:srgbClr val="A7A8AA"/>
                </a:solidFill>
                <a:latin typeface="Open Sans"/>
                <a:cs typeface="Open Sans"/>
              </a:rPr>
              <a:t>- </a:t>
            </a:r>
            <a:r>
              <a:rPr dirty="0" sz="1150" spc="5">
                <a:solidFill>
                  <a:srgbClr val="A7A8AA"/>
                </a:solidFill>
                <a:latin typeface="Open Sans"/>
                <a:cs typeface="Open Sans"/>
              </a:rPr>
              <a:t>Product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30" y="3543275"/>
            <a:ext cx="5573395" cy="1532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0"/>
              </a:spcBef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 Engine Optimization (SEO)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 helps to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optimise the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 based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specific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keywords so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that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ranks higher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 search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results.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 ranks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websites based on whether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 brand has answered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the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 questions asked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by customers.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When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 search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something on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google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they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find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types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of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results: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5306509"/>
            <a:ext cx="30524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Unpaid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(marked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in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solidFill>
                  <a:srgbClr val="FF0000"/>
                </a:solidFill>
                <a:latin typeface="Open Sans Extrabold"/>
                <a:cs typeface="Open Sans Extrabold"/>
              </a:rPr>
              <a:t>red</a:t>
            </a:r>
            <a:r>
              <a:rPr dirty="0" sz="1650" spc="5" b="1">
                <a:solidFill>
                  <a:srgbClr val="FF0000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below)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5354" y="3547400"/>
            <a:ext cx="45491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latin typeface="Open Sans Extrabold"/>
                <a:cs typeface="Open Sans Extrabold"/>
              </a:rPr>
              <a:t>Paid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(marked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in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65" b="1">
                <a:solidFill>
                  <a:srgbClr val="FF8843"/>
                </a:solidFill>
                <a:latin typeface="Open Sans Extrabold"/>
                <a:cs typeface="Open Sans Extrabold"/>
              </a:rPr>
              <a:t>orange</a:t>
            </a:r>
            <a:r>
              <a:rPr dirty="0" sz="1650" spc="5" b="1">
                <a:solidFill>
                  <a:srgbClr val="FF8843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below)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 Extrabold"/>
              <a:cs typeface="Open Sans Extrabold"/>
            </a:endParaRPr>
          </a:p>
          <a:p>
            <a:pPr marL="12700">
              <a:lnSpc>
                <a:spcPct val="100000"/>
              </a:lnSpc>
            </a:pPr>
            <a:r>
              <a:rPr dirty="0" sz="1650" spc="-55" b="1">
                <a:latin typeface="Open Sans Extrabold"/>
                <a:cs typeface="Open Sans Extrabold"/>
              </a:rPr>
              <a:t>Google</a:t>
            </a:r>
            <a:r>
              <a:rPr dirty="0" sz="1650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latin typeface="Open Sans Extrabold"/>
                <a:cs typeface="Open Sans Extrabold"/>
              </a:rPr>
              <a:t>shopping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5" b="1">
                <a:latin typeface="Open Sans Extrabold"/>
                <a:cs typeface="Open Sans Extrabold"/>
              </a:rPr>
              <a:t>(marketed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in</a:t>
            </a:r>
            <a:r>
              <a:rPr dirty="0" sz="1650" spc="5" b="1">
                <a:latin typeface="Open Sans Extrabold"/>
                <a:cs typeface="Open Sans Extrabold"/>
              </a:rPr>
              <a:t> </a:t>
            </a:r>
            <a:r>
              <a:rPr dirty="0" sz="1650" spc="-55" b="1">
                <a:solidFill>
                  <a:srgbClr val="800080"/>
                </a:solidFill>
                <a:latin typeface="Open Sans Extrabold"/>
                <a:cs typeface="Open Sans Extrabold"/>
              </a:rPr>
              <a:t>purple</a:t>
            </a:r>
            <a:r>
              <a:rPr dirty="0" sz="1650" spc="-5" b="1">
                <a:solidFill>
                  <a:srgbClr val="800080"/>
                </a:solidFill>
                <a:latin typeface="Open Sans Extrabold"/>
                <a:cs typeface="Open Sans Extrabold"/>
              </a:rPr>
              <a:t> </a:t>
            </a:r>
            <a:r>
              <a:rPr dirty="0" sz="1650" spc="-70" b="1">
                <a:latin typeface="Open Sans Extrabold"/>
                <a:cs typeface="Open Sans Extrabold"/>
              </a:rPr>
              <a:t>below)</a:t>
            </a:r>
            <a:endParaRPr sz="1650">
              <a:latin typeface="Open Sans Extrabold"/>
              <a:cs typeface="Open Sans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78344" y="3547400"/>
            <a:ext cx="5226685" cy="775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dirty="0" sz="1650" spc="-15" b="1">
                <a:latin typeface="Open Sans Extrabold"/>
                <a:cs typeface="Open Sans Extrabold"/>
              </a:rPr>
              <a:t>SEO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85" b="1">
                <a:latin typeface="Open Sans Extrabold"/>
                <a:cs typeface="Open Sans Extrabold"/>
              </a:rPr>
              <a:t>strategy</a:t>
            </a:r>
            <a:r>
              <a:rPr dirty="0" sz="1650" spc="-5" b="1">
                <a:latin typeface="Open Sans Extrabold"/>
                <a:cs typeface="Open Sans Extrabold"/>
              </a:rPr>
              <a:t> </a:t>
            </a:r>
            <a:r>
              <a:rPr dirty="0" sz="1650" spc="-60" b="1">
                <a:latin typeface="Open Sans Extrabold"/>
                <a:cs typeface="Open Sans Extrabold"/>
              </a:rPr>
              <a:t>includes:</a:t>
            </a:r>
            <a:endParaRPr sz="1650">
              <a:latin typeface="Open Sans Extrabold"/>
              <a:cs typeface="Open Sans Extrabold"/>
            </a:endParaRPr>
          </a:p>
          <a:p>
            <a:pPr>
              <a:lnSpc>
                <a:spcPct val="100000"/>
              </a:lnSpc>
            </a:pPr>
            <a:endParaRPr sz="1600">
              <a:latin typeface="Open Sans Extrabold"/>
              <a:cs typeface="Open Sans Extrabold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Keyword search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keywords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used by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search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78344" y="4573610"/>
            <a:ext cx="48044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architecture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research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done on the keywords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8344" y="5076275"/>
            <a:ext cx="5798185" cy="10058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Technical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ensuring SEO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crawls the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site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B4F51"/>
              </a:buClr>
              <a:buFont typeface="Open Sans"/>
              <a:buChar char="•"/>
            </a:pPr>
            <a:endParaRPr sz="1600">
              <a:latin typeface="Open Sans"/>
              <a:cs typeface="Open Sans"/>
            </a:endParaRPr>
          </a:p>
          <a:p>
            <a:pPr marL="200660" indent="-188595">
              <a:lnSpc>
                <a:spcPct val="100000"/>
              </a:lnSpc>
              <a:buChar char="•"/>
              <a:tabLst>
                <a:tab pos="201295" algn="l"/>
                <a:tab pos="415861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SEO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on-page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Meta-tags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	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Marketing</a:t>
            </a:r>
            <a:r>
              <a:rPr dirty="0" sz="1450" spc="-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</a:t>
            </a:r>
            <a:endParaRPr sz="1450">
              <a:latin typeface="Open Sans"/>
              <a:cs typeface="Open Sans"/>
            </a:endParaRPr>
          </a:p>
          <a:p>
            <a:pPr marL="200660">
              <a:lnSpc>
                <a:spcPct val="100000"/>
              </a:lnSpc>
              <a:spcBef>
                <a:spcPts val="240"/>
              </a:spcBef>
            </a:pP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content used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attract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customers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78344" y="6307777"/>
            <a:ext cx="5721985" cy="25380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233045" indent="-188595">
              <a:lnSpc>
                <a:spcPct val="1137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Analytics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-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tools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such as google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analytics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0">
                <a:solidFill>
                  <a:srgbClr val="4B4F51"/>
                </a:solidFill>
                <a:latin typeface="Open Sans"/>
                <a:cs typeface="Open Sans"/>
              </a:rPr>
              <a:t>is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message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SEO</a:t>
            </a:r>
            <a:endParaRPr sz="14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Open Sans"/>
              <a:cs typeface="Open Sans"/>
            </a:endParaRPr>
          </a:p>
          <a:p>
            <a:pPr marL="12700" marR="5080">
              <a:lnSpc>
                <a:spcPct val="113700"/>
              </a:lnSpc>
            </a:pP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 SEO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campaigns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are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aimed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brand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awareness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and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lead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generation which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lead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increase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conversion rate </a:t>
            </a:r>
            <a:r>
              <a:rPr dirty="0" sz="1450" spc="-36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whereas B2C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SEO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aims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attract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visitors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make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immediate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purchase. SEO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has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different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use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and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impact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B2B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vs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B2C.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SEO </a:t>
            </a:r>
            <a:r>
              <a:rPr dirty="0" sz="1450" spc="3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can help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increase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traffic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on the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site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which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will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in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turn increase </a:t>
            </a:r>
            <a:r>
              <a:rPr dirty="0" sz="1450" spc="-36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sales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and ROI.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Set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a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simple SEO strategy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15">
                <a:solidFill>
                  <a:srgbClr val="4B4F51"/>
                </a:solidFill>
                <a:latin typeface="Open Sans"/>
                <a:cs typeface="Open Sans"/>
              </a:rPr>
              <a:t>to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 gain competitive </a:t>
            </a:r>
            <a:r>
              <a:rPr dirty="0" sz="1450" spc="25">
                <a:solidFill>
                  <a:srgbClr val="4B4F51"/>
                </a:solidFill>
                <a:latin typeface="Open Sans"/>
                <a:cs typeface="Open Sans"/>
              </a:rPr>
              <a:t> </a:t>
            </a:r>
            <a:r>
              <a:rPr dirty="0" sz="1450" spc="20">
                <a:solidFill>
                  <a:srgbClr val="4B4F51"/>
                </a:solidFill>
                <a:latin typeface="Open Sans"/>
                <a:cs typeface="Open Sans"/>
              </a:rPr>
              <a:t>advantage.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0440" y="1513042"/>
            <a:ext cx="628650" cy="251460"/>
          </a:xfrm>
          <a:prstGeom prst="rect">
            <a:avLst/>
          </a:prstGeom>
          <a:ln w="10470">
            <a:solidFill>
              <a:srgbClr val="5383BD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240"/>
              </a:spcBef>
            </a:pPr>
            <a:r>
              <a:rPr dirty="0" sz="1150" spc="-20" b="1">
                <a:solidFill>
                  <a:srgbClr val="2E75B5"/>
                </a:solidFill>
                <a:latin typeface="Open Sans Extrabold"/>
                <a:cs typeface="Open Sans Extrabold"/>
              </a:rPr>
              <a:t>P</a:t>
            </a:r>
            <a:r>
              <a:rPr dirty="0" sz="1150" spc="-45" b="1">
                <a:solidFill>
                  <a:srgbClr val="2E75B5"/>
                </a:solidFill>
                <a:latin typeface="Open Sans Extrabold"/>
                <a:cs typeface="Open Sans Extrabold"/>
              </a:rPr>
              <a:t> </a:t>
            </a:r>
            <a:r>
              <a:rPr dirty="0" sz="1150" spc="-15" b="1">
                <a:solidFill>
                  <a:srgbClr val="2E75B5"/>
                </a:solidFill>
                <a:latin typeface="Open Sans Extrabold"/>
                <a:cs typeface="Open Sans Extrabold"/>
              </a:rPr>
              <a:t>7.13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4" y="1855074"/>
            <a:ext cx="115633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20">
                <a:latin typeface="Open Sans"/>
                <a:cs typeface="Open Sans"/>
              </a:rPr>
              <a:t>SEO</a:t>
            </a:r>
            <a:endParaRPr sz="4750">
              <a:latin typeface="Open Sans"/>
              <a:cs typeface="Open Sa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6031229"/>
            <a:ext cx="5807844" cy="37206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8124" y="4900374"/>
            <a:ext cx="5779928" cy="370276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pc="5"/>
              <a:t>Adobe</a:t>
            </a:r>
            <a:r>
              <a:rPr dirty="0" spc="10"/>
              <a:t> </a:t>
            </a:r>
            <a:r>
              <a:rPr dirty="0" spc="5"/>
              <a:t>e-Commerce Operational</a:t>
            </a:r>
            <a:r>
              <a:rPr dirty="0" spc="10"/>
              <a:t> </a:t>
            </a:r>
            <a:r>
              <a:rPr dirty="0" spc="5"/>
              <a:t>Playbook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2021-05-31T23:57:21Z</dcterms:created>
  <dcterms:modified xsi:type="dcterms:W3CDTF">2021-05-31T23:57:21Z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2020-12-15T00:00:00Z</vt:filetime>
  </property>
  <property fmtid="{D5CDD505-2E9C-101B-9397-08002B2CF9AE}" pid="3" name="Creator">
    <vt:lpwstr>Adobe InDesign 15.0 (Macintosh)</vt:lpwstr>
  </property>
  <property fmtid="{D5CDD505-2E9C-101B-9397-08002B2CF9AE}" pid="4" name="LastSaved">
    <vt:filetime>2021-05-31T00:00:00Z</vt:filetime>
  </property>
</Properties>
</file>